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13.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ppt/notesSlides/notesSlide14.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4.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drawings/drawing2.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drawings/drawing3.xml" ContentType="application/vnd.openxmlformats-officedocument.drawingml.chartshape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7.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4.xml" ContentType="application/vnd.openxmlformats-officedocument.drawingml.chartshape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8.xml" ContentType="application/vnd.openxmlformats-officedocument.drawingml.chart+xml"/>
  <Override PartName="/ppt/theme/themeOverride7.xml" ContentType="application/vnd.openxmlformats-officedocument.themeOverr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70"/>
  </p:notesMasterIdLst>
  <p:sldIdLst>
    <p:sldId id="257" r:id="rId3"/>
    <p:sldId id="261" r:id="rId4"/>
    <p:sldId id="995" r:id="rId5"/>
    <p:sldId id="263" r:id="rId6"/>
    <p:sldId id="264" r:id="rId7"/>
    <p:sldId id="265" r:id="rId8"/>
    <p:sldId id="258" r:id="rId9"/>
    <p:sldId id="293" r:id="rId10"/>
    <p:sldId id="292" r:id="rId11"/>
    <p:sldId id="408" r:id="rId12"/>
    <p:sldId id="331" r:id="rId13"/>
    <p:sldId id="410" r:id="rId14"/>
    <p:sldId id="411" r:id="rId15"/>
    <p:sldId id="412" r:id="rId16"/>
    <p:sldId id="413" r:id="rId17"/>
    <p:sldId id="414" r:id="rId18"/>
    <p:sldId id="415" r:id="rId19"/>
    <p:sldId id="416" r:id="rId20"/>
    <p:sldId id="417" r:id="rId21"/>
    <p:sldId id="418" r:id="rId22"/>
    <p:sldId id="419" r:id="rId23"/>
    <p:sldId id="420" r:id="rId24"/>
    <p:sldId id="421" r:id="rId25"/>
    <p:sldId id="422" r:id="rId26"/>
    <p:sldId id="423" r:id="rId27"/>
    <p:sldId id="335" r:id="rId28"/>
    <p:sldId id="336" r:id="rId29"/>
    <p:sldId id="926" r:id="rId30"/>
    <p:sldId id="927" r:id="rId31"/>
    <p:sldId id="967" r:id="rId32"/>
    <p:sldId id="928" r:id="rId33"/>
    <p:sldId id="929" r:id="rId34"/>
    <p:sldId id="930" r:id="rId35"/>
    <p:sldId id="931" r:id="rId36"/>
    <p:sldId id="932" r:id="rId37"/>
    <p:sldId id="933" r:id="rId38"/>
    <p:sldId id="934" r:id="rId39"/>
    <p:sldId id="935" r:id="rId40"/>
    <p:sldId id="936" r:id="rId41"/>
    <p:sldId id="937" r:id="rId42"/>
    <p:sldId id="938" r:id="rId43"/>
    <p:sldId id="939" r:id="rId44"/>
    <p:sldId id="994" r:id="rId45"/>
    <p:sldId id="941" r:id="rId46"/>
    <p:sldId id="942" r:id="rId47"/>
    <p:sldId id="943" r:id="rId48"/>
    <p:sldId id="944" r:id="rId49"/>
    <p:sldId id="945" r:id="rId50"/>
    <p:sldId id="946" r:id="rId51"/>
    <p:sldId id="947" r:id="rId52"/>
    <p:sldId id="948" r:id="rId53"/>
    <p:sldId id="949" r:id="rId54"/>
    <p:sldId id="950" r:id="rId55"/>
    <p:sldId id="951" r:id="rId56"/>
    <p:sldId id="262" r:id="rId57"/>
    <p:sldId id="952" r:id="rId58"/>
    <p:sldId id="953" r:id="rId59"/>
    <p:sldId id="954" r:id="rId60"/>
    <p:sldId id="955" r:id="rId61"/>
    <p:sldId id="956" r:id="rId62"/>
    <p:sldId id="961" r:id="rId63"/>
    <p:sldId id="962" r:id="rId64"/>
    <p:sldId id="963" r:id="rId65"/>
    <p:sldId id="960" r:id="rId66"/>
    <p:sldId id="964" r:id="rId67"/>
    <p:sldId id="965" r:id="rId68"/>
    <p:sldId id="966"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Honos" initials="GH" lastIdx="9" clrIdx="0"/>
  <p:cmAuthor id="2" name="Isabelle Noiseux" initials="IN" lastIdx="7" clrIdx="1">
    <p:extLst>
      <p:ext uri="{19B8F6BF-5375-455C-9EA6-DF929625EA0E}">
        <p15:presenceInfo xmlns:p15="http://schemas.microsoft.com/office/powerpoint/2012/main" userId="S-1-5-21-125319190-493035497-495535119-19006" providerId="AD"/>
      </p:ext>
    </p:extLst>
  </p:cmAuthor>
  <p:cmAuthor id="3" name="Microsoft Office User" initials="MOU" lastIdx="3"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059"/>
    <a:srgbClr val="19325C"/>
    <a:srgbClr val="5BCCDF"/>
    <a:srgbClr val="356AC1"/>
    <a:srgbClr val="FF5353"/>
    <a:srgbClr val="99DFEB"/>
    <a:srgbClr val="F2FBFC"/>
    <a:srgbClr val="DCF4F8"/>
    <a:srgbClr val="FFFFFF"/>
    <a:srgbClr val="FD67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2" autoAdjust="0"/>
    <p:restoredTop sz="67354" autoAdjust="0"/>
  </p:normalViewPr>
  <p:slideViewPr>
    <p:cSldViewPr snapToGrid="0">
      <p:cViewPr varScale="1">
        <p:scale>
          <a:sx n="77" d="100"/>
          <a:sy n="77" d="100"/>
        </p:scale>
        <p:origin x="2934" y="60"/>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83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3" Type="http://schemas.openxmlformats.org/officeDocument/2006/relationships/chartUserShapes" Target="../drawings/drawing3.xml"/><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4.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780334316617499"/>
          <c:y val="0.141334884193934"/>
          <c:w val="0.77435619469026296"/>
          <c:h val="0.54412563877660003"/>
        </c:manualLayout>
      </c:layout>
      <c:barChart>
        <c:barDir val="col"/>
        <c:grouping val="clustered"/>
        <c:varyColors val="0"/>
        <c:ser>
          <c:idx val="0"/>
          <c:order val="0"/>
          <c:tx>
            <c:strRef>
              <c:f>Sheet1!$B$1</c:f>
              <c:strCache>
                <c:ptCount val="1"/>
                <c:pt idx="0">
                  <c:v>Men</c:v>
                </c:pt>
              </c:strCache>
            </c:strRef>
          </c:tx>
          <c:spPr>
            <a:solidFill>
              <a:srgbClr val="19325C"/>
            </a:solidFill>
            <a:ln>
              <a:solidFill>
                <a:srgbClr val="4F81BD"/>
              </a:solidFill>
            </a:ln>
          </c:spPr>
          <c:invertIfNegative val="0"/>
          <c:cat>
            <c:strRef>
              <c:f>Sheet1!$A$2:$A$6</c:f>
              <c:strCache>
                <c:ptCount val="5"/>
                <c:pt idx="0">
                  <c:v>&gt;55</c:v>
                </c:pt>
                <c:pt idx="1">
                  <c:v>55-64</c:v>
                </c:pt>
                <c:pt idx="2">
                  <c:v>65-74</c:v>
                </c:pt>
                <c:pt idx="3">
                  <c:v>75-84</c:v>
                </c:pt>
                <c:pt idx="4">
                  <c:v>≥85</c:v>
                </c:pt>
              </c:strCache>
            </c:strRef>
          </c:cat>
          <c:val>
            <c:numRef>
              <c:f>Sheet1!$B$2:$B$6</c:f>
              <c:numCache>
                <c:formatCode>General</c:formatCode>
                <c:ptCount val="5"/>
                <c:pt idx="0">
                  <c:v>0.60000000000000497</c:v>
                </c:pt>
                <c:pt idx="1">
                  <c:v>4.5999999999999996</c:v>
                </c:pt>
                <c:pt idx="2">
                  <c:v>12.9</c:v>
                </c:pt>
                <c:pt idx="3">
                  <c:v>26.3</c:v>
                </c:pt>
                <c:pt idx="4">
                  <c:v>40.1</c:v>
                </c:pt>
              </c:numCache>
            </c:numRef>
          </c:val>
          <c:extLst>
            <c:ext xmlns:c16="http://schemas.microsoft.com/office/drawing/2014/chart" uri="{C3380CC4-5D6E-409C-BE32-E72D297353CC}">
              <c16:uniqueId val="{00000000-2BEE-4560-BB82-55DF1437C1F7}"/>
            </c:ext>
          </c:extLst>
        </c:ser>
        <c:ser>
          <c:idx val="1"/>
          <c:order val="1"/>
          <c:tx>
            <c:strRef>
              <c:f>Sheet1!$C$1</c:f>
              <c:strCache>
                <c:ptCount val="1"/>
                <c:pt idx="0">
                  <c:v>Women</c:v>
                </c:pt>
              </c:strCache>
            </c:strRef>
          </c:tx>
          <c:spPr>
            <a:solidFill>
              <a:srgbClr val="99DFEB"/>
            </a:solidFill>
            <a:ln>
              <a:noFill/>
            </a:ln>
          </c:spPr>
          <c:invertIfNegative val="0"/>
          <c:cat>
            <c:strRef>
              <c:f>Sheet1!$A$2:$A$6</c:f>
              <c:strCache>
                <c:ptCount val="5"/>
                <c:pt idx="0">
                  <c:v>&gt;55</c:v>
                </c:pt>
                <c:pt idx="1">
                  <c:v>55-64</c:v>
                </c:pt>
                <c:pt idx="2">
                  <c:v>65-74</c:v>
                </c:pt>
                <c:pt idx="3">
                  <c:v>75-84</c:v>
                </c:pt>
                <c:pt idx="4">
                  <c:v>≥85</c:v>
                </c:pt>
              </c:strCache>
            </c:strRef>
          </c:cat>
          <c:val>
            <c:numRef>
              <c:f>Sheet1!$C$2:$C$6</c:f>
              <c:numCache>
                <c:formatCode>General</c:formatCode>
                <c:ptCount val="5"/>
                <c:pt idx="0">
                  <c:v>0.2</c:v>
                </c:pt>
                <c:pt idx="1">
                  <c:v>2.4</c:v>
                </c:pt>
                <c:pt idx="2">
                  <c:v>7.3</c:v>
                </c:pt>
                <c:pt idx="3">
                  <c:v>17.7</c:v>
                </c:pt>
                <c:pt idx="4">
                  <c:v>28.7</c:v>
                </c:pt>
              </c:numCache>
            </c:numRef>
          </c:val>
          <c:extLst>
            <c:ext xmlns:c16="http://schemas.microsoft.com/office/drawing/2014/chart" uri="{C3380CC4-5D6E-409C-BE32-E72D297353CC}">
              <c16:uniqueId val="{00000001-2BEE-4560-BB82-55DF1437C1F7}"/>
            </c:ext>
          </c:extLst>
        </c:ser>
        <c:dLbls>
          <c:showLegendKey val="0"/>
          <c:showVal val="0"/>
          <c:showCatName val="0"/>
          <c:showSerName val="0"/>
          <c:showPercent val="0"/>
          <c:showBubbleSize val="0"/>
        </c:dLbls>
        <c:gapWidth val="150"/>
        <c:axId val="290883072"/>
        <c:axId val="290605312"/>
      </c:barChart>
      <c:catAx>
        <c:axId val="290883072"/>
        <c:scaling>
          <c:orientation val="minMax"/>
        </c:scaling>
        <c:delete val="0"/>
        <c:axPos val="b"/>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400" b="1" i="0" u="none" strike="noStrike" kern="1200" baseline="0">
                    <a:solidFill>
                      <a:srgbClr val="404040"/>
                    </a:solidFill>
                    <a:latin typeface="Arial Narrow" panose="020B0606020202030204" pitchFamily="34" charset="0"/>
                    <a:ea typeface="+mn-ea"/>
                    <a:cs typeface="Calibri"/>
                  </a:defRPr>
                </a:pPr>
                <a:r>
                  <a:rPr lang="fr-CA" sz="1200" b="1" i="0" baseline="0" dirty="0">
                    <a:effectLst/>
                  </a:rPr>
                  <a:t>Groupe d’âge (années)</a:t>
                </a:r>
                <a:endParaRPr lang="fr-FR" sz="1200" dirty="0">
                  <a:effectLst/>
                </a:endParaRPr>
              </a:p>
              <a:p>
                <a:pPr marL="0" marR="0" indent="0" algn="ctr" defTabSz="914400" rtl="0" eaLnBrk="1" fontAlgn="auto" latinLnBrk="0" hangingPunct="1">
                  <a:lnSpc>
                    <a:spcPct val="100000"/>
                  </a:lnSpc>
                  <a:spcBef>
                    <a:spcPts val="0"/>
                  </a:spcBef>
                  <a:spcAft>
                    <a:spcPts val="0"/>
                  </a:spcAft>
                  <a:buClrTx/>
                  <a:buSzTx/>
                  <a:buFontTx/>
                  <a:buNone/>
                  <a:tabLst/>
                  <a:defRPr sz="1400" b="1" i="0" u="none" strike="noStrike" kern="1200" baseline="0">
                    <a:solidFill>
                      <a:srgbClr val="404040"/>
                    </a:solidFill>
                    <a:latin typeface="Arial Narrow" panose="020B0606020202030204" pitchFamily="34" charset="0"/>
                    <a:ea typeface="+mn-ea"/>
                    <a:cs typeface="Calibri"/>
                  </a:defRPr>
                </a:pPr>
                <a:endParaRPr lang="en-CA" sz="1400" dirty="0">
                  <a:solidFill>
                    <a:srgbClr val="404040"/>
                  </a:solidFill>
                  <a:latin typeface="Arial Narrow" panose="020B0606020202030204" pitchFamily="34" charset="0"/>
                  <a:cs typeface="Calibri"/>
                </a:endParaRPr>
              </a:p>
            </c:rich>
          </c:tx>
          <c:layout>
            <c:manualLayout>
              <c:xMode val="edge"/>
              <c:yMode val="edge"/>
              <c:x val="0.38871558505408099"/>
              <c:y val="0.80515159732992103"/>
            </c:manualLayout>
          </c:layout>
          <c:overlay val="0"/>
        </c:title>
        <c:numFmt formatCode="General" sourceLinked="0"/>
        <c:majorTickMark val="none"/>
        <c:minorTickMark val="none"/>
        <c:tickLblPos val="nextTo"/>
        <c:spPr>
          <a:ln w="12700">
            <a:solidFill>
              <a:srgbClr val="000000"/>
            </a:solidFill>
          </a:ln>
        </c:spPr>
        <c:txPr>
          <a:bodyPr/>
          <a:lstStyle/>
          <a:p>
            <a:pPr>
              <a:defRPr sz="1200">
                <a:solidFill>
                  <a:srgbClr val="404040"/>
                </a:solidFill>
                <a:latin typeface="Arial Narrow" panose="020B0606020202030204" pitchFamily="34" charset="0"/>
                <a:cs typeface="Calibri"/>
              </a:defRPr>
            </a:pPr>
            <a:endParaRPr lang="en-US"/>
          </a:p>
        </c:txPr>
        <c:crossAx val="290605312"/>
        <c:crosses val="autoZero"/>
        <c:auto val="1"/>
        <c:lblAlgn val="ctr"/>
        <c:lblOffset val="100"/>
        <c:noMultiLvlLbl val="0"/>
      </c:catAx>
      <c:valAx>
        <c:axId val="290605312"/>
        <c:scaling>
          <c:orientation val="minMax"/>
        </c:scaling>
        <c:delete val="0"/>
        <c:axPos val="l"/>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200" b="1" i="0" u="none" strike="noStrike" kern="1200" baseline="0">
                    <a:solidFill>
                      <a:srgbClr val="404040"/>
                    </a:solidFill>
                    <a:latin typeface="Arial Narrow" panose="020B0606020202030204" pitchFamily="34" charset="0"/>
                    <a:ea typeface="+mn-ea"/>
                    <a:cs typeface="Calibri"/>
                  </a:defRPr>
                </a:pPr>
                <a:r>
                  <a:rPr lang="fr-CA" sz="1200" b="1" i="0" baseline="0" dirty="0">
                    <a:effectLst/>
                  </a:rPr>
                  <a:t>Taux d’incidence pour  1 000 </a:t>
                </a:r>
                <a:br>
                  <a:rPr lang="fr-CA" sz="1200" b="1" i="0" baseline="0" dirty="0">
                    <a:effectLst/>
                  </a:rPr>
                </a:br>
                <a:r>
                  <a:rPr lang="fr-CA" sz="1200" b="1" i="0" baseline="0" dirty="0">
                    <a:effectLst/>
                  </a:rPr>
                  <a:t>patients-années</a:t>
                </a:r>
                <a:endParaRPr lang="fr-FR" sz="1200" dirty="0">
                  <a:effectLst/>
                </a:endParaRPr>
              </a:p>
              <a:p>
                <a:pPr marL="0" marR="0" indent="0" algn="ctr" defTabSz="914400" rtl="0" eaLnBrk="1" fontAlgn="auto" latinLnBrk="0" hangingPunct="1">
                  <a:lnSpc>
                    <a:spcPct val="100000"/>
                  </a:lnSpc>
                  <a:spcBef>
                    <a:spcPts val="0"/>
                  </a:spcBef>
                  <a:spcAft>
                    <a:spcPts val="0"/>
                  </a:spcAft>
                  <a:buClrTx/>
                  <a:buSzTx/>
                  <a:buFontTx/>
                  <a:buNone/>
                  <a:tabLst/>
                  <a:defRPr sz="1200" b="1" i="0" u="none" strike="noStrike" kern="1200" baseline="0">
                    <a:solidFill>
                      <a:srgbClr val="404040"/>
                    </a:solidFill>
                    <a:latin typeface="Arial Narrow" panose="020B0606020202030204" pitchFamily="34" charset="0"/>
                    <a:ea typeface="+mn-ea"/>
                    <a:cs typeface="Calibri"/>
                  </a:defRPr>
                </a:pPr>
                <a:endParaRPr lang="en-CA" sz="1200" dirty="0">
                  <a:solidFill>
                    <a:srgbClr val="404040"/>
                  </a:solidFill>
                  <a:latin typeface="Arial Narrow" panose="020B0606020202030204" pitchFamily="34" charset="0"/>
                  <a:cs typeface="Calibri"/>
                </a:endParaRPr>
              </a:p>
            </c:rich>
          </c:tx>
          <c:overlay val="0"/>
        </c:title>
        <c:numFmt formatCode="General" sourceLinked="1"/>
        <c:majorTickMark val="out"/>
        <c:minorTickMark val="none"/>
        <c:tickLblPos val="nextTo"/>
        <c:spPr>
          <a:ln w="12700">
            <a:solidFill>
              <a:srgbClr val="000000"/>
            </a:solidFill>
          </a:ln>
        </c:spPr>
        <c:txPr>
          <a:bodyPr/>
          <a:lstStyle/>
          <a:p>
            <a:pPr>
              <a:defRPr sz="1100">
                <a:solidFill>
                  <a:schemeClr val="tx1"/>
                </a:solidFill>
                <a:latin typeface="Arial Narrow" panose="020B0606020202030204" pitchFamily="34" charset="0"/>
                <a:cs typeface="Calibri"/>
              </a:defRPr>
            </a:pPr>
            <a:endParaRPr lang="en-US"/>
          </a:p>
        </c:txPr>
        <c:crossAx val="290883072"/>
        <c:crosses val="autoZero"/>
        <c:crossBetween val="between"/>
      </c:valAx>
    </c:plotArea>
    <c:legend>
      <c:legendPos val="r"/>
      <c:layout>
        <c:manualLayout>
          <c:xMode val="edge"/>
          <c:yMode val="edge"/>
          <c:x val="0.25022689282202598"/>
          <c:y val="0.13473127950236999"/>
          <c:w val="0.26275245821042298"/>
          <c:h val="0.16732345189365999"/>
        </c:manualLayout>
      </c:layout>
      <c:overlay val="0"/>
      <c:txPr>
        <a:bodyPr/>
        <a:lstStyle/>
        <a:p>
          <a:pPr>
            <a:defRPr sz="1200">
              <a:solidFill>
                <a:srgbClr val="404040"/>
              </a:solidFill>
              <a:latin typeface="Arial Narrow" panose="020B0606020202030204" pitchFamily="34" charset="0"/>
              <a:cs typeface="Calibri"/>
            </a:defRPr>
          </a:pPr>
          <a:endParaRPr lang="en-US"/>
        </a:p>
      </c:txPr>
    </c:legend>
    <c:plotVisOnly val="1"/>
    <c:dispBlanksAs val="gap"/>
    <c:showDLblsOverMax val="0"/>
  </c:chart>
  <c:txPr>
    <a:bodyPr/>
    <a:lstStyle/>
    <a:p>
      <a:pPr>
        <a:defRPr sz="1600">
          <a:latin typeface="Century Gothic" pitchFamily="34" charset="0"/>
        </a:defRPr>
      </a:pPr>
      <a:endParaRPr lang="en-US"/>
    </a:p>
  </c:txPr>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8770768441460072E-2"/>
          <c:y val="5.0928138915628668E-2"/>
          <c:w val="0.87804901926297207"/>
          <c:h val="0.84749020485394344"/>
        </c:manualLayout>
      </c:layout>
      <c:barChart>
        <c:barDir val="col"/>
        <c:grouping val="clustered"/>
        <c:varyColors val="0"/>
        <c:ser>
          <c:idx val="0"/>
          <c:order val="0"/>
          <c:tx>
            <c:strRef>
              <c:f>Sheet1!$B$1</c:f>
              <c:strCache>
                <c:ptCount val="1"/>
                <c:pt idx="0">
                  <c:v>Series 1</c:v>
                </c:pt>
              </c:strCache>
            </c:strRef>
          </c:tx>
          <c:spPr>
            <a:solidFill>
              <a:srgbClr val="19325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50-59 yrs</c:v>
                </c:pt>
                <c:pt idx="1">
                  <c:v>60-69 yrs</c:v>
                </c:pt>
                <c:pt idx="2">
                  <c:v>70-79 yrs</c:v>
                </c:pt>
                <c:pt idx="3">
                  <c:v>80-89 yrs</c:v>
                </c:pt>
              </c:strCache>
            </c:strRef>
          </c:cat>
          <c:val>
            <c:numRef>
              <c:f>Sheet1!$B$2:$B$5</c:f>
              <c:numCache>
                <c:formatCode>0.0%</c:formatCode>
                <c:ptCount val="4"/>
                <c:pt idx="0">
                  <c:v>1.4999999999999999E-2</c:v>
                </c:pt>
                <c:pt idx="1">
                  <c:v>2.8000000000000001E-2</c:v>
                </c:pt>
                <c:pt idx="2">
                  <c:v>9.9000000000000005E-2</c:v>
                </c:pt>
                <c:pt idx="3">
                  <c:v>0.23499999999999999</c:v>
                </c:pt>
              </c:numCache>
            </c:numRef>
          </c:val>
          <c:extLst>
            <c:ext xmlns:c16="http://schemas.microsoft.com/office/drawing/2014/chart" uri="{C3380CC4-5D6E-409C-BE32-E72D297353CC}">
              <c16:uniqueId val="{00000000-39CC-4ADD-927B-9BB7ED2C55EE}"/>
            </c:ext>
          </c:extLst>
        </c:ser>
        <c:dLbls>
          <c:showLegendKey val="0"/>
          <c:showVal val="0"/>
          <c:showCatName val="0"/>
          <c:showSerName val="0"/>
          <c:showPercent val="0"/>
          <c:showBubbleSize val="0"/>
        </c:dLbls>
        <c:gapWidth val="43"/>
        <c:overlap val="-27"/>
        <c:axId val="290461696"/>
        <c:axId val="290608768"/>
      </c:barChart>
      <c:catAx>
        <c:axId val="290461696"/>
        <c:scaling>
          <c:orientation val="minMax"/>
        </c:scaling>
        <c:delete val="0"/>
        <c:axPos val="b"/>
        <c:numFmt formatCode="General" sourceLinked="1"/>
        <c:majorTickMark val="none"/>
        <c:minorTickMark val="none"/>
        <c:tickLblPos val="nextTo"/>
        <c:spPr>
          <a:noFill/>
          <a:ln w="9525" cap="flat" cmpd="sng" algn="ctr">
            <a:solidFill>
              <a:schemeClr val="tx1">
                <a:lumMod val="85000"/>
                <a:lumOff val="1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290608768"/>
        <c:crosses val="autoZero"/>
        <c:auto val="1"/>
        <c:lblAlgn val="ctr"/>
        <c:lblOffset val="100"/>
        <c:noMultiLvlLbl val="0"/>
      </c:catAx>
      <c:valAx>
        <c:axId val="290608768"/>
        <c:scaling>
          <c:orientation val="minMax"/>
        </c:scaling>
        <c:delete val="0"/>
        <c:axPos val="l"/>
        <c:numFmt formatCode="0%" sourceLinked="0"/>
        <c:majorTickMark val="out"/>
        <c:minorTickMark val="none"/>
        <c:tickLblPos val="nextTo"/>
        <c:spPr>
          <a:noFill/>
          <a:ln>
            <a:solidFill>
              <a:schemeClr val="tx1">
                <a:lumMod val="85000"/>
                <a:lumOff val="15000"/>
              </a:schemeClr>
            </a:solid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290461696"/>
        <c:crosses val="autoZero"/>
        <c:crossBetween val="between"/>
        <c:majorUnit val="0.25"/>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0"/>
      <c:rotY val="0"/>
      <c:rAngAx val="1"/>
    </c:view3D>
    <c:floor>
      <c:thickness val="0"/>
    </c:floor>
    <c:sideWall>
      <c:thickness val="0"/>
    </c:sideWall>
    <c:backWall>
      <c:thickness val="0"/>
    </c:backWall>
    <c:plotArea>
      <c:layout>
        <c:manualLayout>
          <c:layoutTarget val="inner"/>
          <c:xMode val="edge"/>
          <c:yMode val="edge"/>
          <c:x val="7.1575361106279753E-2"/>
          <c:y val="3.4834529250329829E-2"/>
          <c:w val="0.95800938832807903"/>
          <c:h val="0.76053072410066402"/>
        </c:manualLayout>
      </c:layout>
      <c:bar3DChart>
        <c:barDir val="col"/>
        <c:grouping val="percentStacked"/>
        <c:varyColors val="0"/>
        <c:ser>
          <c:idx val="0"/>
          <c:order val="0"/>
          <c:tx>
            <c:strRef>
              <c:f>Sheet1!$B$1</c:f>
              <c:strCache>
                <c:ptCount val="1"/>
                <c:pt idx="0">
                  <c:v>Series 1</c:v>
                </c:pt>
              </c:strCache>
            </c:strRef>
          </c:tx>
          <c:spPr>
            <a:solidFill>
              <a:srgbClr val="183059"/>
            </a:solidFill>
          </c:spPr>
          <c:invertIfNegative val="0"/>
          <c:dPt>
            <c:idx val="0"/>
            <c:invertIfNegative val="0"/>
            <c:bubble3D val="0"/>
            <c:spPr>
              <a:solidFill>
                <a:srgbClr val="183059"/>
              </a:solidFill>
            </c:spPr>
            <c:extLst>
              <c:ext xmlns:c16="http://schemas.microsoft.com/office/drawing/2014/chart" uri="{C3380CC4-5D6E-409C-BE32-E72D297353CC}">
                <c16:uniqueId val="{00000001-DB6C-43D9-94F3-1E407EE55D07}"/>
              </c:ext>
            </c:extLst>
          </c:dPt>
          <c:dPt>
            <c:idx val="1"/>
            <c:invertIfNegative val="0"/>
            <c:bubble3D val="0"/>
            <c:extLst>
              <c:ext xmlns:c16="http://schemas.microsoft.com/office/drawing/2014/chart" uri="{C3380CC4-5D6E-409C-BE32-E72D297353CC}">
                <c16:uniqueId val="{00000002-DB6C-43D9-94F3-1E407EE55D07}"/>
              </c:ext>
            </c:extLst>
          </c:dPt>
          <c:dPt>
            <c:idx val="2"/>
            <c:invertIfNegative val="0"/>
            <c:bubble3D val="0"/>
            <c:extLst>
              <c:ext xmlns:c16="http://schemas.microsoft.com/office/drawing/2014/chart" uri="{C3380CC4-5D6E-409C-BE32-E72D297353CC}">
                <c16:uniqueId val="{00000003-DB6C-43D9-94F3-1E407EE55D07}"/>
              </c:ext>
            </c:extLst>
          </c:dPt>
          <c:dPt>
            <c:idx val="3"/>
            <c:invertIfNegative val="0"/>
            <c:bubble3D val="0"/>
            <c:spPr>
              <a:solidFill>
                <a:srgbClr val="FF5353"/>
              </a:solidFill>
            </c:spPr>
            <c:extLst>
              <c:ext xmlns:c16="http://schemas.microsoft.com/office/drawing/2014/chart" uri="{C3380CC4-5D6E-409C-BE32-E72D297353CC}">
                <c16:uniqueId val="{00000005-DB6C-43D9-94F3-1E407EE55D07}"/>
              </c:ext>
            </c:extLst>
          </c:dPt>
          <c:dPt>
            <c:idx val="5"/>
            <c:invertIfNegative val="0"/>
            <c:bubble3D val="0"/>
            <c:extLst>
              <c:ext xmlns:c16="http://schemas.microsoft.com/office/drawing/2014/chart" uri="{C3380CC4-5D6E-409C-BE32-E72D297353CC}">
                <c16:uniqueId val="{00000006-DB6C-43D9-94F3-1E407EE55D07}"/>
              </c:ext>
            </c:extLst>
          </c:dPt>
          <c:dLbls>
            <c:spPr>
              <a:noFill/>
              <a:ln>
                <a:noFill/>
              </a:ln>
              <a:effectLst/>
            </c:spPr>
            <c:txPr>
              <a:bodyPr wrap="square" lIns="38100" tIns="19050" rIns="38100" bIns="19050" anchor="ctr">
                <a:spAutoFit/>
              </a:bodyPr>
              <a:lstStyle/>
              <a:p>
                <a:pPr>
                  <a:defRPr sz="8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Sheet1!$A$2:$A$8</c:f>
              <c:numCache>
                <c:formatCode>General</c:formatCode>
                <c:ptCount val="7"/>
                <c:pt idx="0">
                  <c:v>0</c:v>
                </c:pt>
                <c:pt idx="1">
                  <c:v>1</c:v>
                </c:pt>
                <c:pt idx="2">
                  <c:v>2</c:v>
                </c:pt>
                <c:pt idx="3">
                  <c:v>3</c:v>
                </c:pt>
                <c:pt idx="4">
                  <c:v>4</c:v>
                </c:pt>
                <c:pt idx="5">
                  <c:v>5</c:v>
                </c:pt>
                <c:pt idx="6">
                  <c:v>6</c:v>
                </c:pt>
              </c:numCache>
            </c:numRef>
          </c:cat>
          <c:val>
            <c:numRef>
              <c:f>Sheet1!$B$2:$B$8</c:f>
              <c:numCache>
                <c:formatCode>0.0%</c:formatCode>
                <c:ptCount val="7"/>
                <c:pt idx="0">
                  <c:v>1.9E-2</c:v>
                </c:pt>
                <c:pt idx="1">
                  <c:v>2.8000000000000001E-2</c:v>
                </c:pt>
                <c:pt idx="2">
                  <c:v>0.04</c:v>
                </c:pt>
                <c:pt idx="3">
                  <c:v>5.8999999999999997E-2</c:v>
                </c:pt>
                <c:pt idx="4">
                  <c:v>8.5000000000000006E-2</c:v>
                </c:pt>
                <c:pt idx="5">
                  <c:v>0.125</c:v>
                </c:pt>
                <c:pt idx="6">
                  <c:v>0.185</c:v>
                </c:pt>
              </c:numCache>
            </c:numRef>
          </c:val>
          <c:extLst>
            <c:ext xmlns:c16="http://schemas.microsoft.com/office/drawing/2014/chart" uri="{C3380CC4-5D6E-409C-BE32-E72D297353CC}">
              <c16:uniqueId val="{00000007-DB6C-43D9-94F3-1E407EE55D07}"/>
            </c:ext>
          </c:extLst>
        </c:ser>
        <c:ser>
          <c:idx val="1"/>
          <c:order val="1"/>
          <c:tx>
            <c:strRef>
              <c:f>Sheet1!$C$1</c:f>
              <c:strCache>
                <c:ptCount val="1"/>
                <c:pt idx="0">
                  <c:v>Series 2</c:v>
                </c:pt>
              </c:strCache>
            </c:strRef>
          </c:tx>
          <c:spPr>
            <a:solidFill>
              <a:srgbClr val="BFBFBF">
                <a:alpha val="60000"/>
              </a:srgbClr>
            </a:solidFill>
          </c:spPr>
          <c:invertIfNegative val="0"/>
          <c:dPt>
            <c:idx val="0"/>
            <c:invertIfNegative val="0"/>
            <c:bubble3D val="0"/>
            <c:extLst>
              <c:ext xmlns:c16="http://schemas.microsoft.com/office/drawing/2014/chart" uri="{C3380CC4-5D6E-409C-BE32-E72D297353CC}">
                <c16:uniqueId val="{00000008-DB6C-43D9-94F3-1E407EE55D07}"/>
              </c:ext>
            </c:extLst>
          </c:dPt>
          <c:dPt>
            <c:idx val="1"/>
            <c:invertIfNegative val="0"/>
            <c:bubble3D val="0"/>
            <c:extLst>
              <c:ext xmlns:c16="http://schemas.microsoft.com/office/drawing/2014/chart" uri="{C3380CC4-5D6E-409C-BE32-E72D297353CC}">
                <c16:uniqueId val="{00000009-DB6C-43D9-94F3-1E407EE55D07}"/>
              </c:ext>
            </c:extLst>
          </c:dPt>
          <c:dPt>
            <c:idx val="2"/>
            <c:invertIfNegative val="0"/>
            <c:bubble3D val="0"/>
            <c:extLst>
              <c:ext xmlns:c16="http://schemas.microsoft.com/office/drawing/2014/chart" uri="{C3380CC4-5D6E-409C-BE32-E72D297353CC}">
                <c16:uniqueId val="{0000000A-DB6C-43D9-94F3-1E407EE55D07}"/>
              </c:ext>
            </c:extLst>
          </c:dPt>
          <c:dPt>
            <c:idx val="3"/>
            <c:invertIfNegative val="0"/>
            <c:bubble3D val="0"/>
            <c:extLst>
              <c:ext xmlns:c16="http://schemas.microsoft.com/office/drawing/2014/chart" uri="{C3380CC4-5D6E-409C-BE32-E72D297353CC}">
                <c16:uniqueId val="{0000000B-DB6C-43D9-94F3-1E407EE55D07}"/>
              </c:ext>
            </c:extLst>
          </c:dPt>
          <c:cat>
            <c:numRef>
              <c:f>Sheet1!$A$2:$A$8</c:f>
              <c:numCache>
                <c:formatCode>General</c:formatCode>
                <c:ptCount val="7"/>
                <c:pt idx="0">
                  <c:v>0</c:v>
                </c:pt>
                <c:pt idx="1">
                  <c:v>1</c:v>
                </c:pt>
                <c:pt idx="2">
                  <c:v>2</c:v>
                </c:pt>
                <c:pt idx="3">
                  <c:v>3</c:v>
                </c:pt>
                <c:pt idx="4">
                  <c:v>4</c:v>
                </c:pt>
                <c:pt idx="5">
                  <c:v>5</c:v>
                </c:pt>
                <c:pt idx="6">
                  <c:v>6</c:v>
                </c:pt>
              </c:numCache>
            </c:numRef>
          </c:cat>
          <c:val>
            <c:numRef>
              <c:f>Sheet1!$C$2:$C$8</c:f>
              <c:numCache>
                <c:formatCode>0.0%</c:formatCode>
                <c:ptCount val="7"/>
                <c:pt idx="0">
                  <c:v>0.98099999999999998</c:v>
                </c:pt>
                <c:pt idx="1">
                  <c:v>0.97199999999999998</c:v>
                </c:pt>
                <c:pt idx="2">
                  <c:v>0.96</c:v>
                </c:pt>
                <c:pt idx="3">
                  <c:v>0.94099999999999995</c:v>
                </c:pt>
                <c:pt idx="4">
                  <c:v>0.91500000000000004</c:v>
                </c:pt>
                <c:pt idx="5">
                  <c:v>0.875</c:v>
                </c:pt>
                <c:pt idx="6">
                  <c:v>0.81499999999999995</c:v>
                </c:pt>
              </c:numCache>
            </c:numRef>
          </c:val>
          <c:extLst>
            <c:ext xmlns:c16="http://schemas.microsoft.com/office/drawing/2014/chart" uri="{C3380CC4-5D6E-409C-BE32-E72D297353CC}">
              <c16:uniqueId val="{0000000C-DB6C-43D9-94F3-1E407EE55D07}"/>
            </c:ext>
          </c:extLst>
        </c:ser>
        <c:dLbls>
          <c:showLegendKey val="0"/>
          <c:showVal val="0"/>
          <c:showCatName val="0"/>
          <c:showSerName val="0"/>
          <c:showPercent val="0"/>
          <c:showBubbleSize val="0"/>
        </c:dLbls>
        <c:gapWidth val="135"/>
        <c:gapDepth val="226"/>
        <c:shape val="cylinder"/>
        <c:axId val="296422400"/>
        <c:axId val="275639104"/>
        <c:axId val="0"/>
      </c:bar3DChart>
      <c:catAx>
        <c:axId val="296422400"/>
        <c:scaling>
          <c:orientation val="minMax"/>
        </c:scaling>
        <c:delete val="0"/>
        <c:axPos val="b"/>
        <c:numFmt formatCode="General" sourceLinked="0"/>
        <c:majorTickMark val="out"/>
        <c:minorTickMark val="none"/>
        <c:tickLblPos val="nextTo"/>
        <c:txPr>
          <a:bodyPr/>
          <a:lstStyle/>
          <a:p>
            <a:pPr>
              <a:defRPr sz="1200" b="1">
                <a:solidFill>
                  <a:schemeClr val="tx1">
                    <a:lumMod val="85000"/>
                    <a:lumOff val="15000"/>
                  </a:schemeClr>
                </a:solidFill>
                <a:latin typeface="Arial Narrow" panose="020B0606020202030204" pitchFamily="34" charset="0"/>
              </a:defRPr>
            </a:pPr>
            <a:endParaRPr lang="en-US"/>
          </a:p>
        </c:txPr>
        <c:crossAx val="275639104"/>
        <c:crosses val="autoZero"/>
        <c:auto val="1"/>
        <c:lblAlgn val="ctr"/>
        <c:lblOffset val="100"/>
        <c:noMultiLvlLbl val="0"/>
      </c:catAx>
      <c:valAx>
        <c:axId val="275639104"/>
        <c:scaling>
          <c:orientation val="minMax"/>
          <c:max val="0.2"/>
          <c:min val="0"/>
        </c:scaling>
        <c:delete val="0"/>
        <c:axPos val="l"/>
        <c:numFmt formatCode="0%" sourceLinked="1"/>
        <c:majorTickMark val="out"/>
        <c:minorTickMark val="none"/>
        <c:tickLblPos val="nextTo"/>
        <c:txPr>
          <a:bodyPr/>
          <a:lstStyle/>
          <a:p>
            <a:pPr>
              <a:defRPr sz="1200" b="1">
                <a:solidFill>
                  <a:schemeClr val="tx1">
                    <a:lumMod val="85000"/>
                    <a:lumOff val="15000"/>
                  </a:schemeClr>
                </a:solidFill>
                <a:latin typeface="Arial Narrow" panose="020B0606020202030204" pitchFamily="34" charset="0"/>
              </a:defRPr>
            </a:pPr>
            <a:endParaRPr lang="en-US"/>
          </a:p>
        </c:txPr>
        <c:crossAx val="296422400"/>
        <c:crosses val="autoZero"/>
        <c:crossBetween val="between"/>
        <c:majorUnit val="0.05"/>
      </c:valAx>
    </c:plotArea>
    <c:plotVisOnly val="1"/>
    <c:dispBlanksAs val="gap"/>
    <c:showDLblsOverMax val="0"/>
  </c:chart>
  <c:txPr>
    <a:bodyPr/>
    <a:lstStyle/>
    <a:p>
      <a:pPr>
        <a:defRPr sz="1100">
          <a:solidFill>
            <a:schemeClr val="tx1">
              <a:lumMod val="50000"/>
              <a:lumOff val="50000"/>
            </a:schemeClr>
          </a:solidFill>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8770768441460072E-2"/>
          <c:y val="5.0928138915628668E-2"/>
          <c:w val="0.87804901926297207"/>
          <c:h val="0.84749020485394344"/>
        </c:manualLayout>
      </c:layout>
      <c:barChart>
        <c:barDir val="col"/>
        <c:grouping val="clustered"/>
        <c:varyColors val="0"/>
        <c:ser>
          <c:idx val="0"/>
          <c:order val="0"/>
          <c:tx>
            <c:strRef>
              <c:f>Sheet1!$B$1</c:f>
              <c:strCache>
                <c:ptCount val="1"/>
                <c:pt idx="0">
                  <c:v>Series 1</c:v>
                </c:pt>
              </c:strCache>
            </c:strRef>
          </c:tx>
          <c:spPr>
            <a:solidFill>
              <a:srgbClr val="19325C"/>
            </a:solidFill>
            <a:ln>
              <a:noFill/>
            </a:ln>
            <a:effectLst/>
          </c:spPr>
          <c:invertIfNegative val="0"/>
          <c:dPt>
            <c:idx val="0"/>
            <c:invertIfNegative val="0"/>
            <c:bubble3D val="0"/>
            <c:spPr>
              <a:solidFill>
                <a:srgbClr val="FF5353"/>
              </a:solidFill>
              <a:ln>
                <a:noFill/>
              </a:ln>
              <a:effectLst/>
            </c:spPr>
            <c:extLst>
              <c:ext xmlns:c16="http://schemas.microsoft.com/office/drawing/2014/chart" uri="{C3380CC4-5D6E-409C-BE32-E72D297353CC}">
                <c16:uniqueId val="{00000000-2105-43CF-8472-72AC7860FF7A}"/>
              </c:ext>
            </c:extLst>
          </c:dPt>
          <c:dPt>
            <c:idx val="1"/>
            <c:invertIfNegative val="0"/>
            <c:bubble3D val="0"/>
            <c:spPr>
              <a:solidFill>
                <a:srgbClr val="C00000"/>
              </a:solidFill>
              <a:ln>
                <a:noFill/>
              </a:ln>
              <a:effectLst/>
            </c:spPr>
            <c:extLst>
              <c:ext xmlns:c16="http://schemas.microsoft.com/office/drawing/2014/chart" uri="{C3380CC4-5D6E-409C-BE32-E72D297353CC}">
                <c16:uniqueId val="{00000001-2105-43CF-8472-72AC7860FF7A}"/>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Incapacitant</c:v>
                </c:pt>
                <c:pt idx="1">
                  <c:v>Fatal</c:v>
                </c:pt>
              </c:strCache>
            </c:strRef>
          </c:cat>
          <c:val>
            <c:numRef>
              <c:f>Sheet1!$B$2:$B$3</c:f>
              <c:numCache>
                <c:formatCode>0%</c:formatCode>
                <c:ptCount val="2"/>
                <c:pt idx="0">
                  <c:v>0.6</c:v>
                </c:pt>
                <c:pt idx="1">
                  <c:v>0.2</c:v>
                </c:pt>
              </c:numCache>
            </c:numRef>
          </c:val>
          <c:extLst>
            <c:ext xmlns:c16="http://schemas.microsoft.com/office/drawing/2014/chart" uri="{C3380CC4-5D6E-409C-BE32-E72D297353CC}">
              <c16:uniqueId val="{00000000-39CC-4ADD-927B-9BB7ED2C55EE}"/>
            </c:ext>
          </c:extLst>
        </c:ser>
        <c:dLbls>
          <c:showLegendKey val="0"/>
          <c:showVal val="0"/>
          <c:showCatName val="0"/>
          <c:showSerName val="0"/>
          <c:showPercent val="0"/>
          <c:showBubbleSize val="0"/>
        </c:dLbls>
        <c:gapWidth val="43"/>
        <c:overlap val="-27"/>
        <c:axId val="298183680"/>
        <c:axId val="280587072"/>
      </c:barChart>
      <c:catAx>
        <c:axId val="298183680"/>
        <c:scaling>
          <c:orientation val="minMax"/>
        </c:scaling>
        <c:delete val="0"/>
        <c:axPos val="b"/>
        <c:numFmt formatCode="General" sourceLinked="1"/>
        <c:majorTickMark val="none"/>
        <c:minorTickMark val="none"/>
        <c:tickLblPos val="nextTo"/>
        <c:spPr>
          <a:noFill/>
          <a:ln w="9525" cap="flat" cmpd="sng" algn="ctr">
            <a:solidFill>
              <a:schemeClr val="tx1">
                <a:lumMod val="85000"/>
                <a:lumOff val="1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280587072"/>
        <c:crosses val="autoZero"/>
        <c:auto val="1"/>
        <c:lblAlgn val="ctr"/>
        <c:lblOffset val="100"/>
        <c:noMultiLvlLbl val="0"/>
      </c:catAx>
      <c:valAx>
        <c:axId val="280587072"/>
        <c:scaling>
          <c:orientation val="minMax"/>
        </c:scaling>
        <c:delete val="0"/>
        <c:axPos val="l"/>
        <c:numFmt formatCode="0%" sourceLinked="0"/>
        <c:majorTickMark val="out"/>
        <c:minorTickMark val="none"/>
        <c:tickLblPos val="nextTo"/>
        <c:spPr>
          <a:noFill/>
          <a:ln>
            <a:solidFill>
              <a:schemeClr val="tx1">
                <a:lumMod val="85000"/>
                <a:lumOff val="15000"/>
              </a:schemeClr>
            </a:solid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298183680"/>
        <c:crosses val="autoZero"/>
        <c:crossBetween val="between"/>
        <c:majorUnit val="0.1"/>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46094379366709"/>
          <c:y val="2.2800150175792299E-2"/>
          <c:w val="0.85768825766087398"/>
          <c:h val="0.73322999223398899"/>
        </c:manualLayout>
      </c:layout>
      <c:barChart>
        <c:barDir val="col"/>
        <c:grouping val="clustered"/>
        <c:varyColors val="0"/>
        <c:ser>
          <c:idx val="1"/>
          <c:order val="0"/>
          <c:tx>
            <c:strRef>
              <c:f>Sheet1!$B$1</c:f>
              <c:strCache>
                <c:ptCount val="1"/>
                <c:pt idx="0">
                  <c:v>Column1</c:v>
                </c:pt>
              </c:strCache>
            </c:strRef>
          </c:tx>
          <c:spPr>
            <a:solidFill>
              <a:srgbClr val="356AC1"/>
            </a:solidFill>
          </c:spPr>
          <c:invertIfNegative val="0"/>
          <c:dLbls>
            <c:numFmt formatCode="#,##0.00" sourceLinked="0"/>
            <c:spPr>
              <a:noFill/>
              <a:ln>
                <a:noFill/>
              </a:ln>
              <a:effectLst/>
            </c:spPr>
            <c:txPr>
              <a:bodyPr/>
              <a:lstStyle/>
              <a:p>
                <a:pPr>
                  <a:defRPr sz="1200" b="1" i="0">
                    <a:solidFill>
                      <a:schemeClr val="tx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AUCUN </c:v>
                </c:pt>
                <c:pt idx="1">
                  <c:v>AAS</c:v>
                </c:pt>
                <c:pt idx="2">
                  <c:v>EDO30</c:v>
                </c:pt>
                <c:pt idx="3">
                  <c:v>WARF</c:v>
                </c:pt>
                <c:pt idx="4">
                  <c:v>D110</c:v>
                </c:pt>
                <c:pt idx="5">
                  <c:v>RIVA</c:v>
                </c:pt>
                <c:pt idx="6">
                  <c:v>EDO60</c:v>
                </c:pt>
                <c:pt idx="7">
                  <c:v>APIXA</c:v>
                </c:pt>
                <c:pt idx="8">
                  <c:v>D150</c:v>
                </c:pt>
              </c:strCache>
            </c:strRef>
          </c:cat>
          <c:val>
            <c:numRef>
              <c:f>Sheet1!$B$2:$B$10</c:f>
              <c:numCache>
                <c:formatCode>0.00</c:formatCode>
                <c:ptCount val="9"/>
                <c:pt idx="0">
                  <c:v>22.62</c:v>
                </c:pt>
                <c:pt idx="1">
                  <c:v>18.04</c:v>
                </c:pt>
                <c:pt idx="2">
                  <c:v>9.75</c:v>
                </c:pt>
                <c:pt idx="3">
                  <c:v>8.68</c:v>
                </c:pt>
                <c:pt idx="4">
                  <c:v>7.94</c:v>
                </c:pt>
                <c:pt idx="5">
                  <c:v>7.65</c:v>
                </c:pt>
                <c:pt idx="6">
                  <c:v>7.61</c:v>
                </c:pt>
                <c:pt idx="7">
                  <c:v>6.9</c:v>
                </c:pt>
                <c:pt idx="8">
                  <c:v>5.81</c:v>
                </c:pt>
              </c:numCache>
            </c:numRef>
          </c:val>
          <c:extLst>
            <c:ext xmlns:c16="http://schemas.microsoft.com/office/drawing/2014/chart" uri="{C3380CC4-5D6E-409C-BE32-E72D297353CC}">
              <c16:uniqueId val="{00000000-50A0-4E1B-9612-D023B736F94F}"/>
            </c:ext>
          </c:extLst>
        </c:ser>
        <c:dLbls>
          <c:showLegendKey val="0"/>
          <c:showVal val="0"/>
          <c:showCatName val="0"/>
          <c:showSerName val="0"/>
          <c:showPercent val="0"/>
          <c:showBubbleSize val="0"/>
        </c:dLbls>
        <c:gapWidth val="125"/>
        <c:axId val="297765376"/>
        <c:axId val="280588224"/>
      </c:barChart>
      <c:catAx>
        <c:axId val="297765376"/>
        <c:scaling>
          <c:orientation val="minMax"/>
        </c:scaling>
        <c:delete val="0"/>
        <c:axPos val="b"/>
        <c:numFmt formatCode="General" sourceLinked="0"/>
        <c:majorTickMark val="out"/>
        <c:minorTickMark val="none"/>
        <c:tickLblPos val="nextTo"/>
        <c:spPr>
          <a:ln w="28575">
            <a:solidFill>
              <a:sysClr val="windowText" lastClr="000000"/>
            </a:solidFill>
          </a:ln>
        </c:spPr>
        <c:txPr>
          <a:bodyPr/>
          <a:lstStyle/>
          <a:p>
            <a:pPr>
              <a:defRPr sz="1200" b="1" i="0" baseline="0">
                <a:solidFill>
                  <a:schemeClr val="tx1"/>
                </a:solidFill>
                <a:latin typeface="Arial Narrow" panose="020B0606020202030204" pitchFamily="34" charset="0"/>
              </a:defRPr>
            </a:pPr>
            <a:endParaRPr lang="en-US"/>
          </a:p>
        </c:txPr>
        <c:crossAx val="280588224"/>
        <c:crosses val="autoZero"/>
        <c:auto val="1"/>
        <c:lblAlgn val="ctr"/>
        <c:lblOffset val="100"/>
        <c:noMultiLvlLbl val="0"/>
      </c:catAx>
      <c:valAx>
        <c:axId val="280588224"/>
        <c:scaling>
          <c:orientation val="minMax"/>
          <c:max val="25"/>
        </c:scaling>
        <c:delete val="0"/>
        <c:axPos val="l"/>
        <c:numFmt formatCode="#,##0.0" sourceLinked="0"/>
        <c:majorTickMark val="out"/>
        <c:minorTickMark val="none"/>
        <c:tickLblPos val="nextTo"/>
        <c:spPr>
          <a:ln w="28575">
            <a:solidFill>
              <a:sysClr val="windowText" lastClr="000000"/>
            </a:solidFill>
          </a:ln>
        </c:spPr>
        <c:txPr>
          <a:bodyPr/>
          <a:lstStyle/>
          <a:p>
            <a:pPr>
              <a:defRPr sz="1400" b="1" i="0" baseline="0">
                <a:solidFill>
                  <a:schemeClr val="tx1"/>
                </a:solidFill>
                <a:latin typeface="Arial Narrow" panose="020B0606020202030204" pitchFamily="34" charset="0"/>
              </a:defRPr>
            </a:pPr>
            <a:endParaRPr lang="en-US"/>
          </a:p>
        </c:txPr>
        <c:crossAx val="297765376"/>
        <c:crosses val="autoZero"/>
        <c:crossBetween val="between"/>
        <c:majorUnit val="5"/>
      </c:valAx>
    </c:plotArea>
    <c:plotVisOnly val="1"/>
    <c:dispBlanksAs val="gap"/>
    <c:showDLblsOverMax val="0"/>
  </c:chart>
  <c:txPr>
    <a:bodyPr/>
    <a:lstStyle/>
    <a:p>
      <a:pPr>
        <a:defRPr sz="1000" baseline="0">
          <a:solidFill>
            <a:schemeClr val="bg1"/>
          </a:solidFill>
        </a:defRPr>
      </a:pPr>
      <a:endParaRPr lang="en-US"/>
    </a:p>
  </c:txPr>
  <c:externalData r:id="rId2">
    <c:autoUpdate val="0"/>
  </c:externalData>
  <c:userShapes r:id="rId3"/>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0634174200447"/>
          <c:y val="3.08663592698394E-2"/>
          <c:w val="0.84591656945659599"/>
          <c:h val="0.77018128517620799"/>
        </c:manualLayout>
      </c:layout>
      <c:barChart>
        <c:barDir val="bar"/>
        <c:grouping val="stacked"/>
        <c:varyColors val="0"/>
        <c:ser>
          <c:idx val="0"/>
          <c:order val="0"/>
          <c:tx>
            <c:strRef>
              <c:f>Sheet1!$B$1</c:f>
              <c:strCache>
                <c:ptCount val="1"/>
                <c:pt idx="0">
                  <c:v>Mort</c:v>
                </c:pt>
              </c:strCache>
            </c:strRef>
          </c:tx>
          <c:spPr>
            <a:solidFill>
              <a:srgbClr val="183059"/>
            </a:solidFill>
          </c:spPr>
          <c:invertIfNegative val="0"/>
          <c:dLbls>
            <c:spPr>
              <a:noFill/>
              <a:ln>
                <a:noFill/>
              </a:ln>
              <a:effectLst/>
            </c:spPr>
            <c:txPr>
              <a:bodyPr/>
              <a:lstStyle/>
              <a:p>
                <a:pPr>
                  <a:defRPr sz="1200">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18-44</c:v>
                </c:pt>
                <c:pt idx="1">
                  <c:v>45-54</c:v>
                </c:pt>
                <c:pt idx="2">
                  <c:v>55-64</c:v>
                </c:pt>
                <c:pt idx="3">
                  <c:v>65-74</c:v>
                </c:pt>
                <c:pt idx="4">
                  <c:v>75-84</c:v>
                </c:pt>
                <c:pt idx="5">
                  <c:v>85+</c:v>
                </c:pt>
              </c:strCache>
            </c:strRef>
          </c:cat>
          <c:val>
            <c:numRef>
              <c:f>Sheet1!$B$2:$B$7</c:f>
              <c:numCache>
                <c:formatCode>General</c:formatCode>
                <c:ptCount val="6"/>
                <c:pt idx="0">
                  <c:v>42</c:v>
                </c:pt>
                <c:pt idx="1">
                  <c:v>28</c:v>
                </c:pt>
                <c:pt idx="2">
                  <c:v>28</c:v>
                </c:pt>
                <c:pt idx="3">
                  <c:v>23</c:v>
                </c:pt>
                <c:pt idx="4">
                  <c:v>21</c:v>
                </c:pt>
                <c:pt idx="5">
                  <c:v>12</c:v>
                </c:pt>
              </c:numCache>
            </c:numRef>
          </c:val>
          <c:extLst>
            <c:ext xmlns:c16="http://schemas.microsoft.com/office/drawing/2014/chart" uri="{C3380CC4-5D6E-409C-BE32-E72D297353CC}">
              <c16:uniqueId val="{00000000-16B3-47D4-87EA-ACD3B4B42F3F}"/>
            </c:ext>
          </c:extLst>
        </c:ser>
        <c:ser>
          <c:idx val="1"/>
          <c:order val="1"/>
          <c:tx>
            <c:strRef>
              <c:f>Sheet1!$C$1</c:f>
              <c:strCache>
                <c:ptCount val="1"/>
                <c:pt idx="0">
                  <c:v>IM</c:v>
                </c:pt>
              </c:strCache>
            </c:strRef>
          </c:tx>
          <c:spPr>
            <a:solidFill>
              <a:srgbClr val="00B0F0"/>
            </a:solidFill>
          </c:spPr>
          <c:invertIfNegative val="0"/>
          <c:dLbls>
            <c:spPr>
              <a:noFill/>
              <a:ln>
                <a:noFill/>
              </a:ln>
              <a:effectLst/>
            </c:spPr>
            <c:txPr>
              <a:bodyPr/>
              <a:lstStyle/>
              <a:p>
                <a:pPr>
                  <a:defRPr sz="1200">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18-44</c:v>
                </c:pt>
                <c:pt idx="1">
                  <c:v>45-54</c:v>
                </c:pt>
                <c:pt idx="2">
                  <c:v>55-64</c:v>
                </c:pt>
                <c:pt idx="3">
                  <c:v>65-74</c:v>
                </c:pt>
                <c:pt idx="4">
                  <c:v>75-84</c:v>
                </c:pt>
                <c:pt idx="5">
                  <c:v>85+</c:v>
                </c:pt>
              </c:strCache>
            </c:strRef>
          </c:cat>
          <c:val>
            <c:numRef>
              <c:f>Sheet1!$C$2:$C$7</c:f>
              <c:numCache>
                <c:formatCode>General</c:formatCode>
                <c:ptCount val="6"/>
                <c:pt idx="0">
                  <c:v>21</c:v>
                </c:pt>
                <c:pt idx="1">
                  <c:v>28</c:v>
                </c:pt>
                <c:pt idx="2">
                  <c:v>27</c:v>
                </c:pt>
                <c:pt idx="3">
                  <c:v>29</c:v>
                </c:pt>
                <c:pt idx="4">
                  <c:v>31</c:v>
                </c:pt>
                <c:pt idx="5">
                  <c:v>30</c:v>
                </c:pt>
              </c:numCache>
            </c:numRef>
          </c:val>
          <c:extLst>
            <c:ext xmlns:c16="http://schemas.microsoft.com/office/drawing/2014/chart" uri="{C3380CC4-5D6E-409C-BE32-E72D297353CC}">
              <c16:uniqueId val="{00000001-16B3-47D4-87EA-ACD3B4B42F3F}"/>
            </c:ext>
          </c:extLst>
        </c:ser>
        <c:ser>
          <c:idx val="2"/>
          <c:order val="2"/>
          <c:tx>
            <c:strRef>
              <c:f>Sheet1!$D$1</c:f>
              <c:strCache>
                <c:ptCount val="1"/>
                <c:pt idx="0">
                  <c:v>AVC</c:v>
                </c:pt>
              </c:strCache>
            </c:strRef>
          </c:tx>
          <c:spPr>
            <a:solidFill>
              <a:srgbClr val="99DFEB"/>
            </a:solidFill>
          </c:spPr>
          <c:invertIfNegative val="0"/>
          <c:dLbls>
            <c:spPr>
              <a:noFill/>
              <a:ln>
                <a:noFill/>
              </a:ln>
              <a:effectLst/>
            </c:spPr>
            <c:txPr>
              <a:bodyPr/>
              <a:lstStyle/>
              <a:p>
                <a:pPr>
                  <a:defRPr sz="1200">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18-44</c:v>
                </c:pt>
                <c:pt idx="1">
                  <c:v>45-54</c:v>
                </c:pt>
                <c:pt idx="2">
                  <c:v>55-64</c:v>
                </c:pt>
                <c:pt idx="3">
                  <c:v>65-74</c:v>
                </c:pt>
                <c:pt idx="4">
                  <c:v>75-84</c:v>
                </c:pt>
                <c:pt idx="5">
                  <c:v>85+</c:v>
                </c:pt>
              </c:strCache>
            </c:strRef>
          </c:cat>
          <c:val>
            <c:numRef>
              <c:f>Sheet1!$D$2:$D$7</c:f>
              <c:numCache>
                <c:formatCode>General</c:formatCode>
                <c:ptCount val="6"/>
                <c:pt idx="0">
                  <c:v>17</c:v>
                </c:pt>
                <c:pt idx="1">
                  <c:v>24</c:v>
                </c:pt>
                <c:pt idx="2">
                  <c:v>24</c:v>
                </c:pt>
                <c:pt idx="3">
                  <c:v>29</c:v>
                </c:pt>
                <c:pt idx="4">
                  <c:v>30</c:v>
                </c:pt>
                <c:pt idx="5">
                  <c:v>38</c:v>
                </c:pt>
              </c:numCache>
            </c:numRef>
          </c:val>
          <c:extLst>
            <c:ext xmlns:c16="http://schemas.microsoft.com/office/drawing/2014/chart" uri="{C3380CC4-5D6E-409C-BE32-E72D297353CC}">
              <c16:uniqueId val="{00000002-16B3-47D4-87EA-ACD3B4B42F3F}"/>
            </c:ext>
          </c:extLst>
        </c:ser>
        <c:ser>
          <c:idx val="3"/>
          <c:order val="3"/>
          <c:tx>
            <c:strRef>
              <c:f>Sheet1!$E$1</c:f>
              <c:strCache>
                <c:ptCount val="1"/>
                <c:pt idx="0">
                  <c:v>Revasc</c:v>
                </c:pt>
              </c:strCache>
            </c:strRef>
          </c:tx>
          <c:spPr>
            <a:solidFill>
              <a:srgbClr val="1F497D">
                <a:lumMod val="20000"/>
                <a:lumOff val="80000"/>
              </a:srgbClr>
            </a:solidFill>
          </c:spPr>
          <c:invertIfNegative val="0"/>
          <c:dLbls>
            <c:spPr>
              <a:noFill/>
              <a:ln>
                <a:noFill/>
              </a:ln>
              <a:effectLst/>
            </c:spPr>
            <c:txPr>
              <a:bodyPr/>
              <a:lstStyle/>
              <a:p>
                <a:pPr>
                  <a:defRPr sz="1200">
                    <a:solidFill>
                      <a:schemeClr val="tx1">
                        <a:lumMod val="85000"/>
                        <a:lumOff val="15000"/>
                      </a:schemeClr>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18-44</c:v>
                </c:pt>
                <c:pt idx="1">
                  <c:v>45-54</c:v>
                </c:pt>
                <c:pt idx="2">
                  <c:v>55-64</c:v>
                </c:pt>
                <c:pt idx="3">
                  <c:v>65-74</c:v>
                </c:pt>
                <c:pt idx="4">
                  <c:v>75-84</c:v>
                </c:pt>
                <c:pt idx="5">
                  <c:v>85+</c:v>
                </c:pt>
              </c:strCache>
            </c:strRef>
          </c:cat>
          <c:val>
            <c:numRef>
              <c:f>Sheet1!$E$2:$E$7</c:f>
              <c:numCache>
                <c:formatCode>General</c:formatCode>
                <c:ptCount val="6"/>
                <c:pt idx="0">
                  <c:v>14</c:v>
                </c:pt>
                <c:pt idx="1">
                  <c:v>12</c:v>
                </c:pt>
                <c:pt idx="2">
                  <c:v>13</c:v>
                </c:pt>
                <c:pt idx="3">
                  <c:v>12</c:v>
                </c:pt>
                <c:pt idx="4">
                  <c:v>10</c:v>
                </c:pt>
                <c:pt idx="5">
                  <c:v>12</c:v>
                </c:pt>
              </c:numCache>
            </c:numRef>
          </c:val>
          <c:extLst>
            <c:ext xmlns:c16="http://schemas.microsoft.com/office/drawing/2014/chart" uri="{C3380CC4-5D6E-409C-BE32-E72D297353CC}">
              <c16:uniqueId val="{00000003-16B3-47D4-87EA-ACD3B4B42F3F}"/>
            </c:ext>
          </c:extLst>
        </c:ser>
        <c:ser>
          <c:idx val="4"/>
          <c:order val="4"/>
          <c:tx>
            <c:strRef>
              <c:f>Sheet1!$F$1</c:f>
              <c:strCache>
                <c:ptCount val="1"/>
                <c:pt idx="0">
                  <c:v>Réhosp</c:v>
                </c:pt>
              </c:strCache>
            </c:strRef>
          </c:tx>
          <c:spPr>
            <a:solidFill>
              <a:srgbClr val="0070C0"/>
            </a:solidFill>
          </c:spPr>
          <c:invertIfNegative val="0"/>
          <c:dLbls>
            <c:spPr>
              <a:noFill/>
              <a:ln>
                <a:noFill/>
              </a:ln>
              <a:effectLst/>
            </c:spPr>
            <c:txPr>
              <a:bodyPr/>
              <a:lstStyle/>
              <a:p>
                <a:pPr>
                  <a:defRPr sz="1200">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18-44</c:v>
                </c:pt>
                <c:pt idx="1">
                  <c:v>45-54</c:v>
                </c:pt>
                <c:pt idx="2">
                  <c:v>55-64</c:v>
                </c:pt>
                <c:pt idx="3">
                  <c:v>65-74</c:v>
                </c:pt>
                <c:pt idx="4">
                  <c:v>75-84</c:v>
                </c:pt>
                <c:pt idx="5">
                  <c:v>85+</c:v>
                </c:pt>
              </c:strCache>
            </c:strRef>
          </c:cat>
          <c:val>
            <c:numRef>
              <c:f>Sheet1!$F$2:$F$7</c:f>
              <c:numCache>
                <c:formatCode>General</c:formatCode>
                <c:ptCount val="6"/>
                <c:pt idx="0">
                  <c:v>6</c:v>
                </c:pt>
                <c:pt idx="1">
                  <c:v>8</c:v>
                </c:pt>
                <c:pt idx="2">
                  <c:v>8</c:v>
                </c:pt>
                <c:pt idx="3">
                  <c:v>7</c:v>
                </c:pt>
                <c:pt idx="4">
                  <c:v>8</c:v>
                </c:pt>
                <c:pt idx="5">
                  <c:v>9</c:v>
                </c:pt>
              </c:numCache>
            </c:numRef>
          </c:val>
          <c:extLst>
            <c:ext xmlns:c16="http://schemas.microsoft.com/office/drawing/2014/chart" uri="{C3380CC4-5D6E-409C-BE32-E72D297353CC}">
              <c16:uniqueId val="{00000004-16B3-47D4-87EA-ACD3B4B42F3F}"/>
            </c:ext>
          </c:extLst>
        </c:ser>
        <c:dLbls>
          <c:showLegendKey val="0"/>
          <c:showVal val="0"/>
          <c:showCatName val="0"/>
          <c:showSerName val="0"/>
          <c:showPercent val="0"/>
          <c:showBubbleSize val="0"/>
        </c:dLbls>
        <c:gapWidth val="150"/>
        <c:overlap val="100"/>
        <c:axId val="299264512"/>
        <c:axId val="280583488"/>
      </c:barChart>
      <c:catAx>
        <c:axId val="299264512"/>
        <c:scaling>
          <c:orientation val="minMax"/>
        </c:scaling>
        <c:delete val="0"/>
        <c:axPos val="l"/>
        <c:numFmt formatCode="General" sourceLinked="0"/>
        <c:majorTickMark val="out"/>
        <c:minorTickMark val="none"/>
        <c:tickLblPos val="nextTo"/>
        <c:spPr>
          <a:ln>
            <a:solidFill>
              <a:srgbClr val="203174"/>
            </a:solidFill>
          </a:ln>
        </c:spPr>
        <c:txPr>
          <a:bodyPr/>
          <a:lstStyle/>
          <a:p>
            <a:pPr>
              <a:defRPr>
                <a:latin typeface="Arial Narrow" panose="020B0606020202030204" pitchFamily="34" charset="0"/>
              </a:defRPr>
            </a:pPr>
            <a:endParaRPr lang="en-US"/>
          </a:p>
        </c:txPr>
        <c:crossAx val="280583488"/>
        <c:crosses val="autoZero"/>
        <c:auto val="1"/>
        <c:lblAlgn val="ctr"/>
        <c:lblOffset val="100"/>
        <c:noMultiLvlLbl val="0"/>
      </c:catAx>
      <c:valAx>
        <c:axId val="280583488"/>
        <c:scaling>
          <c:orientation val="minMax"/>
          <c:max val="100"/>
        </c:scaling>
        <c:delete val="0"/>
        <c:axPos val="b"/>
        <c:majorGridlines/>
        <c:numFmt formatCode="General" sourceLinked="1"/>
        <c:majorTickMark val="out"/>
        <c:minorTickMark val="none"/>
        <c:tickLblPos val="nextTo"/>
        <c:spPr>
          <a:ln>
            <a:solidFill>
              <a:srgbClr val="203174"/>
            </a:solidFill>
          </a:ln>
        </c:spPr>
        <c:txPr>
          <a:bodyPr/>
          <a:lstStyle/>
          <a:p>
            <a:pPr>
              <a:defRPr>
                <a:latin typeface="Arial Narrow" panose="020B0606020202030204" pitchFamily="34" charset="0"/>
              </a:defRPr>
            </a:pPr>
            <a:endParaRPr lang="en-US"/>
          </a:p>
        </c:txPr>
        <c:crossAx val="299264512"/>
        <c:crosses val="autoZero"/>
        <c:crossBetween val="between"/>
      </c:valAx>
    </c:plotArea>
    <c:legend>
      <c:legendPos val="r"/>
      <c:layout>
        <c:manualLayout>
          <c:xMode val="edge"/>
          <c:yMode val="edge"/>
          <c:x val="5.40931515505024E-2"/>
          <c:y val="0.89456188660845104"/>
          <c:w val="0.92893153980752396"/>
          <c:h val="0.100388580286671"/>
        </c:manualLayout>
      </c:layout>
      <c:overlay val="0"/>
      <c:txPr>
        <a:bodyPr/>
        <a:lstStyle/>
        <a:p>
          <a:pPr>
            <a:defRPr>
              <a:latin typeface="Arial Narrow" panose="020B0606020202030204" pitchFamily="34" charset="0"/>
            </a:defRPr>
          </a:pPr>
          <a:endParaRPr lang="en-US"/>
        </a:p>
      </c:txPr>
    </c:legend>
    <c:plotVisOnly val="1"/>
    <c:dispBlanksAs val="gap"/>
    <c:showDLblsOverMax val="0"/>
  </c:chart>
  <c:txPr>
    <a:bodyPr/>
    <a:lstStyle/>
    <a:p>
      <a:pPr>
        <a:defRPr sz="1600">
          <a:latin typeface="Agency FB" panose="020B0503020202020204" pitchFamily="34" charset="0"/>
        </a:defRPr>
      </a:pPr>
      <a:endParaRPr lang="en-US"/>
    </a:p>
  </c:txPr>
  <c:externalData r:id="rId2">
    <c:autoUpdate val="0"/>
  </c:externalData>
  <c:userShapes r:id="rId3"/>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374803149606298"/>
          <c:y val="0.16478124999999996"/>
          <c:w val="0.684934219160105"/>
          <c:h val="0.69406028543307086"/>
        </c:manualLayout>
      </c:layout>
      <c:barChart>
        <c:barDir val="bar"/>
        <c:grouping val="stacked"/>
        <c:varyColors val="0"/>
        <c:ser>
          <c:idx val="0"/>
          <c:order val="0"/>
          <c:tx>
            <c:strRef>
              <c:f>Sheet1!$B$1</c:f>
              <c:strCache>
                <c:ptCount val="1"/>
                <c:pt idx="0">
                  <c:v>Recevant des anticoagulants</c:v>
                </c:pt>
              </c:strCache>
            </c:strRef>
          </c:tx>
          <c:spPr>
            <a:solidFill>
              <a:srgbClr val="99DFE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Foyers de soins </c:v>
                </c:pt>
                <c:pt idx="1">
                  <c:v>Service gériatrique à l’hôpital</c:v>
                </c:pt>
              </c:strCache>
            </c:strRef>
          </c:cat>
          <c:val>
            <c:numRef>
              <c:f>Sheet1!$B$2:$B$3</c:f>
              <c:numCache>
                <c:formatCode>0.0%</c:formatCode>
                <c:ptCount val="2"/>
                <c:pt idx="0">
                  <c:v>0.503</c:v>
                </c:pt>
                <c:pt idx="1">
                  <c:v>0.499</c:v>
                </c:pt>
              </c:numCache>
            </c:numRef>
          </c:val>
          <c:extLst>
            <c:ext xmlns:c16="http://schemas.microsoft.com/office/drawing/2014/chart" uri="{C3380CC4-5D6E-409C-BE32-E72D297353CC}">
              <c16:uniqueId val="{00000000-EA22-416C-B5B2-DEB279921BD1}"/>
            </c:ext>
          </c:extLst>
        </c:ser>
        <c:ser>
          <c:idx val="1"/>
          <c:order val="1"/>
          <c:tx>
            <c:strRef>
              <c:f>Sheet1!$C$1</c:f>
              <c:strCache>
                <c:ptCount val="1"/>
                <c:pt idx="0">
                  <c:v>Ne recevant pas d’anticoagulants</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Foyers de soins </c:v>
                </c:pt>
                <c:pt idx="1">
                  <c:v>Service gériatrique à l’hôpital</c:v>
                </c:pt>
              </c:strCache>
            </c:strRef>
          </c:cat>
          <c:val>
            <c:numRef>
              <c:f>Sheet1!$C$2:$C$3</c:f>
              <c:numCache>
                <c:formatCode>0.0%</c:formatCode>
                <c:ptCount val="2"/>
                <c:pt idx="0">
                  <c:v>0.497</c:v>
                </c:pt>
                <c:pt idx="1">
                  <c:v>0.501</c:v>
                </c:pt>
              </c:numCache>
            </c:numRef>
          </c:val>
          <c:extLst>
            <c:ext xmlns:c16="http://schemas.microsoft.com/office/drawing/2014/chart" uri="{C3380CC4-5D6E-409C-BE32-E72D297353CC}">
              <c16:uniqueId val="{00000001-EA22-416C-B5B2-DEB279921BD1}"/>
            </c:ext>
          </c:extLst>
        </c:ser>
        <c:dLbls>
          <c:dLblPos val="ctr"/>
          <c:showLegendKey val="0"/>
          <c:showVal val="1"/>
          <c:showCatName val="0"/>
          <c:showSerName val="0"/>
          <c:showPercent val="0"/>
          <c:showBubbleSize val="0"/>
        </c:dLbls>
        <c:gapWidth val="150"/>
        <c:overlap val="100"/>
        <c:axId val="299781632"/>
        <c:axId val="285862144"/>
      </c:barChart>
      <c:catAx>
        <c:axId val="2997816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285862144"/>
        <c:crosses val="autoZero"/>
        <c:auto val="1"/>
        <c:lblAlgn val="ctr"/>
        <c:lblOffset val="100"/>
        <c:noMultiLvlLbl val="0"/>
      </c:catAx>
      <c:valAx>
        <c:axId val="285862144"/>
        <c:scaling>
          <c:orientation val="minMax"/>
          <c:max val="1"/>
        </c:scaling>
        <c:delete val="0"/>
        <c:axPos val="b"/>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299781632"/>
        <c:crosses val="autoZero"/>
        <c:crossBetween val="between"/>
        <c:majorUnit val="0.25"/>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CHADS2 score</c:v>
                </c:pt>
              </c:strCache>
            </c:strRef>
          </c:tx>
          <c:spPr>
            <a:ln w="28575" cap="rnd">
              <a:solidFill>
                <a:srgbClr val="1B1A5A"/>
              </a:solidFill>
              <a:round/>
            </a:ln>
            <a:effectLst/>
          </c:spPr>
          <c:marker>
            <c:symbol val="none"/>
          </c:marker>
          <c:cat>
            <c:numRef>
              <c:f>Sheet1!$A$2:$A$9</c:f>
              <c:numCache>
                <c:formatCode>General</c:formatCode>
                <c:ptCount val="8"/>
                <c:pt idx="0">
                  <c:v>1</c:v>
                </c:pt>
                <c:pt idx="1">
                  <c:v>2</c:v>
                </c:pt>
                <c:pt idx="2">
                  <c:v>3</c:v>
                </c:pt>
                <c:pt idx="3">
                  <c:v>4</c:v>
                </c:pt>
                <c:pt idx="4">
                  <c:v>5</c:v>
                </c:pt>
                <c:pt idx="5">
                  <c:v>6</c:v>
                </c:pt>
                <c:pt idx="6">
                  <c:v>7</c:v>
                </c:pt>
                <c:pt idx="7">
                  <c:v>8</c:v>
                </c:pt>
              </c:numCache>
            </c:numRef>
          </c:cat>
          <c:val>
            <c:numRef>
              <c:f>Sheet1!$B$2:$B$9</c:f>
              <c:numCache>
                <c:formatCode>General</c:formatCode>
                <c:ptCount val="8"/>
                <c:pt idx="0">
                  <c:v>61</c:v>
                </c:pt>
                <c:pt idx="1">
                  <c:v>67</c:v>
                </c:pt>
                <c:pt idx="2">
                  <c:v>69</c:v>
                </c:pt>
                <c:pt idx="3">
                  <c:v>73</c:v>
                </c:pt>
                <c:pt idx="4">
                  <c:v>72</c:v>
                </c:pt>
                <c:pt idx="5">
                  <c:v>82</c:v>
                </c:pt>
              </c:numCache>
            </c:numRef>
          </c:val>
          <c:smooth val="0"/>
          <c:extLst>
            <c:ext xmlns:c16="http://schemas.microsoft.com/office/drawing/2014/chart" uri="{C3380CC4-5D6E-409C-BE32-E72D297353CC}">
              <c16:uniqueId val="{00000000-3AFD-4253-8B64-E195C28D33D4}"/>
            </c:ext>
          </c:extLst>
        </c:ser>
        <c:ser>
          <c:idx val="1"/>
          <c:order val="1"/>
          <c:tx>
            <c:strRef>
              <c:f>Sheet1!$C$1</c:f>
              <c:strCache>
                <c:ptCount val="1"/>
                <c:pt idx="0">
                  <c:v>HAS-BLED score</c:v>
                </c:pt>
              </c:strCache>
            </c:strRef>
          </c:tx>
          <c:spPr>
            <a:ln w="28575" cap="rnd">
              <a:solidFill>
                <a:srgbClr val="356AC1"/>
              </a:solidFill>
              <a:round/>
            </a:ln>
            <a:effectLst/>
          </c:spPr>
          <c:marker>
            <c:symbol val="none"/>
          </c:marker>
          <c:cat>
            <c:numRef>
              <c:f>Sheet1!$A$2:$A$9</c:f>
              <c:numCache>
                <c:formatCode>General</c:formatCode>
                <c:ptCount val="8"/>
                <c:pt idx="0">
                  <c:v>1</c:v>
                </c:pt>
                <c:pt idx="1">
                  <c:v>2</c:v>
                </c:pt>
                <c:pt idx="2">
                  <c:v>3</c:v>
                </c:pt>
                <c:pt idx="3">
                  <c:v>4</c:v>
                </c:pt>
                <c:pt idx="4">
                  <c:v>5</c:v>
                </c:pt>
                <c:pt idx="5">
                  <c:v>6</c:v>
                </c:pt>
                <c:pt idx="6">
                  <c:v>7</c:v>
                </c:pt>
                <c:pt idx="7">
                  <c:v>8</c:v>
                </c:pt>
              </c:numCache>
            </c:numRef>
          </c:cat>
          <c:val>
            <c:numRef>
              <c:f>Sheet1!$C$2:$C$9</c:f>
              <c:numCache>
                <c:formatCode>General</c:formatCode>
                <c:ptCount val="8"/>
                <c:pt idx="0">
                  <c:v>91</c:v>
                </c:pt>
                <c:pt idx="1">
                  <c:v>88</c:v>
                </c:pt>
                <c:pt idx="2">
                  <c:v>75</c:v>
                </c:pt>
                <c:pt idx="3">
                  <c:v>65</c:v>
                </c:pt>
                <c:pt idx="4">
                  <c:v>57</c:v>
                </c:pt>
                <c:pt idx="5">
                  <c:v>34</c:v>
                </c:pt>
              </c:numCache>
            </c:numRef>
          </c:val>
          <c:smooth val="0"/>
          <c:extLst>
            <c:ext xmlns:c16="http://schemas.microsoft.com/office/drawing/2014/chart" uri="{C3380CC4-5D6E-409C-BE32-E72D297353CC}">
              <c16:uniqueId val="{00000001-3AFD-4253-8B64-E195C28D33D4}"/>
            </c:ext>
          </c:extLst>
        </c:ser>
        <c:ser>
          <c:idx val="2"/>
          <c:order val="2"/>
          <c:tx>
            <c:strRef>
              <c:f>Sheet1!$D$1</c:f>
              <c:strCache>
                <c:ptCount val="1"/>
                <c:pt idx="0">
                  <c:v>CFS score</c:v>
                </c:pt>
              </c:strCache>
            </c:strRef>
          </c:tx>
          <c:spPr>
            <a:ln w="28575" cap="rnd">
              <a:solidFill>
                <a:srgbClr val="FF5353"/>
              </a:solidFill>
              <a:round/>
            </a:ln>
            <a:effectLst/>
          </c:spPr>
          <c:marker>
            <c:symbol val="none"/>
          </c:marker>
          <c:cat>
            <c:numRef>
              <c:f>Sheet1!$A$2:$A$9</c:f>
              <c:numCache>
                <c:formatCode>General</c:formatCode>
                <c:ptCount val="8"/>
                <c:pt idx="0">
                  <c:v>1</c:v>
                </c:pt>
                <c:pt idx="1">
                  <c:v>2</c:v>
                </c:pt>
                <c:pt idx="2">
                  <c:v>3</c:v>
                </c:pt>
                <c:pt idx="3">
                  <c:v>4</c:v>
                </c:pt>
                <c:pt idx="4">
                  <c:v>5</c:v>
                </c:pt>
                <c:pt idx="5">
                  <c:v>6</c:v>
                </c:pt>
                <c:pt idx="6">
                  <c:v>7</c:v>
                </c:pt>
                <c:pt idx="7">
                  <c:v>8</c:v>
                </c:pt>
              </c:numCache>
            </c:numRef>
          </c:cat>
          <c:val>
            <c:numRef>
              <c:f>Sheet1!$D$2:$D$9</c:f>
              <c:numCache>
                <c:formatCode>General</c:formatCode>
                <c:ptCount val="8"/>
                <c:pt idx="0">
                  <c:v>100</c:v>
                </c:pt>
                <c:pt idx="1">
                  <c:v>100</c:v>
                </c:pt>
                <c:pt idx="2">
                  <c:v>67</c:v>
                </c:pt>
                <c:pt idx="3">
                  <c:v>76</c:v>
                </c:pt>
                <c:pt idx="4">
                  <c:v>72</c:v>
                </c:pt>
                <c:pt idx="5">
                  <c:v>75</c:v>
                </c:pt>
                <c:pt idx="6">
                  <c:v>60</c:v>
                </c:pt>
                <c:pt idx="7">
                  <c:v>27</c:v>
                </c:pt>
              </c:numCache>
            </c:numRef>
          </c:val>
          <c:smooth val="0"/>
          <c:extLst>
            <c:ext xmlns:c16="http://schemas.microsoft.com/office/drawing/2014/chart" uri="{C3380CC4-5D6E-409C-BE32-E72D297353CC}">
              <c16:uniqueId val="{00000002-3AFD-4253-8B64-E195C28D33D4}"/>
            </c:ext>
          </c:extLst>
        </c:ser>
        <c:dLbls>
          <c:showLegendKey val="0"/>
          <c:showVal val="0"/>
          <c:showCatName val="0"/>
          <c:showSerName val="0"/>
          <c:showPercent val="0"/>
          <c:showBubbleSize val="0"/>
        </c:dLbls>
        <c:smooth val="0"/>
        <c:axId val="292599808"/>
        <c:axId val="296172864"/>
      </c:lineChart>
      <c:catAx>
        <c:axId val="292599808"/>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Arial Narrow" panose="020B0606020202030204" pitchFamily="34" charset="0"/>
                    <a:ea typeface="+mn-ea"/>
                    <a:cs typeface="+mn-cs"/>
                  </a:defRPr>
                </a:pPr>
                <a:r>
                  <a:rPr lang="en-CA" sz="1600" dirty="0">
                    <a:latin typeface="Arial Narrow" panose="020B0606020202030204" pitchFamily="34" charset="0"/>
                  </a:rPr>
                  <a:t>Score</a:t>
                </a:r>
              </a:p>
            </c:rich>
          </c:tx>
          <c:overlay val="0"/>
          <c:spPr>
            <a:noFill/>
            <a:ln>
              <a:noFill/>
            </a:ln>
            <a:effectLst/>
          </c:spPr>
        </c:title>
        <c:numFmt formatCode="General" sourceLinked="1"/>
        <c:majorTickMark val="none"/>
        <c:minorTickMark val="none"/>
        <c:tickLblPos val="nextTo"/>
        <c:spPr>
          <a:noFill/>
          <a:ln w="9525" cap="flat" cmpd="sng" algn="ctr">
            <a:solidFill>
              <a:sysClr val="windowText" lastClr="000000">
                <a:lumMod val="65000"/>
                <a:lumOff val="35000"/>
              </a:sys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296172864"/>
        <c:crosses val="autoZero"/>
        <c:auto val="1"/>
        <c:lblAlgn val="ctr"/>
        <c:lblOffset val="100"/>
        <c:noMultiLvlLbl val="0"/>
      </c:catAx>
      <c:valAx>
        <c:axId val="296172864"/>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Arial Narrow" panose="020B0606020202030204" pitchFamily="34" charset="0"/>
                    <a:ea typeface="+mn-ea"/>
                    <a:cs typeface="+mn-cs"/>
                  </a:defRPr>
                </a:pPr>
                <a:r>
                  <a:rPr lang="en-CA" sz="1100" dirty="0">
                    <a:latin typeface="Arial Narrow" panose="020B0606020202030204" pitchFamily="34" charset="0"/>
                  </a:rPr>
                  <a:t>Patients qui </a:t>
                </a:r>
                <a:r>
                  <a:rPr lang="en-CA" sz="1100" dirty="0" err="1">
                    <a:latin typeface="Arial Narrow" panose="020B0606020202030204" pitchFamily="34" charset="0"/>
                  </a:rPr>
                  <a:t>ont</a:t>
                </a:r>
                <a:r>
                  <a:rPr lang="en-CA" sz="1100" dirty="0">
                    <a:latin typeface="Arial Narrow" panose="020B0606020202030204" pitchFamily="34" charset="0"/>
                  </a:rPr>
                  <a:t> </a:t>
                </a:r>
                <a:r>
                  <a:rPr lang="en-CA" sz="1100" dirty="0" err="1">
                    <a:latin typeface="Arial Narrow" panose="020B0606020202030204" pitchFamily="34" charset="0"/>
                  </a:rPr>
                  <a:t>reçu</a:t>
                </a:r>
                <a:r>
                  <a:rPr lang="en-CA" sz="1100" dirty="0">
                    <a:latin typeface="Arial Narrow" panose="020B0606020202030204" pitchFamily="34" charset="0"/>
                  </a:rPr>
                  <a:t> un </a:t>
                </a:r>
                <a:r>
                  <a:rPr lang="en-CA" sz="1100" dirty="0" err="1">
                    <a:latin typeface="Arial Narrow" panose="020B0606020202030204" pitchFamily="34" charset="0"/>
                  </a:rPr>
                  <a:t>traitement</a:t>
                </a:r>
                <a:r>
                  <a:rPr lang="en-CA" sz="1100" dirty="0">
                    <a:latin typeface="Arial Narrow" panose="020B0606020202030204" pitchFamily="34" charset="0"/>
                  </a:rPr>
                  <a:t> anticoagulant (%)  </a:t>
                </a:r>
              </a:p>
            </c:rich>
          </c:tx>
          <c:layout>
            <c:manualLayout>
              <c:xMode val="edge"/>
              <c:yMode val="edge"/>
              <c:x val="0"/>
              <c:y val="2.9460713194489101E-2"/>
            </c:manualLayout>
          </c:layout>
          <c:overlay val="0"/>
          <c:spPr>
            <a:noFill/>
            <a:ln>
              <a:noFill/>
            </a:ln>
            <a:effectLst/>
          </c:spPr>
        </c:title>
        <c:numFmt formatCode="General" sourceLinked="1"/>
        <c:majorTickMark val="out"/>
        <c:minorTickMark val="none"/>
        <c:tickLblPos val="nextTo"/>
        <c:spPr>
          <a:noFill/>
          <a:ln>
            <a:solidFill>
              <a:sysClr val="windowText" lastClr="000000">
                <a:lumMod val="65000"/>
                <a:lumOff val="35000"/>
              </a:sys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292599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0.22928</cdr:x>
      <cdr:y>0.09201</cdr:y>
    </cdr:from>
    <cdr:to>
      <cdr:x>0.54736</cdr:x>
      <cdr:y>0.4149</cdr:y>
    </cdr:to>
    <cdr:sp macro="" textlink="">
      <cdr:nvSpPr>
        <cdr:cNvPr id="3" name="ZoneTexte 2"/>
        <cdr:cNvSpPr txBox="1"/>
      </cdr:nvSpPr>
      <cdr:spPr>
        <a:xfrm xmlns:a="http://schemas.openxmlformats.org/drawingml/2006/main">
          <a:off x="932717" y="260573"/>
          <a:ext cx="1293962"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fr-CA" sz="1100" dirty="0"/>
            <a:t>Hommes   Femmes</a:t>
          </a:r>
          <a:endParaRPr lang="fr-FR"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0.01225</cdr:x>
      <cdr:y>0.1704</cdr:y>
    </cdr:from>
    <cdr:to>
      <cdr:x>0.04859</cdr:x>
      <cdr:y>0.63775</cdr:y>
    </cdr:to>
    <cdr:sp macro="" textlink="">
      <cdr:nvSpPr>
        <cdr:cNvPr id="2" name="TextBox 12">
          <a:extLst xmlns:a="http://schemas.openxmlformats.org/drawingml/2006/main">
            <a:ext uri="{FF2B5EF4-FFF2-40B4-BE49-F238E27FC236}">
              <a16:creationId xmlns:a16="http://schemas.microsoft.com/office/drawing/2014/main" id="{37C24F91-9F35-0A4D-A05E-21B4C2AEC55F}"/>
            </a:ext>
          </a:extLst>
        </cdr:cNvPr>
        <cdr:cNvSpPr txBox="1"/>
      </cdr:nvSpPr>
      <cdr:spPr>
        <a:xfrm xmlns:a="http://schemas.openxmlformats.org/drawingml/2006/main" rot="16200000">
          <a:off x="-783673" y="1646714"/>
          <a:ext cx="2082558" cy="307777"/>
        </a:xfrm>
        <a:prstGeom xmlns:a="http://schemas.openxmlformats.org/drawingml/2006/main" prst="rect">
          <a:avLst/>
        </a:prstGeom>
        <a:noFill xmlns:a="http://schemas.openxmlformats.org/drawingml/2006/main"/>
        <a:ln xmlns:a="http://schemas.openxmlformats.org/drawingml/2006/main">
          <a:noFill/>
        </a:l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sz="1400" b="1" dirty="0">
              <a:latin typeface="Arial Narrow" panose="020B0606020202030204" pitchFamily="34" charset="0"/>
              <a:cs typeface="Arial"/>
            </a:rPr>
            <a:t>AVC/SSST À CINQ ANS (%)</a:t>
          </a:r>
        </a:p>
      </cdr:txBody>
    </cdr:sp>
  </cdr:relSizeAnchor>
</c:userShapes>
</file>

<file path=ppt/drawings/drawing3.xml><?xml version="1.0" encoding="utf-8"?>
<c:userShapes xmlns:c="http://schemas.openxmlformats.org/drawingml/2006/chart">
  <cdr:relSizeAnchor xmlns:cdr="http://schemas.openxmlformats.org/drawingml/2006/chartDrawing">
    <cdr:from>
      <cdr:x>0.16901</cdr:x>
      <cdr:y>0.78107</cdr:y>
    </cdr:from>
    <cdr:to>
      <cdr:x>0.29211</cdr:x>
      <cdr:y>1</cdr:y>
    </cdr:to>
    <cdr:sp macro="" textlink="">
      <cdr:nvSpPr>
        <cdr:cNvPr id="2" name="ZoneTexte 1"/>
        <cdr:cNvSpPr txBox="1"/>
      </cdr:nvSpPr>
      <cdr:spPr>
        <a:xfrm xmlns:a="http://schemas.openxmlformats.org/drawingml/2006/main">
          <a:off x="1255368" y="367462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fr-FR" sz="1100" dirty="0"/>
        </a:p>
      </cdr:txBody>
    </cdr:sp>
  </cdr:relSizeAnchor>
</c:userShapes>
</file>

<file path=ppt/drawings/drawing4.xml><?xml version="1.0" encoding="utf-8"?>
<c:userShapes xmlns:c="http://schemas.openxmlformats.org/drawingml/2006/chart">
  <cdr:relSizeAnchor xmlns:cdr="http://schemas.openxmlformats.org/drawingml/2006/chartDrawing">
    <cdr:from>
      <cdr:x>0.32043</cdr:x>
      <cdr:y>0.28321</cdr:y>
    </cdr:from>
    <cdr:to>
      <cdr:x>0.33656</cdr:x>
      <cdr:y>0.34186</cdr:y>
    </cdr:to>
    <cdr:sp macro="" textlink="">
      <cdr:nvSpPr>
        <cdr:cNvPr id="2" name="TextBox 2">
          <a:extLst xmlns:a="http://schemas.openxmlformats.org/drawingml/2006/main">
            <a:ext uri="{FF2B5EF4-FFF2-40B4-BE49-F238E27FC236}">
              <a16:creationId xmlns:a16="http://schemas.microsoft.com/office/drawing/2014/main" id="{3962B80B-72F8-4CE6-96CC-B7797798EB48}"/>
            </a:ext>
          </a:extLst>
        </cdr:cNvPr>
        <cdr:cNvSpPr txBox="1"/>
      </cdr:nvSpPr>
      <cdr:spPr>
        <a:xfrm xmlns:a="http://schemas.openxmlformats.org/drawingml/2006/main">
          <a:off x="1901154" y="1114711"/>
          <a:ext cx="95702" cy="230843"/>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CA" sz="900" dirty="0">
              <a:latin typeface="Arial Narrow" panose="020B0606020202030204" pitchFamily="34" charset="0"/>
            </a:rPr>
            <a:t>1</a:t>
          </a:r>
          <a:endParaRPr lang="en-US" sz="900" dirty="0">
            <a:latin typeface="Arial Narrow" panose="020B0606020202030204" pitchFamily="34" charset="0"/>
          </a:endParaRPr>
        </a:p>
      </cdr:txBody>
    </cdr:sp>
  </cdr:relSizeAnchor>
  <cdr:relSizeAnchor xmlns:cdr="http://schemas.openxmlformats.org/drawingml/2006/chartDrawing">
    <cdr:from>
      <cdr:x>0.31773</cdr:x>
      <cdr:y>0.64478</cdr:y>
    </cdr:from>
    <cdr:to>
      <cdr:x>0.33386</cdr:x>
      <cdr:y>0.70343</cdr:y>
    </cdr:to>
    <cdr:sp macro="" textlink="">
      <cdr:nvSpPr>
        <cdr:cNvPr id="3" name="TextBox 27">
          <a:extLst xmlns:a="http://schemas.openxmlformats.org/drawingml/2006/main">
            <a:ext uri="{FF2B5EF4-FFF2-40B4-BE49-F238E27FC236}">
              <a16:creationId xmlns:a16="http://schemas.microsoft.com/office/drawing/2014/main" id="{2BF25A25-FFA9-4F2B-99DB-0F75890E2FCD}"/>
            </a:ext>
          </a:extLst>
        </cdr:cNvPr>
        <cdr:cNvSpPr txBox="1"/>
      </cdr:nvSpPr>
      <cdr:spPr>
        <a:xfrm xmlns:a="http://schemas.openxmlformats.org/drawingml/2006/main">
          <a:off x="1885163" y="2537820"/>
          <a:ext cx="95702" cy="230843"/>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CA" sz="900" dirty="0">
              <a:latin typeface="Arial Narrow" panose="020B0606020202030204" pitchFamily="34" charset="0"/>
            </a:rPr>
            <a:t>2</a:t>
          </a:r>
          <a:endParaRPr lang="en-US" sz="900" dirty="0">
            <a:latin typeface="Arial Narrow" panose="020B0606020202030204" pitchFamily="34"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11/19/2019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1</a:t>
            </a:fld>
            <a:endParaRPr lang="en-US"/>
          </a:p>
        </p:txBody>
      </p:sp>
    </p:spTree>
    <p:extLst>
      <p:ext uri="{BB962C8B-B14F-4D97-AF65-F5344CB8AC3E}">
        <p14:creationId xmlns:p14="http://schemas.microsoft.com/office/powerpoint/2010/main" val="2830343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b="1" dirty="0"/>
              <a:t>Notes du conférencier </a:t>
            </a:r>
            <a:r>
              <a:rPr lang="en-CA" b="1" dirty="0"/>
              <a:t>:</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011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11</a:t>
            </a:fld>
            <a:endParaRPr lang="en-US"/>
          </a:p>
        </p:txBody>
      </p:sp>
    </p:spTree>
    <p:extLst>
      <p:ext uri="{BB962C8B-B14F-4D97-AF65-F5344CB8AC3E}">
        <p14:creationId xmlns:p14="http://schemas.microsoft.com/office/powerpoint/2010/main" val="3911167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b="1" dirty="0"/>
              <a:t>Notes du conférencier :</a:t>
            </a:r>
          </a:p>
          <a:p>
            <a:pPr lvl="0" algn="l" defTabSz="914400">
              <a:defRPr/>
            </a:pPr>
            <a:endParaRPr lang="fr-CA" b="1" dirty="0">
              <a:solidFill>
                <a:prstClr val="black"/>
              </a:solidFill>
              <a:latin typeface="Arial Narrow" panose="020B0606020202030204" pitchFamily="34" charset="0"/>
              <a:cs typeface="Candara"/>
            </a:endParaRPr>
          </a:p>
          <a:p>
            <a:pPr marL="97536">
              <a:spcBef>
                <a:spcPts val="353"/>
              </a:spcBef>
            </a:pPr>
            <a:r>
              <a:rPr lang="fr-CA" dirty="0">
                <a:solidFill>
                  <a:srgbClr val="000000"/>
                </a:solidFill>
                <a:ea typeface="ヒラギノ角ゴ Pro W3" charset="0"/>
                <a:cs typeface="Arial" charset="0"/>
                <a:sym typeface="Arial" charset="0"/>
              </a:rPr>
              <a:t>La fibrillation  auriculaire est plus fréquente chez les hommes que chez les femmes  de tous âges et augmente significativement avec l’âge. Les projections démographiques suggèrent que la fréquence sera trois  fois plus élevée  dans les quarante prochaines années.</a:t>
            </a:r>
          </a:p>
          <a:p>
            <a:pPr marL="97536">
              <a:spcBef>
                <a:spcPts val="353"/>
              </a:spcBef>
            </a:pPr>
            <a:endParaRPr lang="fr-CA" dirty="0">
              <a:ea typeface="ヒラギノ角ゴ Pro W3" charset="0"/>
              <a:cs typeface="ヒラギノ角ゴ Pro W3" charset="0"/>
              <a:sym typeface="Lucida Grande" charset="0"/>
            </a:endParaRPr>
          </a:p>
          <a:p>
            <a:pPr marL="97536">
              <a:spcBef>
                <a:spcPts val="353"/>
              </a:spcBef>
            </a:pPr>
            <a:r>
              <a:rPr lang="fr-CA" dirty="0">
                <a:solidFill>
                  <a:srgbClr val="000000"/>
                </a:solidFill>
                <a:ea typeface="ヒラギノ角ゴ Pro W3" charset="0"/>
                <a:cs typeface="Arial" charset="0"/>
                <a:sym typeface="Arial" charset="0"/>
              </a:rPr>
              <a:t>L’incidence  de la FA ajustée pour l’âge et le sexe de 1995 à 2000 dans le comté d’Olmstead  dans le  Minnesota, É.-U. est indiquée sur le  graphique à gauche. L’âge était clairement un important facteur de risque de FA,  pratiquement aucun cas n’ayant été enregistré parmi les sujets âgés  de moins de 55 ans. L’incidence pour 1000 patients-années a augmenté pour atteindre plus de 40 et près de 29 parmi les hommes et les femmes, respectivement, âgés  </a:t>
            </a:r>
            <a:r>
              <a:rPr lang="fr-CA" dirty="0">
                <a:solidFill>
                  <a:srgbClr val="000000"/>
                </a:solidFill>
                <a:ea typeface="ヒラギノ角ゴ Pro W3" charset="0"/>
                <a:cs typeface="Arial Bold" charset="0"/>
                <a:sym typeface="Arial Bold" charset="0"/>
              </a:rPr>
              <a:t>≥ </a:t>
            </a:r>
            <a:r>
              <a:rPr lang="fr-CA" dirty="0">
                <a:solidFill>
                  <a:srgbClr val="000000"/>
                </a:solidFill>
                <a:ea typeface="ヒラギノ角ゴ Pro W3" charset="0"/>
                <a:cs typeface="Arial" charset="0"/>
                <a:sym typeface="Arial" charset="0"/>
              </a:rPr>
              <a:t>85 ans. </a:t>
            </a:r>
          </a:p>
          <a:p>
            <a:pPr marL="97536">
              <a:spcBef>
                <a:spcPts val="353"/>
              </a:spcBef>
            </a:pPr>
            <a:endParaRPr lang="fr-CA" dirty="0">
              <a:solidFill>
                <a:srgbClr val="000000"/>
              </a:solidFill>
              <a:ea typeface="ヒラギノ角ゴ Pro W3" charset="0"/>
              <a:cs typeface="ヒラギノ角ゴ Pro W3" charset="0"/>
              <a:sym typeface="Arial" charset="0"/>
            </a:endParaRPr>
          </a:p>
          <a:p>
            <a:pPr marL="97536">
              <a:spcBef>
                <a:spcPts val="353"/>
              </a:spcBef>
            </a:pPr>
            <a:r>
              <a:rPr lang="fr-CA" dirty="0">
                <a:solidFill>
                  <a:srgbClr val="000000"/>
                </a:solidFill>
                <a:ea typeface="ヒラギノ角ゴ Pro W3" charset="0"/>
                <a:cs typeface="ヒラギノ角ゴ Pro W3" charset="0"/>
                <a:sym typeface="Arial" charset="0"/>
              </a:rPr>
              <a:t>Le graphique sur la droite montre le nombre projeté de personnes atteintes de FA aux É.-U. entre 2000 et 2050. </a:t>
            </a:r>
            <a:r>
              <a:rPr lang="fr-CA" dirty="0" err="1">
                <a:solidFill>
                  <a:srgbClr val="000000"/>
                </a:solidFill>
                <a:ea typeface="ヒラギノ角ゴ Pro W3" charset="0"/>
                <a:cs typeface="ヒラギノ角ゴ Pro W3" charset="0"/>
                <a:sym typeface="Arial" charset="0"/>
              </a:rPr>
              <a:t>Miyasaka</a:t>
            </a:r>
            <a:r>
              <a:rPr lang="fr-CA" dirty="0">
                <a:solidFill>
                  <a:srgbClr val="000000"/>
                </a:solidFill>
                <a:ea typeface="ヒラギノ角ゴ Pro W3" charset="0"/>
                <a:cs typeface="ヒラギノ角ゴ Pro W3" charset="0"/>
                <a:sym typeface="Arial" charset="0"/>
              </a:rPr>
              <a:t> et ses collègues prévoient que d’ici 2050, près de 1,9 million de personnes seront atteintes de FA, supposant une augmentation continue de l’incidence à l’instar de l’augmentation observée en 1980-2000. Tous ces patients présentent un risque accru d’AVC. </a:t>
            </a:r>
          </a:p>
          <a:p>
            <a:pPr marL="97536">
              <a:spcBef>
                <a:spcPts val="353"/>
              </a:spcBef>
            </a:pPr>
            <a:endParaRPr lang="fr-CA" sz="1000" dirty="0">
              <a:solidFill>
                <a:srgbClr val="CC1543"/>
              </a:solidFill>
              <a:ea typeface="ヒラギノ角ゴ Pro W3" charset="0"/>
              <a:cs typeface="ヒラギノ角ゴ Pro W3" charset="0"/>
              <a:sym typeface="Arial Bold" charset="0"/>
            </a:endParaRPr>
          </a:p>
          <a:p>
            <a:pPr marL="97536">
              <a:spcBef>
                <a:spcPts val="353"/>
              </a:spcBef>
            </a:pPr>
            <a:r>
              <a:rPr lang="fr-CA" sz="1000" dirty="0">
                <a:solidFill>
                  <a:srgbClr val="000000"/>
                </a:solidFill>
                <a:ea typeface="ヒラギノ角ゴ Pro W3" charset="0"/>
                <a:cs typeface="Arial Bold" charset="0"/>
                <a:sym typeface="Arial Bold" charset="0"/>
              </a:rPr>
              <a:t>Référence</a:t>
            </a:r>
          </a:p>
          <a:p>
            <a:pPr marL="97536">
              <a:spcBef>
                <a:spcPts val="353"/>
              </a:spcBef>
            </a:pPr>
            <a:r>
              <a:rPr lang="en-US" sz="1000" dirty="0" err="1">
                <a:solidFill>
                  <a:srgbClr val="000000"/>
                </a:solidFill>
                <a:ea typeface="ヒラギノ角ゴ Pro W3" charset="0"/>
                <a:cs typeface="Arial" charset="0"/>
                <a:sym typeface="Arial" charset="0"/>
              </a:rPr>
              <a:t>Miyasaka</a:t>
            </a:r>
            <a:r>
              <a:rPr lang="en-US" sz="1000" dirty="0">
                <a:solidFill>
                  <a:srgbClr val="000000"/>
                </a:solidFill>
                <a:ea typeface="ヒラギノ角ゴ Pro W3" charset="0"/>
                <a:cs typeface="Arial" charset="0"/>
                <a:sym typeface="Arial" charset="0"/>
              </a:rPr>
              <a:t> Y, Barnes ME, </a:t>
            </a:r>
            <a:r>
              <a:rPr lang="en-US" sz="1000" dirty="0" err="1">
                <a:solidFill>
                  <a:srgbClr val="000000"/>
                </a:solidFill>
                <a:ea typeface="ヒラギノ角ゴ Pro W3" charset="0"/>
                <a:cs typeface="Arial" charset="0"/>
                <a:sym typeface="Arial" charset="0"/>
              </a:rPr>
              <a:t>Gersh</a:t>
            </a:r>
            <a:r>
              <a:rPr lang="en-US" sz="1000" dirty="0">
                <a:solidFill>
                  <a:srgbClr val="000000"/>
                </a:solidFill>
                <a:ea typeface="ヒラギノ角ゴ Pro W3" charset="0"/>
                <a:cs typeface="Arial" charset="0"/>
                <a:sym typeface="Arial" charset="0"/>
              </a:rPr>
              <a:t> BJ et al. Secular trends in incidence of atrial fibrillation in Olmsted County, Minnesota, 1980 to 2000, and implications on the projections for future prevalence. </a:t>
            </a:r>
            <a:r>
              <a:rPr lang="en-US" sz="1000" i="1" dirty="0">
                <a:solidFill>
                  <a:srgbClr val="000000"/>
                </a:solidFill>
                <a:ea typeface="ヒラギノ角ゴ Pro W3" charset="0"/>
                <a:cs typeface="Arial" charset="0"/>
                <a:sym typeface="Arial" charset="0"/>
              </a:rPr>
              <a:t>Circulation</a:t>
            </a:r>
            <a:r>
              <a:rPr lang="en-US" sz="1000" dirty="0">
                <a:solidFill>
                  <a:srgbClr val="000000"/>
                </a:solidFill>
                <a:ea typeface="ヒラギノ角ゴ Pro W3" charset="0"/>
                <a:cs typeface="Arial" charset="0"/>
                <a:sym typeface="Arial" charset="0"/>
              </a:rPr>
              <a:t> 2006;114:119-125</a:t>
            </a:r>
            <a:endParaRPr lang="en-US" sz="1000" dirty="0"/>
          </a:p>
          <a:p>
            <a:r>
              <a:rPr lang="de-DE" sz="1000" b="0" baseline="0" dirty="0"/>
              <a:t>. </a:t>
            </a:r>
            <a:endParaRPr lang="de-DE" sz="1000" b="0"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5470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Notes du conférencier </a:t>
            </a:r>
            <a:r>
              <a:rPr lang="en-CA" b="1" dirty="0"/>
              <a:t>:</a:t>
            </a:r>
          </a:p>
          <a:p>
            <a:pPr lvl="0" algn="l" defTabSz="914400">
              <a:defRPr/>
            </a:pPr>
            <a:endParaRPr lang="en-CA" sz="1200" b="1"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8386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b="1" dirty="0"/>
              <a:t>Notes du conférencier </a:t>
            </a:r>
            <a:r>
              <a:rPr lang="en-CA" b="1" dirty="0"/>
              <a:t>:</a:t>
            </a:r>
          </a:p>
          <a:p>
            <a:pPr lvl="0" algn="l" defTabSz="914400">
              <a:defRPr/>
            </a:pPr>
            <a:endParaRPr lang="en-CA" sz="1200" b="1"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8385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b="1" dirty="0"/>
              <a:t>Notes du conférencier </a:t>
            </a:r>
            <a:r>
              <a:rPr lang="en-CA" b="1" dirty="0"/>
              <a:t>:</a:t>
            </a:r>
          </a:p>
          <a:p>
            <a:pPr lvl="0" algn="l" defTabSz="914400">
              <a:defRPr/>
            </a:pPr>
            <a:endParaRPr lang="en-CA" sz="1200" b="1"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119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16</a:t>
            </a:fld>
            <a:endParaRPr lang="en-US"/>
          </a:p>
        </p:txBody>
      </p:sp>
    </p:spTree>
    <p:extLst>
      <p:ext uri="{BB962C8B-B14F-4D97-AF65-F5344CB8AC3E}">
        <p14:creationId xmlns:p14="http://schemas.microsoft.com/office/powerpoint/2010/main" val="978721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b="1" dirty="0"/>
              <a:t>Notes du conférencier </a:t>
            </a:r>
            <a:r>
              <a:rPr lang="en-CA" b="1" dirty="0"/>
              <a:t>:</a:t>
            </a:r>
            <a:endParaRPr lang="en-CA" sz="1200" b="1" dirty="0">
              <a:solidFill>
                <a:prstClr val="black"/>
              </a:solidFill>
              <a:latin typeface="Arial Narrow" panose="020B0606020202030204" pitchFamily="34" charset="0"/>
              <a:cs typeface="Candara"/>
            </a:endParaRPr>
          </a:p>
          <a:p>
            <a:endParaRPr lang="en-CA" alt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solidFill>
                  <a:srgbClr val="000000"/>
                </a:solidFill>
                <a:cs typeface="Arial" charset="0"/>
                <a:sym typeface="Arial" charset="0"/>
              </a:rPr>
              <a:t>Dans une étude récente menée par Gladstone et ses collègues menée auprès de près de 600 patients </a:t>
            </a:r>
            <a:r>
              <a:rPr lang="fr-CA" dirty="0">
                <a:solidFill>
                  <a:srgbClr val="000000"/>
                </a:solidFill>
                <a:cs typeface="Arial" charset="0"/>
                <a:sym typeface="Arial" charset="0"/>
              </a:rPr>
              <a:t>qui ont été admis à l’hôpital pour un premier AVC ischémique dû à une FA, </a:t>
            </a:r>
            <a:r>
              <a:rPr lang="fr-CA" sz="1200" dirty="0">
                <a:solidFill>
                  <a:srgbClr val="000000"/>
                </a:solidFill>
                <a:cs typeface="Arial" charset="0"/>
                <a:sym typeface="Arial" charset="0"/>
              </a:rPr>
              <a:t>60% </a:t>
            </a:r>
            <a:r>
              <a:rPr lang="fr-CA" dirty="0">
                <a:solidFill>
                  <a:srgbClr val="000000"/>
                </a:solidFill>
                <a:cs typeface="Arial" charset="0"/>
                <a:sym typeface="Arial" charset="0"/>
              </a:rPr>
              <a:t>ont été incapacitants et</a:t>
            </a:r>
            <a:r>
              <a:rPr lang="fr-CA" sz="1200" dirty="0">
                <a:solidFill>
                  <a:srgbClr val="000000"/>
                </a:solidFill>
                <a:cs typeface="Arial" charset="0"/>
                <a:sym typeface="Arial" charset="0"/>
              </a:rPr>
              <a:t> 20% ont été fatals. </a:t>
            </a:r>
          </a:p>
          <a:p>
            <a:pPr lvl="0" algn="l" defTabSz="914400">
              <a:defRPr/>
            </a:pPr>
            <a:endParaRPr lang="en-CA" sz="1200" b="1" dirty="0">
              <a:solidFill>
                <a:prstClr val="black"/>
              </a:solidFill>
              <a:latin typeface="Arial Narrow" panose="020B0606020202030204" pitchFamily="34" charset="0"/>
              <a:cs typeface="Candara"/>
            </a:endParaRPr>
          </a:p>
          <a:p>
            <a:pPr lvl="0" algn="l" defTabSz="914400">
              <a:defRPr/>
            </a:pPr>
            <a:endParaRPr lang="en-CA" sz="1200" b="1"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4908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b="1" dirty="0"/>
              <a:t>Notes du conférencier </a:t>
            </a:r>
            <a:r>
              <a:rPr lang="en-CA" b="1" dirty="0"/>
              <a:t>:</a:t>
            </a:r>
          </a:p>
          <a:p>
            <a:pPr lvl="0" algn="l" defTabSz="914400">
              <a:defRPr/>
            </a:pPr>
            <a:endParaRPr lang="en-CA" sz="1200" b="1" dirty="0">
              <a:solidFill>
                <a:prstClr val="black"/>
              </a:solidFill>
              <a:latin typeface="Arial Narrow" panose="020B0606020202030204" pitchFamily="34" charset="0"/>
              <a:cs typeface="Candara"/>
            </a:endParaRPr>
          </a:p>
          <a:p>
            <a:endParaRPr lang="en-CA" altLang="en-US" b="1" dirty="0"/>
          </a:p>
          <a:p>
            <a:pPr lvl="0" algn="l" defTabSz="914400">
              <a:defRPr/>
            </a:pPr>
            <a:endParaRPr lang="en-CA" sz="1200" b="1"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288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19</a:t>
            </a:fld>
            <a:endParaRPr lang="en-US"/>
          </a:p>
        </p:txBody>
      </p:sp>
    </p:spTree>
    <p:extLst>
      <p:ext uri="{BB962C8B-B14F-4D97-AF65-F5344CB8AC3E}">
        <p14:creationId xmlns:p14="http://schemas.microsoft.com/office/powerpoint/2010/main" val="3826085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080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b="1" dirty="0"/>
              <a:t>Notes du conférencier :</a:t>
            </a:r>
          </a:p>
          <a:p>
            <a:pPr lvl="0" algn="l" defTabSz="914400">
              <a:defRPr/>
            </a:pPr>
            <a:endParaRPr lang="fr-CA" sz="1200" b="1" dirty="0">
              <a:solidFill>
                <a:prstClr val="black"/>
              </a:solidFill>
              <a:latin typeface="Arial Narrow" panose="020B0606020202030204" pitchFamily="34" charset="0"/>
              <a:cs typeface="Canda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Supposons un risque annuel d’AVC de 5 % en l’absence de traitement préventif pour une population hypothétique atteinte de FA.  Le risque annuel de 5 % auquel cette population est exposée a été calculé sur cinq ans, afin de déterminer le risque d’AVC sur 5 ans associés à divers traitements.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CA" b="1" dirty="0"/>
              <a:t>Le conférencier devrait souligner les limites des comparaisons indirectes évaluant les AOD comparativement à la warfarine dans différentes populations participant à des ERC dans lesquels les AOD n’ont pas été comparés entre eux prospectivement.</a:t>
            </a:r>
          </a:p>
          <a:p>
            <a:endParaRPr lang="fr-CA" b="1" u="sng" dirty="0"/>
          </a:p>
          <a:p>
            <a:r>
              <a:rPr lang="fr-CA" b="1" u="sng" dirty="0"/>
              <a:t>Le point clé est le bénéfice majeur offert par la warfarine ou tout autre AOD par rapport à l’AAS que l’on ne devrait plus utiliser pour cette indication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421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21</a:t>
            </a:fld>
            <a:endParaRPr lang="en-US"/>
          </a:p>
        </p:txBody>
      </p:sp>
    </p:spTree>
    <p:extLst>
      <p:ext uri="{BB962C8B-B14F-4D97-AF65-F5344CB8AC3E}">
        <p14:creationId xmlns:p14="http://schemas.microsoft.com/office/powerpoint/2010/main" val="242236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b="1" dirty="0"/>
              <a:t>Notes du conférencier :</a:t>
            </a:r>
          </a:p>
          <a:p>
            <a:pPr lvl="0" algn="l" defTabSz="914400">
              <a:defRPr/>
            </a:pPr>
            <a:endParaRPr lang="fr-CA" sz="1200" b="1" dirty="0">
              <a:solidFill>
                <a:prstClr val="black"/>
              </a:solidFill>
              <a:latin typeface="Arial Narrow" panose="020B0606020202030204" pitchFamily="34" charset="0"/>
              <a:cs typeface="Candara"/>
            </a:endParaRPr>
          </a:p>
          <a:p>
            <a:r>
              <a:rPr lang="fr-CA" sz="1200" b="0" dirty="0"/>
              <a:t>Les essais clés sur les AOD vs la warfarine à une dose ajustée pour </a:t>
            </a:r>
            <a:r>
              <a:rPr lang="fr-CA" dirty="0"/>
              <a:t>la prévention de l’AVC/embolie systémique chez les patients atteints de fibrillation auriculaire non valvulaire ont tous rapporté les résultats séparément pour les patients âgés de 75 ans et plus. Cette diapositive montre des estimations ponctuelles avec IC à 95 % du risque d’AVC et d’embolie systémique pour chaque AOD comparativement à la warfarine à une dose ajustée</a:t>
            </a:r>
            <a:r>
              <a:rPr lang="fr-CA" sz="1200" b="0" dirty="0"/>
              <a:t>.  Chaque estimation ponctuelle est en faveur de l’AOD et les estimations ponctuelles </a:t>
            </a:r>
            <a:r>
              <a:rPr lang="fr-CA" dirty="0"/>
              <a:t>pour la dose la plus élevée de dabigatran et d’</a:t>
            </a:r>
            <a:r>
              <a:rPr lang="fr-CA" dirty="0" err="1"/>
              <a:t>apixaban</a:t>
            </a:r>
            <a:r>
              <a:rPr lang="fr-CA" dirty="0"/>
              <a:t> sont statistiquement supérieures à celles pour la warfarine à une dose ajustée pour ce critère</a:t>
            </a:r>
            <a:r>
              <a:rPr lang="fr-CA" sz="1200" b="0" dirty="0"/>
              <a:t>.</a:t>
            </a: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951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23</a:t>
            </a:fld>
            <a:endParaRPr lang="en-US"/>
          </a:p>
        </p:txBody>
      </p:sp>
    </p:spTree>
    <p:extLst>
      <p:ext uri="{BB962C8B-B14F-4D97-AF65-F5344CB8AC3E}">
        <p14:creationId xmlns:p14="http://schemas.microsoft.com/office/powerpoint/2010/main" val="45547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endParaRPr lang="en-CA" b="0" dirty="0"/>
          </a:p>
          <a:p>
            <a:pPr lvl="0" algn="l" defTabSz="914400">
              <a:defRPr/>
            </a:pPr>
            <a:endParaRPr lang="en-CA" sz="1200" b="0" dirty="0">
              <a:solidFill>
                <a:prstClr val="black"/>
              </a:solidFill>
              <a:latin typeface="Arial Narrow" panose="020B0606020202030204" pitchFamily="34" charset="0"/>
              <a:cs typeface="Candara"/>
            </a:endParaRPr>
          </a:p>
          <a:p>
            <a:pPr>
              <a:defRPr/>
            </a:pPr>
            <a:r>
              <a:rPr lang="fr-CA" dirty="0"/>
              <a:t>Les essais clés sur les AOD vs la warfarine à une dose ajustée pour la prévention de l’AVC/embolie systémique chez les patients atteints de fibrillation auriculaire non valvulaire ont tous rapporté les résultats séparément pour les patients âgés de 75 ans et plus. Cette diapositive montre des estimations ponctuelles avec IC à 95 % du risque d’hémorragie majeure pour chaque AOD comparativement à la warfarine à une dose ajustée.  Les estimations ponctuelles sont en faveur de l’AOD pour l’</a:t>
            </a:r>
            <a:r>
              <a:rPr lang="fr-CA" dirty="0" err="1"/>
              <a:t>apixaban</a:t>
            </a:r>
            <a:r>
              <a:rPr lang="fr-CA" dirty="0"/>
              <a:t> et l’</a:t>
            </a:r>
            <a:r>
              <a:rPr lang="fr-CA" dirty="0" err="1"/>
              <a:t>edoxaban</a:t>
            </a:r>
            <a:r>
              <a:rPr lang="fr-CA" dirty="0"/>
              <a:t> (toutes deux statistiquement significatives). Pour les autres médicaments, les estimations ponctuelles pour l’hémorragie majeure sont en faveur de la warfarine, bien qu’elles ne soient pas statistiquement significatives.</a:t>
            </a:r>
            <a:endParaRPr lang="en-CA" sz="1200" b="0"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423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25</a:t>
            </a:fld>
            <a:endParaRPr lang="en-US"/>
          </a:p>
        </p:txBody>
      </p:sp>
    </p:spTree>
    <p:extLst>
      <p:ext uri="{BB962C8B-B14F-4D97-AF65-F5344CB8AC3E}">
        <p14:creationId xmlns:p14="http://schemas.microsoft.com/office/powerpoint/2010/main" val="3680521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CA" sz="1000" b="1" dirty="0"/>
              <a:t>Efficacité accrue de l’</a:t>
            </a:r>
            <a:r>
              <a:rPr lang="fr-CA" sz="1000" b="1" kern="1200" dirty="0" err="1">
                <a:solidFill>
                  <a:schemeClr val="tx1"/>
                </a:solidFill>
              </a:rPr>
              <a:t>apixaban</a:t>
            </a:r>
            <a:r>
              <a:rPr lang="fr-CA" sz="1000" b="1" kern="1200" dirty="0">
                <a:solidFill>
                  <a:schemeClr val="tx1"/>
                </a:solidFill>
              </a:rPr>
              <a:t> chez le sujet âgé</a:t>
            </a:r>
          </a:p>
          <a:p>
            <a:r>
              <a:rPr lang="fr-CA" sz="1000" kern="1200" dirty="0">
                <a:solidFill>
                  <a:schemeClr val="tx1"/>
                </a:solidFill>
              </a:rPr>
              <a:t>Dans cette étude, nous avons rapporté </a:t>
            </a:r>
            <a:r>
              <a:rPr lang="fr-CA" sz="1000" dirty="0"/>
              <a:t>des données démontrant que pour la prévention de l’AVC, l’efficacité de l’</a:t>
            </a:r>
            <a:r>
              <a:rPr lang="fr-CA" sz="1000" kern="1200" dirty="0" err="1">
                <a:solidFill>
                  <a:schemeClr val="tx1"/>
                </a:solidFill>
              </a:rPr>
              <a:t>apixaban</a:t>
            </a:r>
            <a:r>
              <a:rPr lang="fr-CA" sz="1000" kern="1200" dirty="0">
                <a:solidFill>
                  <a:schemeClr val="tx1"/>
                </a:solidFill>
              </a:rPr>
              <a:t> comparativement à celle de l’aspirine augmente avec l’âge. Che</a:t>
            </a:r>
            <a:r>
              <a:rPr lang="fr-CA" sz="1000" dirty="0"/>
              <a:t>z les</a:t>
            </a:r>
            <a:r>
              <a:rPr lang="fr-CA" sz="1000" kern="1200" dirty="0">
                <a:solidFill>
                  <a:schemeClr val="tx1"/>
                </a:solidFill>
              </a:rPr>
              <a:t> patients âgés de 75 ans, la réduction du risque relatif était supérieure avec l’</a:t>
            </a:r>
            <a:r>
              <a:rPr lang="fr-CA" sz="1000" kern="1200" dirty="0" err="1">
                <a:solidFill>
                  <a:schemeClr val="tx1"/>
                </a:solidFill>
              </a:rPr>
              <a:t>apixaban</a:t>
            </a:r>
            <a:r>
              <a:rPr lang="fr-CA" sz="1000" kern="1200" dirty="0">
                <a:solidFill>
                  <a:schemeClr val="tx1"/>
                </a:solidFill>
              </a:rPr>
              <a:t> (HR 0,33, IC à 95% 0,18–0,56) à celle </a:t>
            </a:r>
            <a:r>
              <a:rPr lang="fr-CA" sz="1000" dirty="0"/>
              <a:t>chez </a:t>
            </a:r>
            <a:r>
              <a:rPr lang="fr-CA" sz="1000" kern="1200" dirty="0">
                <a:solidFill>
                  <a:schemeClr val="tx1"/>
                </a:solidFill>
              </a:rPr>
              <a:t>des patients plus jeunes (HR 0,68, IC à 95% 0,42–1,08; valeur P pour l’interaction = 0,04) (Figure 1). Le nombre nécessaire pour traiter (NNT, calculé comme étant 1/[réduction du risque absolu]) par année pour prévenir un AVC </a:t>
            </a:r>
            <a:r>
              <a:rPr lang="fr-CA" sz="1000" dirty="0"/>
              <a:t>était de 26 chez les patients âgés de 75 ans avec un NNT de 143 chez les patients plus jeunes</a:t>
            </a:r>
            <a:r>
              <a:rPr lang="fr-CA" sz="1000" kern="1200" dirty="0">
                <a:solidFill>
                  <a:schemeClr val="tx1"/>
                </a:solidFill>
              </a:rPr>
              <a:t>. Par opposition, l’efficacité relative de l’aspirine pour prévenir l’AVC ischémique </a:t>
            </a:r>
            <a:r>
              <a:rPr lang="fr-CA" sz="1000" dirty="0"/>
              <a:t>diminue</a:t>
            </a:r>
            <a:r>
              <a:rPr lang="fr-CA" sz="1000" kern="1200" dirty="0">
                <a:solidFill>
                  <a:schemeClr val="tx1"/>
                </a:solidFill>
              </a:rPr>
              <a:t> à mesure que les patients atteints de FA vieillissent et l’aspirine se révèle inefficace lorsque les patients atteignent leur huitième décennie [8].  Le bénéfice de l’</a:t>
            </a:r>
            <a:r>
              <a:rPr lang="fr-CA" sz="1000" kern="1200" dirty="0" err="1">
                <a:solidFill>
                  <a:schemeClr val="tx1"/>
                </a:solidFill>
              </a:rPr>
              <a:t>apixaban</a:t>
            </a:r>
            <a:r>
              <a:rPr lang="fr-CA" sz="1000" kern="1200" dirty="0">
                <a:solidFill>
                  <a:schemeClr val="tx1"/>
                </a:solidFill>
              </a:rPr>
              <a:t> avec l’âge semble être dû au risque d’AVC augmentant rapidement avec l’aspirine, alors que le risque d’AVC avec l’</a:t>
            </a:r>
            <a:r>
              <a:rPr lang="fr-CA" sz="1000" kern="1200" dirty="0" err="1">
                <a:solidFill>
                  <a:schemeClr val="tx1"/>
                </a:solidFill>
              </a:rPr>
              <a:t>apixaban</a:t>
            </a:r>
            <a:r>
              <a:rPr lang="fr-CA" sz="1000" kern="1200" dirty="0">
                <a:solidFill>
                  <a:schemeClr val="tx1"/>
                </a:solidFill>
              </a:rPr>
              <a:t> est relativement constant dans tous les groupes d’âge (Figure 2A). En l’absence de groupe de comparaison </a:t>
            </a:r>
            <a:r>
              <a:rPr lang="fr-CA" sz="1000" dirty="0"/>
              <a:t>ne recevant pas d’ag</a:t>
            </a:r>
            <a:r>
              <a:rPr lang="fr-CA" sz="1000" kern="1200" dirty="0">
                <a:solidFill>
                  <a:schemeClr val="tx1"/>
                </a:solidFill>
              </a:rPr>
              <a:t>ents antiplaquettaires ou d’agents anticoagulants, il est impossible de déterminer de </a:t>
            </a:r>
            <a:r>
              <a:rPr lang="fr-CA" sz="1000" dirty="0"/>
              <a:t>façon concluante sur la base de ces données si ces résultats sont dus à une perte d’efficacité de l’aspirine avec l’âge ou à une augmentation de l’efficacité de l’</a:t>
            </a:r>
            <a:r>
              <a:rPr lang="fr-CA" sz="1000" dirty="0" err="1"/>
              <a:t>apixaban</a:t>
            </a:r>
            <a:r>
              <a:rPr lang="fr-CA" sz="1000" kern="1200" dirty="0">
                <a:solidFill>
                  <a:schemeClr val="tx1"/>
                </a:solidFill>
              </a:rPr>
              <a:t>. Cependant, étant donné que la plupart des patients âgés qui ne sont pas sous anticoagulant reçoivent de l’aspirine, les conclusions de cette analyse sont cliniquement pertinentes.</a:t>
            </a:r>
            <a:endParaRPr lang="fr-CA" sz="1000" dirty="0"/>
          </a:p>
          <a:p>
            <a:pPr defTabSz="483198">
              <a:spcBef>
                <a:spcPct val="0"/>
              </a:spcBef>
            </a:pPr>
            <a:endParaRPr lang="fr-CA" sz="100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286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FR" sz="1000" b="1" kern="1200" dirty="0">
                <a:solidFill>
                  <a:schemeClr val="tx1"/>
                </a:solidFill>
              </a:rPr>
              <a:t>Risque </a:t>
            </a:r>
            <a:r>
              <a:rPr lang="fr-FR" sz="1000" b="1" dirty="0"/>
              <a:t>hémorragique avec l’i</a:t>
            </a:r>
            <a:r>
              <a:rPr lang="fr-FR" sz="1000" b="1" kern="1200" dirty="0">
                <a:solidFill>
                  <a:schemeClr val="tx1"/>
                </a:solidFill>
              </a:rPr>
              <a:t>nitiation de l’</a:t>
            </a:r>
            <a:r>
              <a:rPr lang="fr-FR" sz="1000" b="1" kern="1200" dirty="0" err="1">
                <a:solidFill>
                  <a:schemeClr val="tx1"/>
                </a:solidFill>
              </a:rPr>
              <a:t>apixaban</a:t>
            </a:r>
            <a:endParaRPr lang="fr-FR" sz="1000" b="1" kern="1200" dirty="0">
              <a:solidFill>
                <a:schemeClr val="tx1"/>
              </a:solidFill>
            </a:endParaRPr>
          </a:p>
          <a:p>
            <a:r>
              <a:rPr lang="fr-FR" sz="1000" kern="1200" dirty="0">
                <a:solidFill>
                  <a:schemeClr val="tx1"/>
                </a:solidFill>
              </a:rPr>
              <a:t>Les patients recrutés dans l’étude AVERROES ne recevaient pas d’anticoagulation avec un antagoniste de la vitamine K soit parce que ce traitement était inapproprié soit parce qu’on prévoyait qu’il soit inapproprié. De nombreux facteurs liés aux médecins et aux patients expliquent les raisons pour lesquelles les AVK sont inappropriés, mais pour la plupart des patients les raisons sont multiples (données supplémentaires tableau S4, disponible dans </a:t>
            </a:r>
            <a:r>
              <a:rPr lang="fr-FR" sz="1000" i="1" kern="1200" dirty="0">
                <a:solidFill>
                  <a:schemeClr val="tx1"/>
                </a:solidFill>
              </a:rPr>
              <a:t>Age and </a:t>
            </a:r>
            <a:r>
              <a:rPr lang="fr-FR" sz="1000" i="1" kern="1200" dirty="0" err="1">
                <a:solidFill>
                  <a:schemeClr val="tx1"/>
                </a:solidFill>
              </a:rPr>
              <a:t>Ageing</a:t>
            </a:r>
            <a:r>
              <a:rPr lang="fr-FR" sz="1000" i="1" kern="1200" dirty="0">
                <a:solidFill>
                  <a:schemeClr val="tx1"/>
                </a:solidFill>
              </a:rPr>
              <a:t> </a:t>
            </a:r>
            <a:r>
              <a:rPr lang="fr-FR" sz="1000" kern="1200" dirty="0">
                <a:solidFill>
                  <a:schemeClr val="tx1"/>
                </a:solidFill>
              </a:rPr>
              <a:t>en ligne). Une grande proportion de patients âgés (42.6%) n’avaient pas répondu antérieurement au traitement par un AVK et parmi ce groupe, 9,5% avaient présenté une hémorragie grave due au traitement par un AVK. En général, l’</a:t>
            </a:r>
            <a:r>
              <a:rPr lang="fr-FR" sz="1000" kern="1200" dirty="0" err="1">
                <a:solidFill>
                  <a:schemeClr val="tx1"/>
                </a:solidFill>
              </a:rPr>
              <a:t>apixaban</a:t>
            </a:r>
            <a:r>
              <a:rPr lang="fr-FR" sz="1000" kern="1200" dirty="0">
                <a:solidFill>
                  <a:schemeClr val="tx1"/>
                </a:solidFill>
              </a:rPr>
              <a:t> a un taux d’hémorragie majeure similaire à celui de l’aspirine chez les patients pour lesquels l’anticoagulation avec un AVK était considérée antérieurement comme étant inappropriée. Le risque hémorragique a augmenté avec l’âge avec les deux traitements (Figure 2B). Cependant, même chez les sujets très </a:t>
            </a:r>
            <a:r>
              <a:rPr lang="fr-FR" sz="1000" dirty="0"/>
              <a:t>âgés, l’</a:t>
            </a:r>
            <a:r>
              <a:rPr lang="fr-FR" sz="1000" kern="1200" dirty="0" err="1">
                <a:solidFill>
                  <a:schemeClr val="tx1"/>
                </a:solidFill>
              </a:rPr>
              <a:t>apixaban</a:t>
            </a:r>
            <a:r>
              <a:rPr lang="fr-FR" sz="1000" kern="1200" dirty="0">
                <a:solidFill>
                  <a:schemeClr val="tx1"/>
                </a:solidFill>
              </a:rPr>
              <a:t> était aussi sûr que l’aspirine sur le plan de l’hémorragie. Pour l’hémorragie intracrânienne, il existe des données indiquant que l’</a:t>
            </a:r>
            <a:r>
              <a:rPr lang="fr-FR" sz="1000" kern="1200" dirty="0" err="1">
                <a:solidFill>
                  <a:schemeClr val="tx1"/>
                </a:solidFill>
              </a:rPr>
              <a:t>apixaban</a:t>
            </a:r>
            <a:r>
              <a:rPr lang="fr-FR" sz="1000" kern="1200" dirty="0">
                <a:solidFill>
                  <a:schemeClr val="tx1"/>
                </a:solidFill>
              </a:rPr>
              <a:t> est plus sûr que l’aspirine chez les patients âgés de 85 ans, bien que les taux absolus d’événements aient été faibles.</a:t>
            </a:r>
            <a:endParaRPr lang="fr-FR" sz="100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275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28</a:t>
            </a:fld>
            <a:endParaRPr lang="en-US"/>
          </a:p>
        </p:txBody>
      </p:sp>
    </p:spTree>
    <p:extLst>
      <p:ext uri="{BB962C8B-B14F-4D97-AF65-F5344CB8AC3E}">
        <p14:creationId xmlns:p14="http://schemas.microsoft.com/office/powerpoint/2010/main" val="4038565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endParaRPr lang="en-CA" b="0" dirty="0"/>
          </a:p>
          <a:p>
            <a:pPr lvl="0" algn="l" defTabSz="914400">
              <a:defRPr/>
            </a:pPr>
            <a:endParaRPr lang="en-CA" sz="1200" b="0" dirty="0">
              <a:solidFill>
                <a:prstClr val="black"/>
              </a:solidFill>
              <a:latin typeface="Arial Narrow" panose="020B0606020202030204" pitchFamily="34" charset="0"/>
              <a:cs typeface="Candara"/>
            </a:endParaRPr>
          </a:p>
          <a:p>
            <a:r>
              <a:rPr lang="fr-CA" altLang="en-US" b="1" dirty="0"/>
              <a:t>Un échantillon de 785 patients atteints de maladie cardiovasculaire et 164 cliniciens spécialistes des essais cliniques ont reçu 25 jetons à dépenser pour prévenir chacun des cinq événements suivants  – mort, IM, AVC, revascularisation ou </a:t>
            </a:r>
            <a:r>
              <a:rPr lang="fr-CA" altLang="en-US" b="1" dirty="0" err="1"/>
              <a:t>réhospitalisation</a:t>
            </a:r>
            <a:r>
              <a:rPr lang="fr-CA" altLang="en-US" b="1" dirty="0"/>
              <a:t>.  Les types de dépense sont ensuite interprétés, afin de représenter l’importance relative de prévenir chaque événement comparativement à d’autres événements exprimés sur une échelle de 100 % pour différents groupes d’âge.</a:t>
            </a:r>
          </a:p>
          <a:p>
            <a:endParaRPr lang="fr-CA" altLang="en-US" b="1" dirty="0"/>
          </a:p>
          <a:p>
            <a:pPr marL="173400" indent="-173400">
              <a:buFont typeface="Arial"/>
              <a:buChar char="•"/>
            </a:pPr>
            <a:r>
              <a:rPr lang="fr-CA" dirty="0">
                <a:solidFill>
                  <a:srgbClr val="203174"/>
                </a:solidFill>
              </a:rPr>
              <a:t>Les patients âgés craignent l’AVC plus que la mort elle-même!</a:t>
            </a:r>
          </a:p>
          <a:p>
            <a:pPr marL="173400" indent="-173400">
              <a:buFont typeface="Arial"/>
              <a:buChar char="•"/>
            </a:pPr>
            <a:r>
              <a:rPr lang="fr-CA" dirty="0">
                <a:solidFill>
                  <a:srgbClr val="203174"/>
                </a:solidFill>
              </a:rPr>
              <a:t>Par conséquent, il n’y a pas d’âge auquel la prévention de l’AVC en cas de FA ne devrait pas être considérée comme bénéfique pour nos patients, malgré le risque hémorragique plus élevé avec l’âge.</a:t>
            </a:r>
          </a:p>
          <a:p>
            <a:endParaRPr lang="fr-CA" dirty="0">
              <a:solidFill>
                <a:srgbClr val="203174"/>
              </a:solidFill>
            </a:endParaRPr>
          </a:p>
          <a:p>
            <a:r>
              <a:rPr lang="fr-CA" dirty="0">
                <a:solidFill>
                  <a:srgbClr val="203174"/>
                </a:solidFill>
              </a:rPr>
              <a:t>Repenser les critères d’évaluation composés dans les essais cliniques – Renseignements obtenus des patients et des cliniciens spécialistes des essais cliniques</a:t>
            </a:r>
            <a:endParaRPr lang="fr-CA" dirty="0">
              <a:solidFill>
                <a:schemeClr val="tx2"/>
              </a:solidFill>
            </a:endParaRPr>
          </a:p>
          <a:p>
            <a:pPr marL="346777" indent="-346777">
              <a:buFont typeface="Arial" pitchFamily="34" charset="0"/>
              <a:buChar char="•"/>
            </a:pPr>
            <a:r>
              <a:rPr lang="fr-CA" dirty="0">
                <a:solidFill>
                  <a:schemeClr val="tx2"/>
                </a:solidFill>
              </a:rPr>
              <a:t>Les patients et les cliniciens spécialistes des essais cliniques n’ont pas accordé le même poids à chaque élément d’un critère d’évaluation composé. Alors que les cliniciens accordent une importance particulière à éviter la mort, </a:t>
            </a:r>
            <a:r>
              <a:rPr lang="fr-CA" b="1" dirty="0">
                <a:solidFill>
                  <a:schemeClr val="tx2"/>
                </a:solidFill>
              </a:rPr>
              <a:t>les patients accordent une importance égale ou supérieure à réduire les IM ou les AVC</a:t>
            </a:r>
            <a:r>
              <a:rPr lang="fr-CA" dirty="0">
                <a:solidFill>
                  <a:schemeClr val="tx2"/>
                </a:solidFill>
              </a:rPr>
              <a:t>. </a:t>
            </a:r>
          </a:p>
          <a:p>
            <a:pPr marL="346777" indent="-346777">
              <a:buFont typeface="Arial" pitchFamily="34" charset="0"/>
              <a:buChar char="•"/>
            </a:pPr>
            <a:r>
              <a:rPr lang="fr-CA" dirty="0">
                <a:solidFill>
                  <a:schemeClr val="tx2"/>
                </a:solidFill>
              </a:rPr>
              <a:t>Les deux groupes considéraient la revascularisation et l’hospitalisation comme considérablement moins graves. </a:t>
            </a:r>
          </a:p>
          <a:p>
            <a:pPr marL="346777" indent="-346777">
              <a:buFont typeface="Arial" pitchFamily="34" charset="0"/>
              <a:buChar char="•"/>
            </a:pPr>
            <a:r>
              <a:rPr lang="fr-CA" dirty="0">
                <a:solidFill>
                  <a:schemeClr val="tx2"/>
                </a:solidFill>
              </a:rPr>
              <a:t>Ces conclusions suggèrent qu’une importance égale accordée à un critère clinique composé ne reflète pas précisément les préférences des patients ou des cliniciens spécialistes des essais cliniques</a:t>
            </a:r>
            <a:endParaRPr lang="fr-CA" altLang="en-US" b="1" dirty="0"/>
          </a:p>
          <a:p>
            <a:endParaRPr lang="en-CA" altLang="en-US"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7219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294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1" dirty="0"/>
              <a:t>Notes du </a:t>
            </a:r>
            <a:r>
              <a:rPr lang="en-US" sz="3600" b="1" dirty="0" err="1"/>
              <a:t>conférencier</a:t>
            </a:r>
            <a:r>
              <a:rPr lang="en-US" sz="3600" b="1" dirty="0"/>
              <a:t> :</a:t>
            </a:r>
          </a:p>
          <a:p>
            <a:endParaRPr lang="en-US" sz="3600" b="1" dirty="0"/>
          </a:p>
          <a:p>
            <a:pPr marL="181229" indent="-181229">
              <a:spcBef>
                <a:spcPct val="0"/>
              </a:spcBef>
              <a:buFont typeface="Arial"/>
              <a:buChar char="•"/>
            </a:pPr>
            <a:r>
              <a:rPr lang="fr-CA" altLang="en-US" sz="3600" dirty="0">
                <a:ea typeface="ＭＳ Ｐゴシック"/>
                <a:cs typeface="ＭＳ Ｐゴシック"/>
              </a:rPr>
              <a:t>C’est la diapositive nouvelle et importante issue de la mise à jour 2018 (la case à droite provient de la mise à jour 2016) des lignes directrices canadiennes sur la FA.</a:t>
            </a:r>
          </a:p>
          <a:p>
            <a:pPr marL="181229" indent="-181229">
              <a:spcBef>
                <a:spcPct val="0"/>
              </a:spcBef>
              <a:buFont typeface="Arial"/>
              <a:buChar char="•"/>
            </a:pPr>
            <a:r>
              <a:rPr lang="fr-CA" altLang="en-US" sz="3600" dirty="0">
                <a:ea typeface="ＭＳ Ｐゴシック"/>
                <a:cs typeface="ＭＳ Ｐゴシック"/>
              </a:rPr>
              <a:t>Deux points clés à souligner : le signe (*) indique qu’un AOD devrait être choisi de préférence à un AVK pour l’anticoagulation. La zone ombrée à droite souligne que tous les efforts doivent être faits pour choisir la posologie d’AOD appropriée sur la base de l’âge, de la taille et de la fonction rénale ainsi que pour minimiser le risque hémorragique en remédiant à tous les facteurs de risque hémorragique modifiables présents.</a:t>
            </a:r>
          </a:p>
          <a:p>
            <a:pPr marL="181229" indent="-181229">
              <a:spcBef>
                <a:spcPct val="0"/>
              </a:spcBef>
              <a:buFont typeface="Arial"/>
              <a:buChar char="•"/>
            </a:pPr>
            <a:r>
              <a:rPr lang="fr-CA" altLang="en-US" sz="3600" i="1" dirty="0">
                <a:ea typeface="ＭＳ Ｐゴシック"/>
                <a:cs typeface="ＭＳ Ｐゴシック"/>
              </a:rPr>
              <a:t>Il n’est plus nécessaire de calculer le score HASBLED d’un patient étant donné qu’il n’a pas d’impact sur le traitement (la plupart des patients sont sous anticoagulants s’ils présentent un risque accru.)</a:t>
            </a:r>
          </a:p>
          <a:p>
            <a:pPr marL="181229" indent="-181229">
              <a:spcBef>
                <a:spcPct val="0"/>
              </a:spcBef>
              <a:buFont typeface="Arial"/>
              <a:buChar char="•"/>
            </a:pPr>
            <a:r>
              <a:rPr lang="fr-CA" altLang="en-US" sz="3600" i="1" dirty="0">
                <a:ea typeface="ＭＳ Ｐゴシック"/>
                <a:cs typeface="ＭＳ Ｐゴシック"/>
              </a:rPr>
              <a:t>Le Canada n’a pas adopté le système d’évaluation CHADSVASC pour déterminer l’admissibilité à l’anticoagulation dans la FA.  Le seuil annuel de risque d’AVC embolique est établi à 1,5 % et  on pense qu’un patient atteint de maladie vasculaire âgé de 64 ans ou moins et ayant un score  CHADS2 = 0 présente un risque annuel d’AVC inférieur à 1,5% sur la base de l’interprétation des grandes séries de données disponibles actuellement.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088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endParaRPr lang="en-CA" b="0" dirty="0"/>
          </a:p>
          <a:p>
            <a:pPr lvl="0" algn="l" defTabSz="914400">
              <a:defRPr/>
            </a:pPr>
            <a:endParaRPr lang="en-CA" sz="1200" b="0" dirty="0">
              <a:solidFill>
                <a:prstClr val="black"/>
              </a:solidFill>
              <a:latin typeface="Arial Narrow" panose="020B0606020202030204" pitchFamily="34" charset="0"/>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fr-MC" dirty="0"/>
              <a:t>Ces données sont issues de deux études européennes réalisées auprès de patients âgés atteints de FA.  L’une était une étude transversale réalisée en Belgique auprès de 773 patients gériatriques consécutifs âgés de 75 ans ou plus atteints de FA et chez qui une anticoagulation était clairement indiquée (CHADS2 ≥2 lors de l’admission à l’hôpital). Parmi ces patients, une sous-utilisation de l’anticoagulation a été observée chez 384 (50%) des 773</a:t>
            </a:r>
            <a:r>
              <a:rPr lang="fr-MC" baseline="0" dirty="0"/>
              <a:t> patients. De plus, parmi ceux qui recevaient une anticoagulation, l’utilisation était sous-optimale. Au tota</a:t>
            </a:r>
            <a:r>
              <a:rPr lang="fr-MC" dirty="0"/>
              <a:t>l,</a:t>
            </a:r>
            <a:r>
              <a:rPr lang="fr-MC" baseline="0" dirty="0"/>
              <a:t> 330 patients étaient sous warfarine et</a:t>
            </a:r>
            <a:r>
              <a:rPr lang="fr-MC" sz="1200" kern="1200" baseline="0" dirty="0">
                <a:solidFill>
                  <a:schemeClr val="tx1"/>
                </a:solidFill>
              </a:rPr>
              <a:t> 59 étaient sous héparine de bas poids moléculaire. Parmi</a:t>
            </a:r>
            <a:r>
              <a:rPr lang="fr-MC" sz="1200" kern="1200" dirty="0">
                <a:solidFill>
                  <a:schemeClr val="tx1"/>
                </a:solidFill>
              </a:rPr>
              <a:t> les</a:t>
            </a:r>
            <a:r>
              <a:rPr lang="fr-MC" sz="1200" kern="1200" baseline="0" dirty="0">
                <a:solidFill>
                  <a:schemeClr val="tx1"/>
                </a:solidFill>
              </a:rPr>
              <a:t> 330 patients sous warfarine, l’INR lors de leur admission était au-dessous de la zone thérapeutique</a:t>
            </a:r>
            <a:r>
              <a:rPr lang="fr-MC" dirty="0"/>
              <a:t> chez 56 % et </a:t>
            </a:r>
            <a:r>
              <a:rPr lang="fr-MC" sz="1200" kern="1200" baseline="0" dirty="0">
                <a:solidFill>
                  <a:schemeClr val="tx1"/>
                </a:solidFill>
              </a:rPr>
              <a:t> l’INR était au-dessus de la zone thérapeutique chez  22%.</a:t>
            </a:r>
          </a:p>
          <a:p>
            <a:r>
              <a:rPr lang="fr-MC" sz="1200" kern="1200" baseline="0" dirty="0">
                <a:solidFill>
                  <a:schemeClr val="tx1"/>
                </a:solidFill>
              </a:rPr>
              <a:t>L’autre étude était une étude française transversale réalisée</a:t>
            </a:r>
            <a:r>
              <a:rPr lang="fr-MC" sz="1200" kern="1200" dirty="0">
                <a:solidFill>
                  <a:schemeClr val="tx1"/>
                </a:solidFill>
              </a:rPr>
              <a:t> auprès de 1085 résidents de foyers de soins ayant des antécédents de FA</a:t>
            </a:r>
            <a:r>
              <a:rPr lang="fr-MC" sz="1200" kern="1200" baseline="0" dirty="0">
                <a:solidFill>
                  <a:schemeClr val="tx1"/>
                </a:solidFill>
              </a:rPr>
              <a:t>. Parmi ce</a:t>
            </a:r>
            <a:r>
              <a:rPr lang="fr-MC" dirty="0"/>
              <a:t>s patients là encore, la moitié ne recevaient pas d’anticoagulation</a:t>
            </a:r>
            <a:r>
              <a:rPr lang="fr-MC" sz="1200" kern="1200" baseline="0" dirty="0">
                <a:solidFill>
                  <a:schemeClr val="tx1"/>
                </a:solidFill>
              </a:rPr>
              <a:t>.</a:t>
            </a:r>
          </a:p>
          <a:p>
            <a:r>
              <a:rPr lang="fr-MC" dirty="0"/>
              <a:t>Dans l’étude au sein de l’hôpital, les auteurs ont rapporté que la principale caractéristique associée à la sous-utilisation de l’anticoagulation était l’utilisation de l’aspirine</a:t>
            </a:r>
            <a:r>
              <a:rPr lang="fr-MC" baseline="0" dirty="0"/>
              <a:t>.</a:t>
            </a:r>
            <a:r>
              <a:rPr lang="fr-MC" dirty="0"/>
              <a:t> D’autres facteurs prédictifs indépendants étaient l’abus d’alcool et l’âge de 90 ans ou plus</a:t>
            </a:r>
            <a:r>
              <a:rPr lang="fr-MC" sz="1200" kern="1200" baseline="0" dirty="0">
                <a:solidFill>
                  <a:schemeClr val="tx1"/>
                </a:solidFill>
              </a:rPr>
              <a:t>. Dans l’étude au sein du foyer de soins, les chutes récurrentes,</a:t>
            </a:r>
            <a:r>
              <a:rPr lang="fr-MC" sz="1200" kern="1200" dirty="0">
                <a:solidFill>
                  <a:schemeClr val="tx1"/>
                </a:solidFill>
              </a:rPr>
              <a:t> les antécédents d’hémorragie, une FA paroxystique et un âge avancé étaient significativement associés à</a:t>
            </a:r>
            <a:r>
              <a:rPr lang="fr-MC" sz="1200" kern="1200" baseline="0" dirty="0">
                <a:solidFill>
                  <a:schemeClr val="tx1"/>
                </a:solidFill>
              </a:rPr>
              <a:t> l’absence</a:t>
            </a:r>
            <a:r>
              <a:rPr lang="fr-MC" sz="1200" kern="1200" dirty="0">
                <a:solidFill>
                  <a:schemeClr val="tx1"/>
                </a:solidFill>
              </a:rPr>
              <a:t> de prescription d’</a:t>
            </a:r>
            <a:r>
              <a:rPr lang="fr-MC" sz="1200" kern="1200" baseline="0" dirty="0">
                <a:solidFill>
                  <a:schemeClr val="tx1"/>
                </a:solidFill>
              </a:rPr>
              <a:t>anticoagulants.</a:t>
            </a:r>
          </a:p>
          <a:p>
            <a:r>
              <a:rPr lang="fr-MC" dirty="0"/>
              <a:t>Dans l’étude réalisée au sein d’un foyer de soins, les médecins ont été consulté également sur les braisons pour lesquelles des anticoagulants n’étaient pas prescrits</a:t>
            </a:r>
            <a:r>
              <a:rPr lang="fr-MC" sz="1200" kern="1200" baseline="0" dirty="0">
                <a:solidFill>
                  <a:schemeClr val="tx1"/>
                </a:solidFill>
              </a:rPr>
              <a:t>. </a:t>
            </a:r>
            <a:r>
              <a:rPr lang="fr-MC" dirty="0"/>
              <a:t>Les chutes récurrentes</a:t>
            </a:r>
            <a:r>
              <a:rPr lang="fr-MC" sz="1200" kern="1200" baseline="0" dirty="0">
                <a:solidFill>
                  <a:schemeClr val="tx1"/>
                </a:solidFill>
              </a:rPr>
              <a:t> (47%), une déficience cognitive (22,6%) et un âge avancé (16,4%) étaient les principales raisons données.</a:t>
            </a:r>
          </a:p>
          <a:p>
            <a:endParaRPr lang="en-CA" sz="1200" kern="1200" baseline="0" dirty="0">
              <a:solidFill>
                <a:schemeClr val="tx1"/>
              </a:solidFill>
              <a:latin typeface="+mn-lt"/>
              <a:ea typeface="+mn-ea"/>
              <a:cs typeface="+mn-cs"/>
            </a:endParaRPr>
          </a:p>
          <a:p>
            <a:r>
              <a:rPr lang="en-CA" dirty="0" err="1"/>
              <a:t>Références</a:t>
            </a:r>
            <a:r>
              <a:rPr lang="en-CA" dirty="0"/>
              <a:t> :</a:t>
            </a:r>
          </a:p>
          <a:p>
            <a:r>
              <a:rPr lang="sv-SE" dirty="0"/>
              <a:t>1. Maes F, </a:t>
            </a:r>
            <a:r>
              <a:rPr lang="en-CA" sz="1200" kern="1200" baseline="0" dirty="0" err="1">
                <a:solidFill>
                  <a:schemeClr val="tx1"/>
                </a:solidFill>
                <a:latin typeface="+mn-lt"/>
                <a:ea typeface="+mn-ea"/>
                <a:cs typeface="+mn-cs"/>
              </a:rPr>
              <a:t>Dalleur</a:t>
            </a:r>
            <a:r>
              <a:rPr lang="en-CA" sz="1200" kern="1200" baseline="0" dirty="0">
                <a:solidFill>
                  <a:schemeClr val="tx1"/>
                </a:solidFill>
                <a:latin typeface="+mn-lt"/>
                <a:ea typeface="+mn-ea"/>
                <a:cs typeface="+mn-cs"/>
              </a:rPr>
              <a:t> O, </a:t>
            </a:r>
            <a:r>
              <a:rPr lang="en-CA" sz="1200" kern="1200" baseline="0" dirty="0" err="1">
                <a:solidFill>
                  <a:schemeClr val="tx1"/>
                </a:solidFill>
                <a:latin typeface="+mn-lt"/>
                <a:ea typeface="+mn-ea"/>
                <a:cs typeface="+mn-cs"/>
              </a:rPr>
              <a:t>Henrard</a:t>
            </a:r>
            <a:r>
              <a:rPr lang="en-CA" sz="1200" kern="1200" baseline="0" dirty="0">
                <a:solidFill>
                  <a:schemeClr val="tx1"/>
                </a:solidFill>
                <a:latin typeface="+mn-lt"/>
                <a:ea typeface="+mn-ea"/>
                <a:cs typeface="+mn-cs"/>
              </a:rPr>
              <a:t> S, </a:t>
            </a:r>
            <a:r>
              <a:rPr lang="sv-SE" dirty="0"/>
              <a:t>et al. </a:t>
            </a:r>
            <a:r>
              <a:rPr lang="en-CA" sz="1200" kern="1200" baseline="0" dirty="0">
                <a:solidFill>
                  <a:schemeClr val="tx1"/>
                </a:solidFill>
                <a:latin typeface="+mn-lt"/>
                <a:ea typeface="+mn-ea"/>
                <a:cs typeface="+mn-cs"/>
              </a:rPr>
              <a:t>Risk scores and geriatric profile: can they really help us in anticoagulation decision making among older patients suffering from atrial fibrillation? </a:t>
            </a:r>
            <a:r>
              <a:rPr lang="sv-SE" dirty="0"/>
              <a:t>Clin Interv Aging 2014; 9:1091-99.</a:t>
            </a:r>
          </a:p>
          <a:p>
            <a:r>
              <a:rPr lang="sv-SE" dirty="0"/>
              <a:t>2. </a:t>
            </a:r>
            <a:r>
              <a:rPr lang="en-US" dirty="0" err="1"/>
              <a:t>Bahri</a:t>
            </a:r>
            <a:r>
              <a:rPr lang="en-US" dirty="0"/>
              <a:t> O, </a:t>
            </a:r>
            <a:r>
              <a:rPr lang="en-CA" sz="1200" kern="1200" baseline="0" dirty="0">
                <a:solidFill>
                  <a:schemeClr val="tx1"/>
                </a:solidFill>
                <a:latin typeface="+mn-lt"/>
                <a:ea typeface="+mn-ea"/>
                <a:cs typeface="+mn-cs"/>
              </a:rPr>
              <a:t>Roca F, </a:t>
            </a:r>
            <a:r>
              <a:rPr lang="en-CA" sz="1200" kern="1200" baseline="0" dirty="0" err="1">
                <a:solidFill>
                  <a:schemeClr val="tx1"/>
                </a:solidFill>
                <a:latin typeface="+mn-lt"/>
                <a:ea typeface="+mn-ea"/>
                <a:cs typeface="+mn-cs"/>
              </a:rPr>
              <a:t>Lechani</a:t>
            </a:r>
            <a:r>
              <a:rPr lang="en-US" dirty="0"/>
              <a:t>et T, et al. </a:t>
            </a:r>
            <a:r>
              <a:rPr lang="en-CA" sz="1200" kern="1200" baseline="0" dirty="0">
                <a:solidFill>
                  <a:schemeClr val="tx1"/>
                </a:solidFill>
                <a:latin typeface="+mn-lt"/>
                <a:ea typeface="+mn-ea"/>
                <a:cs typeface="+mn-cs"/>
              </a:rPr>
              <a:t>Underuse of Oral Anticoagulation for Individuals with Atrial Fibrillation in a Nursing Home Setting in France: Comparisons of Resident Characteristics and Physician Attitude. </a:t>
            </a:r>
            <a:r>
              <a:rPr lang="en-US" dirty="0"/>
              <a:t>J Am </a:t>
            </a:r>
            <a:r>
              <a:rPr lang="en-US" dirty="0" err="1"/>
              <a:t>Geriatr</a:t>
            </a:r>
            <a:r>
              <a:rPr lang="en-US" dirty="0"/>
              <a:t> Soc</a:t>
            </a:r>
            <a:r>
              <a:rPr lang="en-US" baseline="0" dirty="0"/>
              <a:t> </a:t>
            </a:r>
            <a:r>
              <a:rPr lang="en-US" dirty="0"/>
              <a:t>2015; 63(1):71-6.</a:t>
            </a:r>
          </a:p>
          <a:p>
            <a:endParaRPr lang="en-CA" altLang="en-US"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1295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endParaRPr lang="en-CA" b="0" dirty="0"/>
          </a:p>
          <a:p>
            <a:pPr lvl="0" algn="l" defTabSz="914400">
              <a:defRPr/>
            </a:pPr>
            <a:endParaRPr lang="en-CA" sz="1200" b="0"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372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endParaRPr lang="en-CA" b="0" dirty="0"/>
          </a:p>
          <a:p>
            <a:pPr lvl="0" algn="l" defTabSz="914400">
              <a:defRPr/>
            </a:pPr>
            <a:endParaRPr lang="en-CA" sz="1200" b="0"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2158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endParaRPr lang="en-CA" b="0" dirty="0"/>
          </a:p>
          <a:p>
            <a:pPr lvl="0" algn="l" defTabSz="914400">
              <a:defRPr/>
            </a:pPr>
            <a:endParaRPr lang="en-CA" sz="1200" b="0"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056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endParaRPr lang="en-CA" b="0" dirty="0"/>
          </a:p>
          <a:p>
            <a:pPr lvl="0" algn="l" defTabSz="914400">
              <a:defRPr/>
            </a:pPr>
            <a:endParaRPr lang="en-CA" sz="1200" b="0"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05687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endParaRPr lang="en-CA" b="0" dirty="0"/>
          </a:p>
          <a:p>
            <a:pPr lvl="0" algn="l" defTabSz="914400">
              <a:defRPr/>
            </a:pPr>
            <a:endParaRPr lang="en-CA" sz="1200" b="0"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6269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732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r>
              <a:rPr lang="fr-CA" dirty="0"/>
              <a:t>La diapositive 39 indique les réponses correctes.</a:t>
            </a:r>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459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endParaRPr lang="en-CA" b="0" dirty="0"/>
          </a:p>
          <a:p>
            <a:pPr lvl="0" algn="l" defTabSz="914400">
              <a:defRPr/>
            </a:pPr>
            <a:endParaRPr lang="en-CA" sz="1200" b="0"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716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4061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altLang="en-US" b="0" dirty="0"/>
              <a:t>Une liste de divers médicaments qui conviennent chez le sujet âgé est maintenue par l’Université de Heidelberg. La méthode Delphi est </a:t>
            </a:r>
            <a:r>
              <a:rPr lang="fr-CA" altLang="en-US" dirty="0"/>
              <a:t>un processus par lequel 20 experts dans le domaine reçoivent un résumé d’une revue systématique de la littérature concernant un médicament spécifique et une indication spécifique et doivent ensuite voter confidentiellement sans discussion avec les autres sur la question de savoir si l’utilisation de ce médicament pour cette indication chez le sujet âgé devrait faire l’objet d’une recommandation de la classe A, B, C ou D. Après la conversion de chaque vote en chiffre </a:t>
            </a:r>
            <a:r>
              <a:rPr lang="fr-CA" altLang="en-US" b="0" dirty="0"/>
              <a:t>(1,2,3,4), la moyenne de tous les votes déterminera la recommandation finale.</a:t>
            </a:r>
          </a:p>
          <a:p>
            <a:endParaRPr lang="en-CA" b="0"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375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CA" altLang="en-US" dirty="0"/>
              <a:t>Quelques exemples des conclusions de l’analyse FORTA pour certains médicaments</a:t>
            </a:r>
            <a:endParaRPr lang="fr-CA" altLang="en-US" b="0"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31207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0" dirty="0"/>
          </a:p>
          <a:p>
            <a:r>
              <a:rPr lang="fr-CA" altLang="en-US" b="0" dirty="0"/>
              <a:t>Résultat du système de classification FORTA pour les anticoagulants oraux pour la prévention </a:t>
            </a:r>
            <a:r>
              <a:rPr lang="fr-CA" altLang="en-US" dirty="0"/>
              <a:t>de l’AVC chez les patients atteints de fibrillation auriculaire non valvulaire</a:t>
            </a:r>
            <a:r>
              <a:rPr lang="fr-CA" altLang="en-US" b="0" dirty="0"/>
              <a:t>.  « Élevé » et « faible » se rapportent</a:t>
            </a:r>
            <a:r>
              <a:rPr lang="fr-CA" altLang="en-US" dirty="0"/>
              <a:t> aux doses de médicaments réparties au hasard étudiées. Les médicaments dans la catégorie de la classe C sont tous semblables à </a:t>
            </a:r>
            <a:r>
              <a:rPr lang="fr-CA" altLang="en-US" dirty="0" err="1"/>
              <a:t>coumadin</a:t>
            </a:r>
            <a:r>
              <a:rPr lang="fr-CA" altLang="en-US" b="0" dirty="0"/>
              <a:t>.</a:t>
            </a:r>
          </a:p>
          <a:p>
            <a:endParaRPr lang="en-CA" b="0" dirty="0"/>
          </a:p>
          <a:p>
            <a:endParaRPr lang="en-CA" b="0" dirty="0"/>
          </a:p>
          <a:p>
            <a:pPr lvl="0" algn="l" defTabSz="914400">
              <a:defRPr/>
            </a:pPr>
            <a:endParaRPr lang="en-CA" sz="1200" b="0"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0796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CA" sz="1000" dirty="0"/>
              <a:t>Diapositive indispensable résumant les  critères à prendre en considération pour ajuster la posologie des différents AOD actuellement disponibles au Canada par rapport à la dose plus élevée administrée par défaut.</a:t>
            </a:r>
          </a:p>
          <a:p>
            <a:pPr marL="171450" indent="-171450">
              <a:buFont typeface="Arial"/>
              <a:buChar char="•"/>
            </a:pPr>
            <a:r>
              <a:rPr lang="fr-BE" sz="1000" dirty="0"/>
              <a:t>Les ajustements posologiques proposés  pour l’</a:t>
            </a:r>
            <a:r>
              <a:rPr lang="fr-BE" sz="1000" dirty="0" err="1"/>
              <a:t>apixaban</a:t>
            </a:r>
            <a:r>
              <a:rPr lang="fr-BE" sz="1000" dirty="0"/>
              <a:t>, l’</a:t>
            </a:r>
            <a:r>
              <a:rPr lang="fr-BE" sz="1000" dirty="0" err="1"/>
              <a:t>edoxaban</a:t>
            </a:r>
            <a:r>
              <a:rPr lang="fr-BE" sz="1000" dirty="0"/>
              <a:t> et le </a:t>
            </a:r>
            <a:r>
              <a:rPr lang="fr-BE" sz="1000" dirty="0" err="1"/>
              <a:t>rivaroxaban</a:t>
            </a:r>
            <a:r>
              <a:rPr lang="fr-BE" sz="1000" dirty="0"/>
              <a:t> sont ceux utilisés chez des patients sélectionnés  recrutés dans les essais  cliniques prospectifs respectifs  (ARISTOTLE, ENGAGE et ROCKET-AF).  L’objectif global était d’obtenir une concentration plasmatique  stable chez les sujets assignés à un traitement par un AOD dans ces études.</a:t>
            </a:r>
          </a:p>
          <a:p>
            <a:pPr marL="171450" indent="-171450">
              <a:buFont typeface="Arial"/>
              <a:buChar char="•"/>
            </a:pPr>
            <a:r>
              <a:rPr lang="fr-BE" sz="1000" dirty="0"/>
              <a:t>Le conférencier devrait souligner que l’étude RELY évaluait en fait deux posologies différentes de dabigatran (150 mg et 110 mg BID) de façon indépendante par rapport à la warfarine, sans algorithme de réduction posologique </a:t>
            </a:r>
            <a:r>
              <a:rPr lang="fr-BE" sz="1000" dirty="0" err="1"/>
              <a:t>préspécifié</a:t>
            </a:r>
            <a:r>
              <a:rPr lang="fr-BE" sz="1000" dirty="0"/>
              <a:t> en cas de fonction rénale réduite.  Étant donné que le dabigatran est connu pour être éliminé à  85 % par les reins, le  Comité  des lignes directrices canadiennes  sur la  FA a proposé par la suite des ajustements posologiques (comme l’ont fait tous les autres comités des lignes directrices), tel qu’indiqué dans le tableau, pour les patients âgés et pour ceux présentant une dysfonction rénale de stade 3, afin de minimiser le risque d’accumulation des médicaments et d’hémorragie chez ces patients</a:t>
            </a:r>
            <a:r>
              <a:rPr lang="en-US" sz="1000" dirty="0"/>
              <a:t>.</a:t>
            </a:r>
          </a:p>
          <a:p>
            <a:pPr marL="171450" indent="-171450">
              <a:buFont typeface="Arial"/>
              <a:buChar char="•"/>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6327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r>
              <a:rPr lang="fr-MC" dirty="0"/>
              <a:t>Réponses 2, 5, 7 et 9 acceptables en ce qui concerne la dose d’AOD </a:t>
            </a:r>
          </a:p>
          <a:p>
            <a:endParaRPr lang="fr-MC"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39201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03107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r>
              <a:rPr lang="fr-CA" dirty="0"/>
              <a:t>La diapositive 43 indique les réponses correctes.</a:t>
            </a:r>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04152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A" sz="1000" kern="1200" baseline="0" dirty="0">
                <a:solidFill>
                  <a:schemeClr val="tx1"/>
                </a:solidFill>
              </a:rPr>
              <a:t>Tous les essais sur la FA ont </a:t>
            </a:r>
            <a:r>
              <a:rPr lang="fr-CA" sz="1000" dirty="0"/>
              <a:t>confirmé le risque accru d’hémorragie majeure chez les adultes âgés comparativement à des personnes plus jeunes</a:t>
            </a:r>
            <a:r>
              <a:rPr lang="fr-CA" sz="1000" kern="1200" baseline="0" dirty="0">
                <a:solidFill>
                  <a:schemeClr val="tx1"/>
                </a:solidFill>
              </a:rPr>
              <a:t>. </a:t>
            </a:r>
            <a:r>
              <a:rPr lang="fr-CA" sz="1000" dirty="0"/>
              <a:t>Parmi les AOD, seuls l’</a:t>
            </a:r>
            <a:r>
              <a:rPr lang="fr-CA" sz="1000" kern="1200" baseline="0" dirty="0" err="1">
                <a:solidFill>
                  <a:schemeClr val="tx1"/>
                </a:solidFill>
              </a:rPr>
              <a:t>apixaban</a:t>
            </a:r>
            <a:r>
              <a:rPr lang="fr-CA" sz="1000" kern="1200" baseline="0" dirty="0">
                <a:solidFill>
                  <a:schemeClr val="tx1"/>
                </a:solidFill>
              </a:rPr>
              <a:t> et l’</a:t>
            </a:r>
            <a:r>
              <a:rPr lang="fr-CA" sz="1000" kern="1200" baseline="0" dirty="0" err="1">
                <a:solidFill>
                  <a:schemeClr val="tx1"/>
                </a:solidFill>
              </a:rPr>
              <a:t>edoxaban</a:t>
            </a:r>
            <a:r>
              <a:rPr lang="fr-CA" sz="1000" kern="1200" baseline="0" dirty="0">
                <a:solidFill>
                  <a:schemeClr val="tx1"/>
                </a:solidFill>
              </a:rPr>
              <a:t> ont conservé une supériorité sur la warfarine  en ce qui  concerne le risque hémorragique</a:t>
            </a:r>
            <a:r>
              <a:rPr lang="fr-CA" sz="1000" kern="1200" dirty="0">
                <a:solidFill>
                  <a:schemeClr val="tx1"/>
                </a:solidFill>
              </a:rPr>
              <a:t> parmi le sous-groupe de patients plus âgés</a:t>
            </a:r>
            <a:r>
              <a:rPr lang="fr-CA" sz="1000" kern="1200" baseline="0" dirty="0">
                <a:solidFill>
                  <a:schemeClr val="tx1"/>
                </a:solidFill>
              </a:rPr>
              <a:t>.</a:t>
            </a:r>
          </a:p>
          <a:p>
            <a:endParaRPr lang="fr-CA" sz="800" baseline="0" dirty="0"/>
          </a:p>
          <a:p>
            <a:r>
              <a:rPr lang="fr-CA" sz="800" baseline="0" dirty="0"/>
              <a:t>Références : </a:t>
            </a:r>
          </a:p>
          <a:p>
            <a:r>
              <a:rPr lang="fr-CA" sz="800" baseline="0" dirty="0"/>
              <a:t>1. </a:t>
            </a:r>
            <a:r>
              <a:rPr lang="fr-CA" sz="800" b="0" i="0" kern="1200" dirty="0">
                <a:solidFill>
                  <a:schemeClr val="tx1"/>
                </a:solidFill>
              </a:rPr>
              <a:t>Connolly SJ, Ezekowitz MD, Yusuf S, et al. Dabigatran versus </a:t>
            </a:r>
            <a:r>
              <a:rPr lang="fr-CA" sz="800" b="0" i="0" kern="1200" dirty="0" err="1">
                <a:solidFill>
                  <a:schemeClr val="tx1"/>
                </a:solidFill>
              </a:rPr>
              <a:t>warfarin</a:t>
            </a:r>
            <a:r>
              <a:rPr lang="fr-CA" sz="800" b="0" i="0" kern="1200" dirty="0">
                <a:solidFill>
                  <a:schemeClr val="tx1"/>
                </a:solidFill>
              </a:rPr>
              <a:t> in patients </a:t>
            </a:r>
            <a:r>
              <a:rPr lang="fr-CA" sz="800" b="0" i="0" kern="1200" dirty="0" err="1">
                <a:solidFill>
                  <a:schemeClr val="tx1"/>
                </a:solidFill>
              </a:rPr>
              <a:t>with</a:t>
            </a:r>
            <a:r>
              <a:rPr lang="fr-CA" sz="800" b="0" i="0" kern="1200" dirty="0">
                <a:solidFill>
                  <a:schemeClr val="tx1"/>
                </a:solidFill>
              </a:rPr>
              <a:t> AF. N </a:t>
            </a:r>
            <a:r>
              <a:rPr lang="fr-CA" sz="800" b="0" i="0" kern="1200" dirty="0" err="1">
                <a:solidFill>
                  <a:schemeClr val="tx1"/>
                </a:solidFill>
              </a:rPr>
              <a:t>Engl</a:t>
            </a:r>
            <a:r>
              <a:rPr lang="fr-CA" sz="800" b="0" i="0" kern="1200" dirty="0">
                <a:solidFill>
                  <a:schemeClr val="tx1"/>
                </a:solidFill>
              </a:rPr>
              <a:t> J Med 2009; 361:1139-51.</a:t>
            </a:r>
          </a:p>
          <a:p>
            <a:r>
              <a:rPr lang="fr-CA" sz="800" b="0" i="0" kern="1200" dirty="0">
                <a:solidFill>
                  <a:schemeClr val="tx1"/>
                </a:solidFill>
              </a:rPr>
              <a:t>2. Patel MR, </a:t>
            </a:r>
            <a:r>
              <a:rPr lang="fr-CA" sz="800" b="0" i="0" kern="1200" dirty="0" err="1">
                <a:solidFill>
                  <a:schemeClr val="tx1"/>
                </a:solidFill>
              </a:rPr>
              <a:t>Mahaffey</a:t>
            </a:r>
            <a:r>
              <a:rPr lang="fr-CA" sz="800" b="0" i="0" kern="1200" dirty="0">
                <a:solidFill>
                  <a:schemeClr val="tx1"/>
                </a:solidFill>
              </a:rPr>
              <a:t> KW, </a:t>
            </a:r>
            <a:r>
              <a:rPr lang="fr-CA" sz="800" b="0" i="0" kern="1200" dirty="0" err="1">
                <a:solidFill>
                  <a:schemeClr val="tx1"/>
                </a:solidFill>
              </a:rPr>
              <a:t>Garg</a:t>
            </a:r>
            <a:r>
              <a:rPr lang="fr-CA" sz="800" b="0" i="0" kern="1200" dirty="0">
                <a:solidFill>
                  <a:schemeClr val="tx1"/>
                </a:solidFill>
              </a:rPr>
              <a:t> J, et al. </a:t>
            </a:r>
            <a:r>
              <a:rPr lang="fr-CA" sz="800" b="0" i="0" kern="1200" dirty="0" err="1">
                <a:solidFill>
                  <a:schemeClr val="tx1"/>
                </a:solidFill>
              </a:rPr>
              <a:t>Rivaroxaban</a:t>
            </a:r>
            <a:r>
              <a:rPr lang="fr-CA" sz="800" b="0" i="0" kern="1200" dirty="0">
                <a:solidFill>
                  <a:schemeClr val="tx1"/>
                </a:solidFill>
              </a:rPr>
              <a:t> versus </a:t>
            </a:r>
            <a:r>
              <a:rPr lang="fr-CA" sz="800" b="0" i="0" kern="1200" dirty="0" err="1">
                <a:solidFill>
                  <a:schemeClr val="tx1"/>
                </a:solidFill>
              </a:rPr>
              <a:t>warfarin</a:t>
            </a:r>
            <a:r>
              <a:rPr lang="fr-CA" sz="800" b="0" i="0" kern="1200" dirty="0">
                <a:solidFill>
                  <a:schemeClr val="tx1"/>
                </a:solidFill>
              </a:rPr>
              <a:t> in </a:t>
            </a:r>
            <a:r>
              <a:rPr lang="fr-CA" sz="800" b="0" i="0" kern="1200" dirty="0" err="1">
                <a:solidFill>
                  <a:schemeClr val="tx1"/>
                </a:solidFill>
              </a:rPr>
              <a:t>nonvalvular</a:t>
            </a:r>
            <a:r>
              <a:rPr lang="fr-CA" sz="800" b="0" i="0" kern="1200" dirty="0">
                <a:solidFill>
                  <a:schemeClr val="tx1"/>
                </a:solidFill>
              </a:rPr>
              <a:t> AF. N </a:t>
            </a:r>
            <a:r>
              <a:rPr lang="fr-CA" sz="800" b="0" i="0" kern="1200" dirty="0" err="1">
                <a:solidFill>
                  <a:schemeClr val="tx1"/>
                </a:solidFill>
              </a:rPr>
              <a:t>Engl</a:t>
            </a:r>
            <a:r>
              <a:rPr lang="fr-CA" sz="800" b="0" i="0" kern="1200" dirty="0">
                <a:solidFill>
                  <a:schemeClr val="tx1"/>
                </a:solidFill>
              </a:rPr>
              <a:t> J Med 2011; 365:883-91.</a:t>
            </a:r>
          </a:p>
          <a:p>
            <a:r>
              <a:rPr lang="fr-CA" sz="800" b="0" i="0" kern="1200" dirty="0">
                <a:solidFill>
                  <a:schemeClr val="tx1"/>
                </a:solidFill>
              </a:rPr>
              <a:t>3. Granger CB, Alexander JH, McMurray JJ, Lopes RD, </a:t>
            </a:r>
            <a:r>
              <a:rPr lang="fr-CA" sz="800" b="0" i="0" kern="1200" dirty="0" err="1">
                <a:solidFill>
                  <a:schemeClr val="tx1"/>
                </a:solidFill>
              </a:rPr>
              <a:t>Hylek</a:t>
            </a:r>
            <a:r>
              <a:rPr lang="fr-CA" sz="800" b="0" i="0" kern="1200" dirty="0">
                <a:solidFill>
                  <a:schemeClr val="tx1"/>
                </a:solidFill>
              </a:rPr>
              <a:t> EM, Hanna M, et al. </a:t>
            </a:r>
            <a:r>
              <a:rPr lang="fr-CA" sz="800" b="0" i="0" kern="1200" dirty="0" err="1">
                <a:solidFill>
                  <a:schemeClr val="tx1"/>
                </a:solidFill>
              </a:rPr>
              <a:t>Apixaban</a:t>
            </a:r>
            <a:r>
              <a:rPr lang="fr-CA" sz="800" b="0" i="0" kern="1200" dirty="0">
                <a:solidFill>
                  <a:schemeClr val="tx1"/>
                </a:solidFill>
              </a:rPr>
              <a:t> versus </a:t>
            </a:r>
            <a:r>
              <a:rPr lang="fr-CA" sz="800" b="0" i="0" kern="1200" dirty="0" err="1">
                <a:solidFill>
                  <a:schemeClr val="tx1"/>
                </a:solidFill>
              </a:rPr>
              <a:t>warfarin</a:t>
            </a:r>
            <a:r>
              <a:rPr lang="fr-CA" sz="800" b="0" i="0" kern="1200" dirty="0">
                <a:solidFill>
                  <a:schemeClr val="tx1"/>
                </a:solidFill>
              </a:rPr>
              <a:t> in patients </a:t>
            </a:r>
            <a:r>
              <a:rPr lang="fr-CA" sz="800" b="0" i="0" kern="1200" dirty="0" err="1">
                <a:solidFill>
                  <a:schemeClr val="tx1"/>
                </a:solidFill>
              </a:rPr>
              <a:t>with</a:t>
            </a:r>
            <a:r>
              <a:rPr lang="fr-CA" sz="800" b="0" i="0" kern="1200" dirty="0">
                <a:solidFill>
                  <a:schemeClr val="tx1"/>
                </a:solidFill>
              </a:rPr>
              <a:t> AF. N </a:t>
            </a:r>
            <a:r>
              <a:rPr lang="fr-CA" sz="800" b="0" i="0" kern="1200" dirty="0" err="1">
                <a:solidFill>
                  <a:schemeClr val="tx1"/>
                </a:solidFill>
              </a:rPr>
              <a:t>Engl</a:t>
            </a:r>
            <a:r>
              <a:rPr lang="fr-CA" sz="800" b="0" i="0" kern="1200" dirty="0">
                <a:solidFill>
                  <a:schemeClr val="tx1"/>
                </a:solidFill>
              </a:rPr>
              <a:t> J Med. 2011;365:981–992. </a:t>
            </a:r>
          </a:p>
          <a:p>
            <a:pPr marL="0" marR="0" indent="0" algn="l" defTabSz="914400" rtl="0" eaLnBrk="1" fontAlgn="auto" latinLnBrk="0" hangingPunct="1">
              <a:lnSpc>
                <a:spcPct val="100000"/>
              </a:lnSpc>
              <a:spcBef>
                <a:spcPts val="0"/>
              </a:spcBef>
              <a:spcAft>
                <a:spcPts val="0"/>
              </a:spcAft>
              <a:buClrTx/>
              <a:buSzTx/>
              <a:buFontTx/>
              <a:buNone/>
              <a:tabLst/>
              <a:defRPr/>
            </a:pPr>
            <a:r>
              <a:rPr lang="fr-CA" sz="800" b="0" i="0" kern="1200" dirty="0">
                <a:solidFill>
                  <a:schemeClr val="tx1"/>
                </a:solidFill>
              </a:rPr>
              <a:t>4. Connolly SJ, </a:t>
            </a:r>
            <a:r>
              <a:rPr lang="fr-CA" sz="800" b="0" i="0" kern="1200" dirty="0" err="1">
                <a:solidFill>
                  <a:schemeClr val="tx1"/>
                </a:solidFill>
              </a:rPr>
              <a:t>Eikelboom</a:t>
            </a:r>
            <a:r>
              <a:rPr lang="fr-CA" sz="800" b="0" i="0" kern="1200" dirty="0">
                <a:solidFill>
                  <a:schemeClr val="tx1"/>
                </a:solidFill>
              </a:rPr>
              <a:t> J, </a:t>
            </a:r>
            <a:r>
              <a:rPr lang="fr-CA" sz="800" b="0" i="0" kern="1200" dirty="0" err="1">
                <a:solidFill>
                  <a:schemeClr val="tx1"/>
                </a:solidFill>
              </a:rPr>
              <a:t>Joyner</a:t>
            </a:r>
            <a:r>
              <a:rPr lang="fr-CA" sz="800" b="0" i="0" kern="1200" dirty="0">
                <a:solidFill>
                  <a:schemeClr val="tx1"/>
                </a:solidFill>
              </a:rPr>
              <a:t> C, Diener H-C, Hart R, </a:t>
            </a:r>
            <a:r>
              <a:rPr lang="fr-CA" sz="800" b="0" i="0" kern="1200" dirty="0" err="1">
                <a:solidFill>
                  <a:schemeClr val="tx1"/>
                </a:solidFill>
              </a:rPr>
              <a:t>Golitsyn</a:t>
            </a:r>
            <a:r>
              <a:rPr lang="fr-CA" sz="800" b="0" i="0" kern="1200" dirty="0">
                <a:solidFill>
                  <a:schemeClr val="tx1"/>
                </a:solidFill>
              </a:rPr>
              <a:t> S, et al. </a:t>
            </a:r>
            <a:r>
              <a:rPr lang="fr-CA" sz="800" b="0" i="0" kern="1200" dirty="0" err="1">
                <a:solidFill>
                  <a:schemeClr val="tx1"/>
                </a:solidFill>
              </a:rPr>
              <a:t>Apixaban</a:t>
            </a:r>
            <a:r>
              <a:rPr lang="fr-CA" sz="800" b="0" i="0" kern="1200" dirty="0">
                <a:solidFill>
                  <a:schemeClr val="tx1"/>
                </a:solidFill>
              </a:rPr>
              <a:t> in patients </a:t>
            </a:r>
            <a:r>
              <a:rPr lang="fr-CA" sz="800" b="0" i="0" kern="1200" dirty="0" err="1">
                <a:solidFill>
                  <a:schemeClr val="tx1"/>
                </a:solidFill>
              </a:rPr>
              <a:t>with</a:t>
            </a:r>
            <a:r>
              <a:rPr lang="fr-CA" sz="800" b="0" i="0" kern="1200" dirty="0">
                <a:solidFill>
                  <a:schemeClr val="tx1"/>
                </a:solidFill>
              </a:rPr>
              <a:t> AF. N </a:t>
            </a:r>
            <a:r>
              <a:rPr lang="fr-CA" sz="800" b="0" i="0" kern="1200" dirty="0" err="1">
                <a:solidFill>
                  <a:schemeClr val="tx1"/>
                </a:solidFill>
              </a:rPr>
              <a:t>Engl</a:t>
            </a:r>
            <a:r>
              <a:rPr lang="fr-CA" sz="800" b="0" i="0" kern="1200" dirty="0">
                <a:solidFill>
                  <a:schemeClr val="tx1"/>
                </a:solidFill>
              </a:rPr>
              <a:t> J Med. 2011; 364:806-17. </a:t>
            </a:r>
          </a:p>
          <a:p>
            <a:pPr marL="0" marR="0" indent="0" algn="l" defTabSz="914400" rtl="0" eaLnBrk="1" fontAlgn="auto" latinLnBrk="0" hangingPunct="1">
              <a:lnSpc>
                <a:spcPct val="100000"/>
              </a:lnSpc>
              <a:spcBef>
                <a:spcPts val="0"/>
              </a:spcBef>
              <a:spcAft>
                <a:spcPts val="0"/>
              </a:spcAft>
              <a:buClrTx/>
              <a:buSzTx/>
              <a:buFontTx/>
              <a:buNone/>
              <a:tabLst/>
              <a:defRPr/>
            </a:pPr>
            <a:endParaRPr lang="fr-CA" sz="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fr-CA" sz="800" baseline="0" dirty="0"/>
              <a:t>Cité dans : </a:t>
            </a:r>
            <a:r>
              <a:rPr lang="fr-CA" sz="800" dirty="0"/>
              <a:t>Diener HC, </a:t>
            </a:r>
            <a:r>
              <a:rPr lang="fr-CA" sz="800" dirty="0" err="1"/>
              <a:t>Aisenberg</a:t>
            </a:r>
            <a:r>
              <a:rPr lang="fr-CA" sz="800" dirty="0"/>
              <a:t> J, </a:t>
            </a:r>
            <a:r>
              <a:rPr lang="fr-CA" sz="800" dirty="0" err="1"/>
              <a:t>Ansell</a:t>
            </a:r>
            <a:r>
              <a:rPr lang="fr-CA" sz="800" dirty="0"/>
              <a:t> J,</a:t>
            </a:r>
            <a:r>
              <a:rPr lang="fr-CA" sz="800" baseline="0" dirty="0"/>
              <a:t> et al. </a:t>
            </a:r>
            <a:r>
              <a:rPr lang="fr-CA" sz="800" dirty="0" err="1"/>
              <a:t>Choosing</a:t>
            </a:r>
            <a:r>
              <a:rPr lang="fr-CA" sz="800" dirty="0"/>
              <a:t> a </a:t>
            </a:r>
            <a:r>
              <a:rPr lang="fr-CA" sz="800" dirty="0" err="1"/>
              <a:t>particular</a:t>
            </a:r>
            <a:r>
              <a:rPr lang="fr-CA" sz="800" dirty="0"/>
              <a:t> oral anticoagulant and dose for stroke </a:t>
            </a:r>
            <a:r>
              <a:rPr lang="fr-CA" sz="800" dirty="0" err="1"/>
              <a:t>prevention</a:t>
            </a:r>
            <a:r>
              <a:rPr lang="fr-CA" sz="800" dirty="0"/>
              <a:t> in </a:t>
            </a:r>
            <a:r>
              <a:rPr lang="fr-CA" sz="800" dirty="0" err="1"/>
              <a:t>individual</a:t>
            </a:r>
            <a:r>
              <a:rPr lang="fr-CA" sz="800" dirty="0"/>
              <a:t> patients </a:t>
            </a:r>
            <a:r>
              <a:rPr lang="fr-CA" sz="800" dirty="0" err="1"/>
              <a:t>with</a:t>
            </a:r>
            <a:r>
              <a:rPr lang="fr-CA" sz="800" dirty="0"/>
              <a:t> non-</a:t>
            </a:r>
            <a:r>
              <a:rPr lang="fr-CA" sz="800" dirty="0" err="1"/>
              <a:t>valvular</a:t>
            </a:r>
            <a:r>
              <a:rPr lang="fr-CA" sz="800" dirty="0"/>
              <a:t> atrial fibrillation: part 2.</a:t>
            </a:r>
            <a:r>
              <a:rPr lang="fr-CA" sz="800" baseline="0" dirty="0"/>
              <a:t> </a:t>
            </a:r>
            <a:r>
              <a:rPr lang="fr-CA" sz="800" dirty="0" err="1"/>
              <a:t>Eur</a:t>
            </a:r>
            <a:r>
              <a:rPr lang="fr-CA" sz="800" dirty="0"/>
              <a:t> </a:t>
            </a:r>
            <a:r>
              <a:rPr lang="fr-CA" sz="800" dirty="0" err="1"/>
              <a:t>Heart</a:t>
            </a:r>
            <a:r>
              <a:rPr lang="fr-CA" sz="800" dirty="0"/>
              <a:t> J. 2016 </a:t>
            </a:r>
            <a:r>
              <a:rPr lang="fr-CA" sz="800" dirty="0" err="1"/>
              <a:t>Feb</a:t>
            </a:r>
            <a:r>
              <a:rPr lang="fr-CA" sz="800" dirty="0"/>
              <a:t> 4. [</a:t>
            </a:r>
            <a:r>
              <a:rPr lang="fr-CA" sz="800" dirty="0" err="1"/>
              <a:t>Epub</a:t>
            </a:r>
            <a:r>
              <a:rPr lang="fr-CA" sz="800" dirty="0"/>
              <a:t> </a:t>
            </a:r>
            <a:r>
              <a:rPr lang="fr-CA" sz="800" dirty="0" err="1"/>
              <a:t>ahead</a:t>
            </a:r>
            <a:r>
              <a:rPr lang="fr-CA" sz="800" dirty="0"/>
              <a:t> of </a:t>
            </a:r>
            <a:r>
              <a:rPr lang="fr-CA" sz="800" dirty="0" err="1"/>
              <a:t>print</a:t>
            </a:r>
            <a:r>
              <a:rPr lang="fr-CA" sz="800" dirty="0"/>
              <a:t>].</a:t>
            </a:r>
          </a:p>
          <a:p>
            <a:pPr defTabSz="483198">
              <a:spcBef>
                <a:spcPct val="0"/>
              </a:spcBef>
            </a:pPr>
            <a:endParaRPr lang="fr-CA"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7151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r>
              <a:rPr lang="fr-CA" dirty="0"/>
              <a:t>Réponse correcte : 4</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3165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182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458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r>
              <a:rPr lang="fr-CA" dirty="0"/>
              <a:t>La diapositive 47 indique les réponses correctes</a:t>
            </a:r>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34717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A" sz="800" b="1" dirty="0"/>
              <a:t>ARTICLE DE RECHERCHE</a:t>
            </a:r>
          </a:p>
          <a:p>
            <a:pPr>
              <a:lnSpc>
                <a:spcPct val="50000"/>
              </a:lnSpc>
            </a:pPr>
            <a:endParaRPr lang="fr-CA" sz="800" b="1" dirty="0"/>
          </a:p>
          <a:p>
            <a:r>
              <a:rPr lang="fr-CA" sz="800" b="1" dirty="0"/>
              <a:t>Risque d’hémorragie mortelle lors d’épisodes d’hémorragie majeure avec les nouveaux anticoagulants oraux et les </a:t>
            </a:r>
            <a:r>
              <a:rPr lang="fr-CA" sz="800" b="1" dirty="0" err="1"/>
              <a:t>anti-vitamines</a:t>
            </a:r>
            <a:r>
              <a:rPr lang="fr-CA" sz="800" b="1" dirty="0"/>
              <a:t> K : Revue systématique et méta-analyse  </a:t>
            </a:r>
          </a:p>
          <a:p>
            <a:endParaRPr lang="fr-CA" sz="100" b="1" dirty="0"/>
          </a:p>
          <a:p>
            <a:r>
              <a:rPr lang="fr-CA" sz="800" b="1" dirty="0"/>
              <a:t>Joel </a:t>
            </a:r>
            <a:r>
              <a:rPr lang="fr-CA" sz="800" b="1" dirty="0" err="1"/>
              <a:t>Skaistis</a:t>
            </a:r>
            <a:r>
              <a:rPr lang="fr-CA" sz="800" b="1" dirty="0"/>
              <a:t>*, </a:t>
            </a:r>
            <a:r>
              <a:rPr lang="fr-CA" sz="800" b="1" dirty="0">
                <a:latin typeface="Lato"/>
              </a:rPr>
              <a:t>Travis </a:t>
            </a:r>
            <a:r>
              <a:rPr lang="fr-CA" sz="800" b="1" dirty="0" err="1">
                <a:latin typeface="Lato"/>
              </a:rPr>
              <a:t>Tagami</a:t>
            </a:r>
            <a:r>
              <a:rPr lang="fr-CA" sz="800" b="1" dirty="0">
                <a:latin typeface="Lato"/>
              </a:rPr>
              <a:t>: </a:t>
            </a:r>
            <a:r>
              <a:rPr lang="fr-CA" sz="800" dirty="0" err="1">
                <a:latin typeface="Lato"/>
              </a:rPr>
              <a:t>Department</a:t>
            </a:r>
            <a:r>
              <a:rPr lang="fr-CA" sz="800" dirty="0">
                <a:latin typeface="Lato"/>
              </a:rPr>
              <a:t> of </a:t>
            </a:r>
            <a:r>
              <a:rPr lang="fr-CA" sz="800" dirty="0" err="1">
                <a:latin typeface="Lato"/>
              </a:rPr>
              <a:t>Internal</a:t>
            </a:r>
            <a:r>
              <a:rPr lang="fr-CA" sz="800" dirty="0">
                <a:latin typeface="Lato"/>
              </a:rPr>
              <a:t> </a:t>
            </a:r>
            <a:r>
              <a:rPr lang="fr-CA" sz="800" dirty="0" err="1">
                <a:latin typeface="Lato"/>
              </a:rPr>
              <a:t>Medicine</a:t>
            </a:r>
            <a:r>
              <a:rPr lang="fr-CA" sz="800" dirty="0">
                <a:latin typeface="Lato"/>
              </a:rPr>
              <a:t>, William Beaumont Hospital, Royal </a:t>
            </a:r>
            <a:r>
              <a:rPr lang="fr-CA" sz="800" dirty="0" err="1">
                <a:latin typeface="Lato"/>
              </a:rPr>
              <a:t>Oak</a:t>
            </a:r>
            <a:r>
              <a:rPr lang="fr-CA" sz="800" dirty="0">
                <a:latin typeface="Lato"/>
              </a:rPr>
              <a:t>, Michigan, United States of America</a:t>
            </a:r>
          </a:p>
          <a:p>
            <a:pPr defTabSz="483198">
              <a:spcBef>
                <a:spcPct val="0"/>
              </a:spcBef>
            </a:pPr>
            <a:endParaRPr lang="fr-CA"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9687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r>
              <a:rPr lang="fr-CA" dirty="0"/>
              <a:t>Réponses correctes : 3, 4 et 5 </a:t>
            </a:r>
          </a:p>
          <a:p>
            <a:endParaRPr lang="fr-CA" dirty="0"/>
          </a:p>
          <a:p>
            <a:r>
              <a:rPr lang="fr-CA" dirty="0"/>
              <a:t>en fait . Hémorragie mortel &lt;&lt;&lt;&lt;&lt;&lt;AOD puis warfarine </a:t>
            </a:r>
          </a:p>
          <a:p>
            <a:r>
              <a:rPr lang="fr-CA" dirty="0"/>
              <a:t>Antidote rarement nécessaire et l’antidote anti-facteur Xa pourrait être développé dans 1 à 2 ans </a:t>
            </a:r>
          </a:p>
          <a:p>
            <a:r>
              <a:rPr lang="fr-CA" dirty="0"/>
              <a:t>La vitamine K n’est PAS un antidote de la warfarine</a:t>
            </a:r>
          </a:p>
          <a:p>
            <a:endParaRPr lang="en-US"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1370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3034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r>
              <a:rPr lang="fr-CH" dirty="0"/>
              <a:t>La diapositive 51 indique la réponse correcte</a:t>
            </a:r>
            <a:r>
              <a:rPr lang="en-CA" dirty="0"/>
              <a:t>.</a:t>
            </a:r>
            <a:endParaRPr lang="en-US"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82947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2952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r>
              <a:rPr lang="fr-CA" dirty="0"/>
              <a:t>Réponse correcte : 2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8645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92450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58</a:t>
            </a:fld>
            <a:endParaRPr lang="en-US"/>
          </a:p>
        </p:txBody>
      </p:sp>
    </p:spTree>
    <p:extLst>
      <p:ext uri="{BB962C8B-B14F-4D97-AF65-F5344CB8AC3E}">
        <p14:creationId xmlns:p14="http://schemas.microsoft.com/office/powerpoint/2010/main" val="3225672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587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1628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7316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5314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3052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78432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FR" dirty="0"/>
              <a:t>La prise en charge des patients âgés est plus compliquée en raison de la prévalence plus élevée de comorbidités et de problèmes liés à la santé dont la prévalence augmente avec l’âge</a:t>
            </a:r>
            <a:r>
              <a:rPr lang="fr-FR" sz="1200" baseline="0" dirty="0"/>
              <a:t>. </a:t>
            </a:r>
          </a:p>
          <a:p>
            <a:endParaRPr lang="fr-FR" sz="1200" baseline="0" dirty="0"/>
          </a:p>
          <a:p>
            <a:r>
              <a:rPr lang="fr-FR" sz="1200" baseline="0" dirty="0"/>
              <a:t>Facteurs à prendre en considération</a:t>
            </a:r>
            <a:r>
              <a:rPr lang="fr-FR" sz="1200" dirty="0"/>
              <a:t> dans la </a:t>
            </a:r>
            <a:r>
              <a:rPr lang="fr-FR" sz="1200" baseline="0" dirty="0"/>
              <a:t> prise en charge des patients </a:t>
            </a:r>
            <a:r>
              <a:rPr lang="fr-FR" dirty="0"/>
              <a:t>âgés </a:t>
            </a:r>
            <a:r>
              <a:rPr lang="fr-FR" sz="1200" baseline="0" dirty="0"/>
              <a:t>:</a:t>
            </a:r>
          </a:p>
          <a:p>
            <a:pPr marL="171450" indent="-171450">
              <a:buFont typeface="Arial" pitchFamily="34" charset="0"/>
              <a:buChar char="•"/>
            </a:pPr>
            <a:r>
              <a:rPr lang="fr-FR" dirty="0"/>
              <a:t>Fragilité et risque de chutes</a:t>
            </a:r>
          </a:p>
          <a:p>
            <a:pPr marL="171450" indent="-171450">
              <a:buFont typeface="Arial" pitchFamily="34" charset="0"/>
              <a:buChar char="•"/>
            </a:pPr>
            <a:r>
              <a:rPr lang="fr-FR" dirty="0"/>
              <a:t>Risque hémorragique</a:t>
            </a:r>
            <a:endParaRPr lang="fr-FR" sz="1200" baseline="0" dirty="0"/>
          </a:p>
          <a:p>
            <a:pPr marL="171450" indent="-171450">
              <a:buFont typeface="Arial" pitchFamily="34" charset="0"/>
              <a:buChar char="•"/>
            </a:pPr>
            <a:r>
              <a:rPr lang="fr-FR" dirty="0"/>
              <a:t>Altération de la fonction rénale</a:t>
            </a:r>
            <a:endParaRPr lang="fr-FR" sz="1200" baseline="0" dirty="0"/>
          </a:p>
          <a:p>
            <a:pPr marL="171450" indent="-171450">
              <a:buFont typeface="Arial" pitchFamily="34" charset="0"/>
              <a:buChar char="•"/>
            </a:pPr>
            <a:r>
              <a:rPr lang="fr-FR" sz="1200" baseline="0" dirty="0"/>
              <a:t>Polypharmacie</a:t>
            </a:r>
          </a:p>
          <a:p>
            <a:pPr marL="171450" indent="-171450">
              <a:buFont typeface="Arial" pitchFamily="34" charset="0"/>
              <a:buChar char="•"/>
            </a:pPr>
            <a:r>
              <a:rPr lang="fr-FR" sz="1200" baseline="0" dirty="0"/>
              <a:t>Interactions</a:t>
            </a:r>
            <a:r>
              <a:rPr lang="fr-FR" sz="1200" dirty="0"/>
              <a:t> médicamenteuses</a:t>
            </a:r>
            <a:endParaRPr lang="fr-FR" sz="1200" baseline="0" dirty="0"/>
          </a:p>
          <a:p>
            <a:pPr marL="171450" indent="-171450">
              <a:buFont typeface="Arial" pitchFamily="34" charset="0"/>
              <a:buChar char="•"/>
            </a:pPr>
            <a:r>
              <a:rPr lang="fr-FR" sz="1200" baseline="0" dirty="0"/>
              <a:t>Observance</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7681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H" sz="1200" kern="1200" baseline="0" dirty="0">
                <a:solidFill>
                  <a:schemeClr val="tx1"/>
                </a:solidFill>
              </a:rPr>
              <a:t>Ces données proviennent d’une étude transversale réalisée auprès de 682 patients hospitalisés âgés de 80 ans et plus atteints</a:t>
            </a:r>
            <a:r>
              <a:rPr lang="fr-CH" sz="1200" kern="1200" dirty="0">
                <a:solidFill>
                  <a:schemeClr val="tx1"/>
                </a:solidFill>
              </a:rPr>
              <a:t> de FA ou</a:t>
            </a:r>
            <a:r>
              <a:rPr lang="fr-CH" dirty="0"/>
              <a:t> de flutter auriculaire à </a:t>
            </a:r>
            <a:r>
              <a:rPr lang="fr-CH" sz="1200" kern="1200" baseline="0" dirty="0">
                <a:solidFill>
                  <a:schemeClr val="tx1"/>
                </a:solidFill>
              </a:rPr>
              <a:t>Montréal. L’utilisation de la warfarine ou d’un nouveau anticoagulant</a:t>
            </a:r>
            <a:r>
              <a:rPr lang="fr-CH" sz="1200" kern="1200" dirty="0">
                <a:solidFill>
                  <a:schemeClr val="tx1"/>
                </a:solidFill>
              </a:rPr>
              <a:t> oral a été documentée. Les données provenant des dossiers médicaux ont été utilisées pour </a:t>
            </a:r>
            <a:r>
              <a:rPr lang="fr-CH" dirty="0"/>
              <a:t>déterminer l’état de fragilité des patients en utilisant l’Échelle de Fragilité Clinique (EFC) et pour évaluer le risque d’AVC</a:t>
            </a:r>
            <a:r>
              <a:rPr lang="fr-CH" sz="1200" kern="1200" baseline="0" dirty="0">
                <a:solidFill>
                  <a:schemeClr val="tx1"/>
                </a:solidFill>
              </a:rPr>
              <a:t> (CHADS2) </a:t>
            </a:r>
            <a:r>
              <a:rPr lang="fr-CH" dirty="0"/>
              <a:t>et d’hémorragie</a:t>
            </a:r>
            <a:r>
              <a:rPr lang="fr-CH" sz="1200" kern="1200" baseline="0" dirty="0">
                <a:solidFill>
                  <a:schemeClr val="tx1"/>
                </a:solidFill>
              </a:rPr>
              <a:t> (HAS-BLED).</a:t>
            </a:r>
          </a:p>
          <a:p>
            <a:r>
              <a:rPr lang="fr-CH" sz="1200" kern="1200" baseline="0" dirty="0">
                <a:solidFill>
                  <a:schemeClr val="tx1"/>
                </a:solidFill>
              </a:rPr>
              <a:t>Comme le montre la figure, chez les octogénaires présentant un risque accru</a:t>
            </a:r>
            <a:r>
              <a:rPr lang="fr-CH" sz="1200" kern="1200" dirty="0">
                <a:solidFill>
                  <a:schemeClr val="tx1"/>
                </a:solidFill>
              </a:rPr>
              <a:t> de </a:t>
            </a:r>
            <a:r>
              <a:rPr lang="fr-CH" sz="1200" kern="1200" dirty="0" err="1">
                <a:solidFill>
                  <a:schemeClr val="tx1"/>
                </a:solidFill>
              </a:rPr>
              <a:t>thrombo</a:t>
            </a:r>
            <a:r>
              <a:rPr lang="fr-CH" sz="1200" kern="1200" dirty="0">
                <a:solidFill>
                  <a:schemeClr val="tx1"/>
                </a:solidFill>
              </a:rPr>
              <a:t>-embolie, un risque réduit d’hémorragie et ayant un </a:t>
            </a:r>
            <a:r>
              <a:rPr lang="fr-CH" dirty="0"/>
              <a:t>plus faible score de fragilité, la probabilité de recevoir un traitement anticoagulant était plus élevée. On remarquera que ces relations sont demeurées significatives dans des analyses de régression logistique multivariées ajustées pour l’âge, les antécédents de chute, la durée du séjour à l’hôpital, l’utilisation d’agents antiplaquettaires et les scores CHADS2, HAS-BLED et EFC</a:t>
            </a:r>
            <a:r>
              <a:rPr lang="fr-CH" sz="1200" kern="1200" baseline="0" dirty="0">
                <a:solidFill>
                  <a:schemeClr val="tx1"/>
                </a:solidFill>
              </a:rPr>
              <a:t>.</a:t>
            </a:r>
          </a:p>
          <a:p>
            <a:endParaRPr lang="fr-CH" sz="1200" dirty="0"/>
          </a:p>
          <a:p>
            <a:r>
              <a:rPr lang="fr-CH" sz="1200" dirty="0"/>
              <a:t>Référence :</a:t>
            </a:r>
          </a:p>
          <a:p>
            <a:endParaRPr lang="fr-CH" sz="1200" dirty="0"/>
          </a:p>
          <a:p>
            <a:r>
              <a:rPr lang="en-US" sz="1200" dirty="0"/>
              <a:t>Lefebvre MC, </a:t>
            </a:r>
            <a:r>
              <a:rPr lang="en-CA" sz="1200" kern="1200" baseline="0" dirty="0">
                <a:solidFill>
                  <a:schemeClr val="tx1"/>
                </a:solidFill>
                <a:latin typeface="+mn-lt"/>
                <a:ea typeface="+mn-ea"/>
                <a:cs typeface="+mn-cs"/>
              </a:rPr>
              <a:t>St-Onge M, Glazer-Cavanagh M, </a:t>
            </a:r>
            <a:r>
              <a:rPr lang="en-US" sz="1200" dirty="0"/>
              <a:t>et al. </a:t>
            </a:r>
            <a:r>
              <a:rPr lang="en-CA" sz="1200" kern="1200" baseline="0" dirty="0">
                <a:solidFill>
                  <a:schemeClr val="tx1"/>
                </a:solidFill>
                <a:latin typeface="+mn-lt"/>
                <a:ea typeface="+mn-ea"/>
                <a:cs typeface="+mn-cs"/>
              </a:rPr>
              <a:t>The Effect of Bleeding Risk and Frailty Status on Anticoagulation Patterns in Octogenarians With Atrial Fibrillation: The FRAIL-AF Study. </a:t>
            </a:r>
            <a:r>
              <a:rPr lang="en-US" sz="1200" dirty="0"/>
              <a:t>Can J </a:t>
            </a:r>
            <a:r>
              <a:rPr lang="en-US" sz="1200" dirty="0" err="1"/>
              <a:t>Cardiol</a:t>
            </a:r>
            <a:r>
              <a:rPr lang="en-US" sz="1200" baseline="0" dirty="0"/>
              <a:t> </a:t>
            </a:r>
            <a:r>
              <a:rPr lang="en-US" sz="1200" dirty="0"/>
              <a:t>2016; 32(2):169-76.</a:t>
            </a:r>
          </a:p>
          <a:p>
            <a:pPr defTabSz="483198">
              <a:spcBef>
                <a:spcPct val="0"/>
              </a:spcBef>
            </a:pPr>
            <a:endParaRPr lang="fr-CA" sz="1200"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96550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A" sz="1200" dirty="0"/>
              <a:t>Le risque de chute est la raison la plus fréquemment citée pour ne pas </a:t>
            </a:r>
            <a:r>
              <a:rPr lang="fr-CA" dirty="0"/>
              <a:t>utiliser</a:t>
            </a:r>
            <a:r>
              <a:rPr lang="fr-CA" sz="1200" dirty="0"/>
              <a:t> d’anticoagulation orale</a:t>
            </a:r>
            <a:r>
              <a:rPr lang="fr-CA" dirty="0"/>
              <a:t>, mais le calcul du risque montre que cela n’est pas une raison valable pour éviter l’anticoagulation orale</a:t>
            </a:r>
            <a:r>
              <a:rPr lang="fr-CA" sz="1200" dirty="0"/>
              <a:t>.</a:t>
            </a:r>
          </a:p>
          <a:p>
            <a:endParaRPr lang="fr-CA" sz="1200" dirty="0"/>
          </a:p>
          <a:p>
            <a:pPr defTabSz="931637">
              <a:defRPr/>
            </a:pPr>
            <a:r>
              <a:rPr lang="fr-CA" sz="1200" dirty="0"/>
              <a:t>Chez cinq cent quinze patients médicaux adultes sortis de l’hôpital avec un traitement anticoagulant oral, on a évalué prospectivement le critère du temps écoulé jusqu’à la première hémorragie majeure pendant une période de suivi de 12 mois (ajusté pour l’âge, le sexe, l’abus d’alcool, le  nombre de médicaments, le traitement concomitant avec des agents antiplaquettaires et les antécédents d’AVC ou d’accident ischémique transitoire).</a:t>
            </a:r>
            <a:r>
              <a:rPr lang="fr-CA" sz="1200" baseline="0" dirty="0"/>
              <a:t> Dans l’ensemble,</a:t>
            </a:r>
            <a:r>
              <a:rPr lang="fr-CA" sz="1200" dirty="0"/>
              <a:t> 308 patients (59,8%) présentaient un risque élevé de chute et ces patients avaient un taux brut </a:t>
            </a:r>
            <a:r>
              <a:rPr lang="fr-CA" dirty="0"/>
              <a:t>d’incidence d’hémorragie majeure plus élevé  mais non </a:t>
            </a:r>
            <a:r>
              <a:rPr lang="fr-CA" sz="1200" dirty="0"/>
              <a:t>significatif comparativement aux patients présentant un plus faible risque de chute (8,0 vs 6,8 pour 100 patients-années, p=0,64). Dans une analyse multivariée, un risque élevé de chute n’était pas associé à un risque statistiquement significatif d’hémorragie majeure (rapport de risque 1,09; intervalle de confiance à 95%, 0,54-2,21). Dans l’ensemble, on a noté seulement 3 </a:t>
            </a:r>
            <a:r>
              <a:rPr lang="fr-CA" dirty="0"/>
              <a:t>cas d’hémorragie majeure après une chute</a:t>
            </a:r>
            <a:r>
              <a:rPr lang="fr-CA" sz="1200" dirty="0"/>
              <a:t> (taux d’incidence : 0,6 pour 100 patients-années).</a:t>
            </a:r>
          </a:p>
          <a:p>
            <a:endParaRPr lang="fr-CA" sz="1200" dirty="0"/>
          </a:p>
          <a:p>
            <a:pPr defTabSz="931637">
              <a:defRPr/>
            </a:pPr>
            <a:r>
              <a:rPr lang="fr-CA" sz="1200" dirty="0"/>
              <a:t>Afin d’évaluer si le risque de chute devrait </a:t>
            </a:r>
            <a:r>
              <a:rPr lang="fr-CA" dirty="0"/>
              <a:t>influer sur le choix du traitement antithrombotique chez les patients âgés atteints de FA, un processus de décision markovien a été utilisé pour déterminer la stratégie thérapeutique préférable pour les patients atteints de FA âgés</a:t>
            </a:r>
            <a:r>
              <a:rPr lang="fr-CA" sz="1200" baseline="0" dirty="0"/>
              <a:t> de 65 </a:t>
            </a:r>
            <a:r>
              <a:rPr lang="fr-CA" dirty="0"/>
              <a:t>ans et plus présentant un risque de chute et qui n’avaient pas d’autres contre-indications à un traitement antithrombotique</a:t>
            </a:r>
            <a:r>
              <a:rPr lang="fr-CA" sz="1200" baseline="0" dirty="0"/>
              <a:t>. Les auteurs ont constaté que pour que le risque calculé d’</a:t>
            </a:r>
            <a:r>
              <a:rPr lang="fr-CA" dirty="0"/>
              <a:t>hématome dû à une chute l’emporte sur le bénéfice de la réduction des AVC avec la warfarine, il faudrait qu’un patient qui présente un risque annuel d’AVC de 5 % dû à une FA tombe </a:t>
            </a:r>
            <a:r>
              <a:rPr lang="fr-CA" sz="1200" b="1" i="1" kern="1200" baseline="0" dirty="0">
                <a:solidFill>
                  <a:schemeClr val="tx1"/>
                </a:solidFill>
              </a:rPr>
              <a:t>295 fois </a:t>
            </a:r>
            <a:r>
              <a:rPr lang="fr-CA" dirty="0"/>
              <a:t>e</a:t>
            </a:r>
            <a:r>
              <a:rPr lang="fr-CA" sz="1200" dirty="0"/>
              <a:t>n 1 an.</a:t>
            </a:r>
            <a:r>
              <a:rPr lang="fr-CA" sz="1200" baseline="30000" dirty="0"/>
              <a:t>2</a:t>
            </a:r>
          </a:p>
          <a:p>
            <a:endParaRPr lang="en-CA" sz="1200" dirty="0"/>
          </a:p>
          <a:p>
            <a:r>
              <a:rPr lang="en-CA" sz="1200" b="1" dirty="0" err="1"/>
              <a:t>Références</a:t>
            </a:r>
            <a:r>
              <a:rPr lang="en-CA" sz="1200" b="1" dirty="0"/>
              <a:t> :</a:t>
            </a:r>
          </a:p>
          <a:p>
            <a:pPr marL="232909" indent="-232909" defTabSz="931637">
              <a:buFont typeface="+mj-lt"/>
              <a:buAutoNum type="arabicPeriod"/>
              <a:defRPr/>
            </a:pPr>
            <a:r>
              <a:rPr lang="en-CA" sz="1200" b="0" dirty="0" err="1"/>
              <a:t>Donzé</a:t>
            </a:r>
            <a:r>
              <a:rPr lang="en-CA" sz="1200" b="0" dirty="0"/>
              <a:t> J, Clair C, Hug B, et al. Risk of falls and major bleeds in patients on oral anticoagulation therapy. Am J Med. 2012;125:773-8. </a:t>
            </a:r>
          </a:p>
          <a:p>
            <a:pPr marL="232909" indent="-232909" defTabSz="931637">
              <a:buFont typeface="+mj-lt"/>
              <a:buAutoNum type="arabicPeriod"/>
              <a:defRPr/>
            </a:pPr>
            <a:r>
              <a:rPr lang="en-CA" sz="1200" b="0" dirty="0"/>
              <a:t>Man-Son-Hing M, Nichol G, Lau A, et al. Choosing antithrombotic therapy for elderly patients with atrial fibrillation who are at risk for falls. Arch Intern Med. 1999;159:677-85.</a:t>
            </a:r>
          </a:p>
          <a:p>
            <a:pPr defTabSz="483198">
              <a:spcBef>
                <a:spcPct val="0"/>
              </a:spcBef>
            </a:pPr>
            <a:endParaRPr lang="fr-CA" sz="1200"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3405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dirty="0"/>
              <a:t>Cette sous-analyse a été réalisée pour mieux comprendre si des antécédents de chutes ont un impact sur les bénéfices relatifs de l’</a:t>
            </a:r>
            <a:r>
              <a:rPr lang="fr-FR" dirty="0" err="1"/>
              <a:t>apixaban</a:t>
            </a:r>
            <a:r>
              <a:rPr lang="fr-FR" dirty="0"/>
              <a:t> vs la warfarine, tel qu’observé dans l’essai ARISTOTLE.</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L’analyse incluait</a:t>
            </a:r>
            <a:r>
              <a:rPr lang="fr-FR" baseline="0" dirty="0"/>
              <a:t> 1</a:t>
            </a:r>
            <a:r>
              <a:rPr lang="fr-FR" dirty="0"/>
              <a:t>6 491 patients dans l’essai ARISTOTLE dont on avait des informations sur leurs antécédents de chutes. Parmi eux,</a:t>
            </a:r>
            <a:r>
              <a:rPr lang="fr-FR" baseline="0" dirty="0"/>
              <a:t> 7</a:t>
            </a:r>
            <a:r>
              <a:rPr lang="fr-FR" dirty="0"/>
              <a:t>53 (4,6%) patients présentaient des antécédents de chute au cours de l’année précédant la période initiale de l’étude.</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Comparativement à ceux qui n’avaient pas d’antécédents de chutes, les patients qui présentaient des antécédents de chutes étaient plus âgés (médiane 75 ans vs 70 ans), plus susceptibles d’être des femmes, de souffrir de démence, de dépression, d’ostéoporose, de fractures, d’avoir des antécédents d’hémorragie de tous types, des scores CHADS2 plus élevés (moyenne 2,53 vs 2,14) et des scores HASBLED plus élevés (moyenne 2,40 vs 1,77) ainsi que des taux plus élevés d’arrêt du médicament à l’étude.</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En</a:t>
            </a:r>
            <a:r>
              <a:rPr lang="fr-FR" baseline="0" dirty="0"/>
              <a:t> termes d’efficacité, les patients ayant ou n’ayant pas d’antécédents</a:t>
            </a:r>
            <a:r>
              <a:rPr lang="fr-FR" dirty="0"/>
              <a:t> de chutes avaient des taux ajustés similaires d’AVC et d’AVC hémorragique à ceux n’ayant pas d’antécédents de chute. Cependant, comme le montre la figure, ils avaient des taux plus élevés d’hémorragie majeure (HR 1,39, IC à 95%, 1,05-1,85) et de mortalité (HR 1,70, IC à 95% 1,36-2,14).</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Les bénéfices de l’</a:t>
            </a:r>
            <a:r>
              <a:rPr lang="fr-FR" dirty="0" err="1"/>
              <a:t>apixaban</a:t>
            </a:r>
            <a:r>
              <a:rPr lang="fr-FR" dirty="0"/>
              <a:t>, comparativement à la warfarine, concernant l’AVC/ES, l’hémorragie, l’IM et la mort ont été préservés, quelles que soient les chutes.</a:t>
            </a:r>
          </a:p>
          <a:p>
            <a:endParaRPr lang="en-CA" dirty="0"/>
          </a:p>
          <a:p>
            <a:r>
              <a:rPr lang="en-CA" dirty="0" err="1"/>
              <a:t>Référence</a:t>
            </a:r>
            <a:r>
              <a:rPr lang="en-CA"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fr-FR" altLang="en-US" dirty="0"/>
              <a:t>Rao P, </a:t>
            </a:r>
            <a:r>
              <a:rPr lang="en-CA" sz="1200" kern="1200" baseline="0" dirty="0">
                <a:solidFill>
                  <a:schemeClr val="tx1"/>
                </a:solidFill>
                <a:latin typeface="+mn-lt"/>
                <a:ea typeface="+mn-ea"/>
                <a:cs typeface="+mn-cs"/>
              </a:rPr>
              <a:t>Alexander JH, </a:t>
            </a:r>
            <a:r>
              <a:rPr lang="en-CA" sz="1200" kern="1200" baseline="0" dirty="0" err="1">
                <a:solidFill>
                  <a:schemeClr val="tx1"/>
                </a:solidFill>
                <a:latin typeface="+mn-lt"/>
                <a:ea typeface="+mn-ea"/>
                <a:cs typeface="+mn-cs"/>
              </a:rPr>
              <a:t>Wojdyla</a:t>
            </a:r>
            <a:r>
              <a:rPr lang="en-CA" sz="1200" kern="1200" baseline="0" dirty="0">
                <a:solidFill>
                  <a:schemeClr val="tx1"/>
                </a:solidFill>
                <a:latin typeface="+mn-lt"/>
                <a:ea typeface="+mn-ea"/>
                <a:cs typeface="+mn-cs"/>
              </a:rPr>
              <a:t> D, </a:t>
            </a:r>
            <a:r>
              <a:rPr lang="fr-FR" altLang="en-US" dirty="0"/>
              <a:t>et al. </a:t>
            </a:r>
            <a:r>
              <a:rPr lang="en-CA" altLang="en-US" dirty="0"/>
              <a:t>Patients with atrial fibrillation and history of falls are at high risk for bleeding but have less bleeding</a:t>
            </a:r>
          </a:p>
          <a:p>
            <a:pPr marL="0" marR="0" indent="0" algn="l" defTabSz="914400" rtl="0" eaLnBrk="1" fontAlgn="auto" latinLnBrk="0" hangingPunct="1">
              <a:lnSpc>
                <a:spcPct val="100000"/>
              </a:lnSpc>
              <a:spcBef>
                <a:spcPts val="0"/>
              </a:spcBef>
              <a:spcAft>
                <a:spcPts val="0"/>
              </a:spcAft>
              <a:buClrTx/>
              <a:buSzTx/>
              <a:buFontTx/>
              <a:buNone/>
              <a:tabLst/>
              <a:defRPr/>
            </a:pPr>
            <a:r>
              <a:rPr lang="en-CA" altLang="en-US" dirty="0"/>
              <a:t>with apixaban than warfarin: results from the ARISTOTLE trial. </a:t>
            </a:r>
            <a:r>
              <a:rPr lang="fr-FR" altLang="en-US" dirty="0"/>
              <a:t>Présenté à </a:t>
            </a:r>
            <a:r>
              <a:rPr lang="fr-FR" altLang="en-US" dirty="0" err="1"/>
              <a:t>led</a:t>
            </a:r>
            <a:r>
              <a:rPr lang="fr-FR" altLang="en-US" dirty="0"/>
              <a:t> at ESC 2016. résumé #1352.</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5746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7</a:t>
            </a:fld>
            <a:endParaRPr lang="en-US"/>
          </a:p>
        </p:txBody>
      </p:sp>
    </p:spTree>
    <p:extLst>
      <p:ext uri="{BB962C8B-B14F-4D97-AF65-F5344CB8AC3E}">
        <p14:creationId xmlns:p14="http://schemas.microsoft.com/office/powerpoint/2010/main" val="4066838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b="1" dirty="0"/>
              <a:t>Notes du conférencier </a:t>
            </a:r>
            <a:r>
              <a:rPr lang="en-CA" b="1" dirty="0"/>
              <a:t>:</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b="1" dirty="0"/>
              <a:t>Notes du conférencier </a:t>
            </a:r>
            <a:r>
              <a:rPr lang="en-CA" b="1" dirty="0"/>
              <a:t>:</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416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566772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036531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191473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29784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11/19/2019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136107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11/19/2019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9591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11/19/2019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1539485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22282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6700116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388294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5821231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 Chapter">
    <p:bg>
      <p:bgPr>
        <a:gradFill rotWithShape="1">
          <a:gsLst>
            <a:gs pos="0">
              <a:schemeClr val="bg2">
                <a:tint val="40000"/>
                <a:satMod val="350000"/>
              </a:schemeClr>
            </a:gs>
            <a:gs pos="40000">
              <a:schemeClr val="bg2">
                <a:tint val="45000"/>
                <a:shade val="99000"/>
                <a:satMod val="350000"/>
              </a:schemeClr>
            </a:gs>
            <a:gs pos="100000">
              <a:srgbClr val="2A559A"/>
            </a:gs>
          </a:gsLst>
          <a:path path="circle">
            <a:fillToRect l="50000" t="-80000" r="50000" b="18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3AECE4-40E8-4CA5-8551-7C0A2D4B6861}"/>
              </a:ext>
            </a:extLst>
          </p:cNvPr>
          <p:cNvSpPr/>
          <p:nvPr userDrawn="1"/>
        </p:nvSpPr>
        <p:spPr>
          <a:xfrm>
            <a:off x="0" y="2132856"/>
            <a:ext cx="9144000" cy="2592288"/>
          </a:xfrm>
          <a:prstGeom prst="rect">
            <a:avLst/>
          </a:prstGeom>
          <a:solidFill>
            <a:schemeClr val="accent1">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10" name="Freeform 5">
            <a:extLst>
              <a:ext uri="{FF2B5EF4-FFF2-40B4-BE49-F238E27FC236}">
                <a16:creationId xmlns:a16="http://schemas.microsoft.com/office/drawing/2014/main" id="{63E2DB72-CFE5-4426-B53D-C39E3F78C8FB}"/>
              </a:ext>
            </a:extLst>
          </p:cNvPr>
          <p:cNvSpPr>
            <a:spLocks/>
          </p:cNvSpPr>
          <p:nvPr userDrawn="1"/>
        </p:nvSpPr>
        <p:spPr bwMode="auto">
          <a:xfrm>
            <a:off x="4538373" y="2348880"/>
            <a:ext cx="4595508" cy="2105800"/>
          </a:xfrm>
          <a:custGeom>
            <a:avLst/>
            <a:gdLst>
              <a:gd name="T0" fmla="*/ 5273 w 7735"/>
              <a:gd name="T1" fmla="*/ 2659 h 2659"/>
              <a:gd name="T2" fmla="*/ 4724 w 7735"/>
              <a:gd name="T3" fmla="*/ 158 h 2659"/>
              <a:gd name="T4" fmla="*/ 4078 w 7735"/>
              <a:gd name="T5" fmla="*/ 2097 h 2659"/>
              <a:gd name="T6" fmla="*/ 3767 w 7735"/>
              <a:gd name="T7" fmla="*/ 1304 h 2659"/>
              <a:gd name="T8" fmla="*/ 3501 w 7735"/>
              <a:gd name="T9" fmla="*/ 1755 h 2659"/>
              <a:gd name="T10" fmla="*/ 3359 w 7735"/>
              <a:gd name="T11" fmla="*/ 1583 h 2659"/>
              <a:gd name="T12" fmla="*/ 0 w 7735"/>
              <a:gd name="T13" fmla="*/ 1583 h 2659"/>
              <a:gd name="T14" fmla="*/ 0 w 7735"/>
              <a:gd name="T15" fmla="*/ 1543 h 2659"/>
              <a:gd name="T16" fmla="*/ 3379 w 7735"/>
              <a:gd name="T17" fmla="*/ 1543 h 2659"/>
              <a:gd name="T18" fmla="*/ 3495 w 7735"/>
              <a:gd name="T19" fmla="*/ 1682 h 2659"/>
              <a:gd name="T20" fmla="*/ 3775 w 7735"/>
              <a:gd name="T21" fmla="*/ 1210 h 2659"/>
              <a:gd name="T22" fmla="*/ 4076 w 7735"/>
              <a:gd name="T23" fmla="*/ 1974 h 2659"/>
              <a:gd name="T24" fmla="*/ 4732 w 7735"/>
              <a:gd name="T25" fmla="*/ 0 h 2659"/>
              <a:gd name="T26" fmla="*/ 5286 w 7735"/>
              <a:gd name="T27" fmla="*/ 2525 h 2659"/>
              <a:gd name="T28" fmla="*/ 5926 w 7735"/>
              <a:gd name="T29" fmla="*/ 1067 h 2659"/>
              <a:gd name="T30" fmla="*/ 6199 w 7735"/>
              <a:gd name="T31" fmla="*/ 1665 h 2659"/>
              <a:gd name="T32" fmla="*/ 6502 w 7735"/>
              <a:gd name="T33" fmla="*/ 1333 h 2659"/>
              <a:gd name="T34" fmla="*/ 6711 w 7735"/>
              <a:gd name="T35" fmla="*/ 1669 h 2659"/>
              <a:gd name="T36" fmla="*/ 6815 w 7735"/>
              <a:gd name="T37" fmla="*/ 1576 h 2659"/>
              <a:gd name="T38" fmla="*/ 7735 w 7735"/>
              <a:gd name="T39" fmla="*/ 1576 h 2659"/>
              <a:gd name="T40" fmla="*/ 7735 w 7735"/>
              <a:gd name="T41" fmla="*/ 1618 h 2659"/>
              <a:gd name="T42" fmla="*/ 6831 w 7735"/>
              <a:gd name="T43" fmla="*/ 1618 h 2659"/>
              <a:gd name="T44" fmla="*/ 6701 w 7735"/>
              <a:gd name="T45" fmla="*/ 1734 h 2659"/>
              <a:gd name="T46" fmla="*/ 6496 w 7735"/>
              <a:gd name="T47" fmla="*/ 1403 h 2659"/>
              <a:gd name="T48" fmla="*/ 6187 w 7735"/>
              <a:gd name="T49" fmla="*/ 1739 h 2659"/>
              <a:gd name="T50" fmla="*/ 5926 w 7735"/>
              <a:gd name="T51" fmla="*/ 1169 h 2659"/>
              <a:gd name="T52" fmla="*/ 5273 w 7735"/>
              <a:gd name="T53" fmla="*/ 2659 h 2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35" h="2659">
                <a:moveTo>
                  <a:pt x="5273" y="2659"/>
                </a:moveTo>
                <a:lnTo>
                  <a:pt x="4724" y="158"/>
                </a:lnTo>
                <a:lnTo>
                  <a:pt x="4078" y="2097"/>
                </a:lnTo>
                <a:lnTo>
                  <a:pt x="3767" y="1304"/>
                </a:lnTo>
                <a:lnTo>
                  <a:pt x="3501" y="1755"/>
                </a:lnTo>
                <a:lnTo>
                  <a:pt x="3359" y="1583"/>
                </a:lnTo>
                <a:lnTo>
                  <a:pt x="0" y="1583"/>
                </a:lnTo>
                <a:lnTo>
                  <a:pt x="0" y="1543"/>
                </a:lnTo>
                <a:lnTo>
                  <a:pt x="3379" y="1543"/>
                </a:lnTo>
                <a:lnTo>
                  <a:pt x="3495" y="1682"/>
                </a:lnTo>
                <a:lnTo>
                  <a:pt x="3775" y="1210"/>
                </a:lnTo>
                <a:lnTo>
                  <a:pt x="4076" y="1974"/>
                </a:lnTo>
                <a:lnTo>
                  <a:pt x="4732" y="0"/>
                </a:lnTo>
                <a:lnTo>
                  <a:pt x="5286" y="2525"/>
                </a:lnTo>
                <a:lnTo>
                  <a:pt x="5926" y="1067"/>
                </a:lnTo>
                <a:lnTo>
                  <a:pt x="6199" y="1665"/>
                </a:lnTo>
                <a:lnTo>
                  <a:pt x="6502" y="1333"/>
                </a:lnTo>
                <a:lnTo>
                  <a:pt x="6711" y="1669"/>
                </a:lnTo>
                <a:lnTo>
                  <a:pt x="6815" y="1576"/>
                </a:lnTo>
                <a:lnTo>
                  <a:pt x="7735" y="1576"/>
                </a:lnTo>
                <a:lnTo>
                  <a:pt x="7735" y="1618"/>
                </a:lnTo>
                <a:lnTo>
                  <a:pt x="6831" y="1618"/>
                </a:lnTo>
                <a:lnTo>
                  <a:pt x="6701" y="1734"/>
                </a:lnTo>
                <a:lnTo>
                  <a:pt x="6496" y="1403"/>
                </a:lnTo>
                <a:lnTo>
                  <a:pt x="6187" y="1739"/>
                </a:lnTo>
                <a:lnTo>
                  <a:pt x="5926" y="1169"/>
                </a:lnTo>
                <a:lnTo>
                  <a:pt x="5273" y="2659"/>
                </a:lnTo>
                <a:close/>
              </a:path>
            </a:pathLst>
          </a:custGeom>
          <a:gradFill flip="none" rotWithShape="1">
            <a:gsLst>
              <a:gs pos="100000">
                <a:schemeClr val="bg1">
                  <a:alpha val="42000"/>
                </a:schemeClr>
              </a:gs>
              <a:gs pos="0">
                <a:schemeClr val="accent1">
                  <a:alpha val="0"/>
                </a:schemeClr>
              </a:gs>
            </a:gsLst>
            <a:lin ang="0" scaled="1"/>
            <a:tileRect/>
          </a:gradFill>
          <a:ln w="9525">
            <a:noFill/>
            <a:round/>
            <a:headEnd/>
            <a:tailEnd/>
          </a:ln>
        </p:spPr>
        <p:txBody>
          <a:bodyPr vert="horz" wrap="square" lIns="68598" tIns="34299" rIns="68598" bIns="34299" numCol="1" anchor="t" anchorCtr="0" compatLnSpc="1">
            <a:prstTxWarp prst="textNoShape">
              <a:avLst/>
            </a:prstTxWarp>
          </a:bodyPr>
          <a:lstStyle/>
          <a:p>
            <a:endParaRPr lang="en-IN" sz="1800"/>
          </a:p>
        </p:txBody>
      </p:sp>
    </p:spTree>
    <p:extLst>
      <p:ext uri="{BB962C8B-B14F-4D97-AF65-F5344CB8AC3E}">
        <p14:creationId xmlns:p14="http://schemas.microsoft.com/office/powerpoint/2010/main" val="407398693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11/19/2019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11/19/2019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11/19/2019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11/19/2019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11/19/2019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40418213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tif"/><Relationship Id="rId5" Type="http://schemas.openxmlformats.org/officeDocument/2006/relationships/image" Target="../media/image11.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4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hart" Target="../charts/chart1.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hart" Target="../charts/chart2.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4.png"/><Relationship Id="rId7" Type="http://schemas.openxmlformats.org/officeDocument/2006/relationships/image" Target="../media/image7.t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hart" Target="../charts/chart3.xml"/><Relationship Id="rId5" Type="http://schemas.microsoft.com/office/2007/relationships/hdphoto" Target="../media/hdphoto3.wdp"/><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53.xml"/><Relationship Id="rId4" Type="http://schemas.openxmlformats.org/officeDocument/2006/relationships/slide" Target="slide4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hart" Target="../charts/chart4.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4.png"/><Relationship Id="rId5" Type="http://schemas.openxmlformats.org/officeDocument/2006/relationships/image" Target="../media/image15.png"/><Relationship Id="rId10" Type="http://schemas.microsoft.com/office/2007/relationships/hdphoto" Target="../media/hdphoto6.wdp"/><Relationship Id="rId4" Type="http://schemas.microsoft.com/office/2007/relationships/hdphoto" Target="../media/hdphoto3.wdp"/><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slide" Target="slide57.xml"/><Relationship Id="rId5" Type="http://schemas.openxmlformats.org/officeDocument/2006/relationships/slide" Target="slide53.xml"/><Relationship Id="rId4" Type="http://schemas.openxmlformats.org/officeDocument/2006/relationships/slide" Target="slide4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hart" Target="../charts/chart5.xml"/><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2.jpg"/><Relationship Id="rId7" Type="http://schemas.openxmlformats.org/officeDocument/2006/relationships/slide" Target="slide60.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slide" Target="slide57.xml"/><Relationship Id="rId5" Type="http://schemas.openxmlformats.org/officeDocument/2006/relationships/slide" Target="slide53.xml"/><Relationship Id="rId4" Type="http://schemas.openxmlformats.org/officeDocument/2006/relationships/slide" Target="slide49.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8.png"/><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image" Target="../media/image12.jpg"/><Relationship Id="rId7" Type="http://schemas.openxmlformats.org/officeDocument/2006/relationships/slide" Target="slide60.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slide" Target="slide57.xml"/><Relationship Id="rId5" Type="http://schemas.openxmlformats.org/officeDocument/2006/relationships/slide" Target="slide53.xml"/><Relationship Id="rId4" Type="http://schemas.openxmlformats.org/officeDocument/2006/relationships/slide" Target="slide49.xml"/><Relationship Id="rId9"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9.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image" Target="../media/image12.jpg"/><Relationship Id="rId7" Type="http://schemas.openxmlformats.org/officeDocument/2006/relationships/slide" Target="slide60.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slide" Target="slide57.xml"/><Relationship Id="rId5" Type="http://schemas.openxmlformats.org/officeDocument/2006/relationships/slide" Target="slide53.xml"/><Relationship Id="rId4" Type="http://schemas.openxmlformats.org/officeDocument/2006/relationships/slide" Target="slide49.xml"/><Relationship Id="rId9"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image" Target="../media/image12.jpg"/><Relationship Id="rId7" Type="http://schemas.openxmlformats.org/officeDocument/2006/relationships/slide" Target="slide57.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slide" Target="slide53.xml"/><Relationship Id="rId11" Type="http://schemas.openxmlformats.org/officeDocument/2006/relationships/image" Target="../media/image20.png"/><Relationship Id="rId5" Type="http://schemas.openxmlformats.org/officeDocument/2006/relationships/slide" Target="slide49.xml"/><Relationship Id="rId10" Type="http://schemas.openxmlformats.org/officeDocument/2006/relationships/image" Target="../media/image7.tif"/><Relationship Id="rId4" Type="http://schemas.openxmlformats.org/officeDocument/2006/relationships/image" Target="../media/image4.png"/><Relationship Id="rId9" Type="http://schemas.openxmlformats.org/officeDocument/2006/relationships/slide" Target="slide65.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hart" Target="../charts/chart6.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3.wdp"/><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4.png"/><Relationship Id="rId4" Type="http://schemas.microsoft.com/office/2007/relationships/hdphoto" Target="../media/hdphoto3.wdp"/></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2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hyperlink" Target="http://www.umm.uni-heidelberg.de/ag/forta/" TargetMode="Externa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7.png"/><Relationship Id="rId4" Type="http://schemas.microsoft.com/office/2007/relationships/hdphoto" Target="../media/hdphoto3.wdp"/></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8.png"/><Relationship Id="rId4" Type="http://schemas.microsoft.com/office/2007/relationships/hdphoto" Target="../media/hdphoto3.wdp"/></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9.png"/><Relationship Id="rId4" Type="http://schemas.microsoft.com/office/2007/relationships/hdphoto" Target="../media/hdphoto3.wdp"/></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0.png"/><Relationship Id="rId4" Type="http://schemas.microsoft.com/office/2007/relationships/hdphoto" Target="../media/hdphoto3.wdp"/></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25.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25.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25.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25.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25.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25.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31.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25.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3.wdp"/><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3.jpe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8.png"/><Relationship Id="rId4" Type="http://schemas.microsoft.com/office/2007/relationships/hdphoto" Target="../media/hdphoto3.wdp"/></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chart" Target="../charts/chart8.xml"/><Relationship Id="rId4" Type="http://schemas.microsoft.com/office/2007/relationships/hdphoto" Target="../media/hdphoto3.wdp"/></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6.xml"/><Relationship Id="rId1" Type="http://schemas.openxmlformats.org/officeDocument/2006/relationships/slideLayout" Target="../slideLayouts/slideLayout13.xml"/><Relationship Id="rId5" Type="http://schemas.openxmlformats.org/officeDocument/2006/relationships/image" Target="../media/image4.png"/><Relationship Id="rId4" Type="http://schemas.microsoft.com/office/2007/relationships/hdphoto" Target="../media/hdphoto3.wdp"/></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7.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9.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tif"/><Relationship Id="rId4" Type="http://schemas.microsoft.com/office/2007/relationships/hdphoto" Target="../media/hdphoto1.wdp"/><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tif"/><Relationship Id="rId5" Type="http://schemas.openxmlformats.org/officeDocument/2006/relationships/image" Target="../media/image1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1830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4800" b="1" dirty="0" err="1">
                <a:solidFill>
                  <a:schemeClr val="bg1"/>
                </a:solidFill>
                <a:latin typeface="Arial Narrow" panose="020B0606020202030204" pitchFamily="34" charset="0"/>
              </a:rPr>
              <a:t>Cas</a:t>
            </a:r>
            <a:r>
              <a:rPr lang="en-US" sz="4800" b="1" dirty="0">
                <a:solidFill>
                  <a:schemeClr val="bg1"/>
                </a:solidFill>
                <a:latin typeface="Arial Narrow" panose="020B0606020202030204" pitchFamily="34" charset="0"/>
              </a:rPr>
              <a:t> </a:t>
            </a:r>
            <a:r>
              <a:rPr lang="en-CA" sz="4800" b="1" dirty="0">
                <a:solidFill>
                  <a:schemeClr val="bg1"/>
                </a:solidFill>
                <a:latin typeface="Arial Narrow" pitchFamily="34" charset="0"/>
                <a:cs typeface="Aharoni" panose="02010803020104030203" pitchFamily="2" charset="-79"/>
              </a:rPr>
              <a:t>n</a:t>
            </a:r>
            <a:r>
              <a:rPr lang="fr-FR" sz="4800" b="1" baseline="30000" dirty="0">
                <a:solidFill>
                  <a:schemeClr val="bg1"/>
                </a:solidFill>
                <a:latin typeface="Arial Narrow" pitchFamily="34" charset="0"/>
              </a:rPr>
              <a:t>o </a:t>
            </a:r>
            <a:r>
              <a:rPr lang="en-US" sz="4800" b="1" dirty="0">
                <a:solidFill>
                  <a:schemeClr val="bg1"/>
                </a:solidFill>
                <a:latin typeface="Arial Narrow" panose="020B0606020202030204" pitchFamily="34" charset="0"/>
              </a:rPr>
              <a:t>6</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89273"/>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6955" y="1869967"/>
            <a:ext cx="9157648" cy="3521268"/>
          </a:xfrm>
          <a:prstGeom prst="rect">
            <a:avLst/>
          </a:prstGeom>
          <a:solidFill>
            <a:srgbClr val="183059">
              <a:alpha val="50196"/>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E0513E46-F01E-48D2-B534-B40E3165BD86}"/>
              </a:ext>
            </a:extLst>
          </p:cNvPr>
          <p:cNvSpPr txBox="1"/>
          <p:nvPr/>
        </p:nvSpPr>
        <p:spPr>
          <a:xfrm>
            <a:off x="935552" y="2008724"/>
            <a:ext cx="276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rPr>
              <a:t>Beth</a:t>
            </a:r>
            <a:endParaRPr kumimoji="0" lang="en-CA"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34496" y="2547606"/>
            <a:ext cx="5735383" cy="2123658"/>
          </a:xfrm>
          <a:prstGeom prst="rect">
            <a:avLst/>
          </a:prstGeom>
          <a:noFill/>
        </p:spPr>
        <p:txBody>
          <a:bodyPr wrap="square" rtlCol="0">
            <a:spAutoFit/>
          </a:bodyPr>
          <a:lstStyle/>
          <a:p>
            <a:pPr algn="ctr" defTabSz="914400"/>
            <a:r>
              <a:rPr lang="fr-MC" sz="4400" b="1" dirty="0">
                <a:solidFill>
                  <a:schemeClr val="bg1"/>
                </a:solidFill>
                <a:latin typeface="Arial Narrow" pitchFamily="34" charset="0"/>
                <a:cs typeface="Lato"/>
              </a:rPr>
              <a:t>Prévention de l’AVC en présence de FA chez le sujet âgé</a:t>
            </a:r>
            <a:endParaRPr lang="fr-MC" sz="4400" b="1" dirty="0">
              <a:ln w="10160">
                <a:solidFill>
                  <a:schemeClr val="tx1">
                    <a:lumMod val="65000"/>
                    <a:lumOff val="35000"/>
                  </a:schemeClr>
                </a:solidFill>
                <a:prstDash val="solid"/>
              </a:ln>
              <a:solidFill>
                <a:schemeClr val="bg1"/>
              </a:solidFill>
              <a:effectLst>
                <a:outerShdw blurRad="38100" dist="22860" dir="5400000" algn="tl" rotWithShape="0">
                  <a:srgbClr val="000000">
                    <a:alpha val="30000"/>
                  </a:srgbClr>
                </a:outerShdw>
              </a:effectLst>
              <a:latin typeface="Arial Narrow" pitchFamily="34" charset="0"/>
              <a:ea typeface="Lato" panose="020F0502020204030203" pitchFamily="34" charset="0"/>
              <a:cs typeface="Lato"/>
            </a:endParaRPr>
          </a:p>
        </p:txBody>
      </p:sp>
      <p:pic>
        <p:nvPicPr>
          <p:cNvPr id="4" name="Picture 3" descr="A person standing posing for the camera&#10;&#10;Description automatically generated">
            <a:extLst>
              <a:ext uri="{FF2B5EF4-FFF2-40B4-BE49-F238E27FC236}">
                <a16:creationId xmlns:a16="http://schemas.microsoft.com/office/drawing/2014/main" id="{FDEBBE21-5BAA-4044-9E26-6ABA5516B93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6940" y="1959926"/>
            <a:ext cx="1126679" cy="3384105"/>
          </a:xfrm>
          <a:prstGeom prst="rect">
            <a:avLst/>
          </a:prstGeom>
        </p:spPr>
      </p:pic>
      <p:pic>
        <p:nvPicPr>
          <p:cNvPr id="18" name="4E92DA43-5712-40E9-AFDC-2C1062C78C6F" descr="7646DFF2-B812-4635-AA57-5171E34E5A45@chrc">
            <a:extLst>
              <a:ext uri="{FF2B5EF4-FFF2-40B4-BE49-F238E27FC236}">
                <a16:creationId xmlns:a16="http://schemas.microsoft.com/office/drawing/2014/main" id="{77C7B31D-CC03-4374-BE2E-A54124FB7D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1419" y="446560"/>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32B2AC5-0C79-4D8A-90FC-8FF74B0ADFFC}"/>
              </a:ext>
            </a:extLst>
          </p:cNvPr>
          <p:cNvSpPr txBox="1"/>
          <p:nvPr/>
        </p:nvSpPr>
        <p:spPr>
          <a:xfrm>
            <a:off x="3326064" y="936379"/>
            <a:ext cx="5657390" cy="4893647"/>
          </a:xfrm>
          <a:prstGeom prst="rect">
            <a:avLst/>
          </a:prstGeom>
          <a:noFill/>
        </p:spPr>
        <p:txBody>
          <a:bodyPr wrap="square" rtlCol="0">
            <a:spAutoFit/>
          </a:bodyPr>
          <a:lstStyle/>
          <a:p>
            <a:pPr marL="342900" lvl="0" indent="-342900">
              <a:buClr>
                <a:srgbClr val="00B0F0"/>
              </a:buClr>
              <a:buFont typeface="Wingdings" panose="05000000000000000000" pitchFamily="2" charset="2"/>
              <a:buChar char="§"/>
            </a:pPr>
            <a:r>
              <a:rPr lang="en-CA" sz="2400" b="1" dirty="0">
                <a:latin typeface="Arial Narrow" panose="020B0606020202030204" pitchFamily="34" charset="0"/>
              </a:rPr>
              <a:t>Beth </a:t>
            </a:r>
            <a:r>
              <a:rPr lang="fr-BE" sz="2400" b="1" dirty="0">
                <a:latin typeface="Arial Narrow" pitchFamily="34" charset="0"/>
                <a:ea typeface="Lato" panose="020F0502020204030203" pitchFamily="34" charset="0"/>
                <a:cs typeface="Lato" panose="020F0502020204030203" pitchFamily="34" charset="0"/>
              </a:rPr>
              <a:t>n’a jamais entendu parler de FA et ne connaît pas les risques d’AVC associés à la FA ou les conséquences potentielles d’un AVC lié à une FA </a:t>
            </a:r>
          </a:p>
          <a:p>
            <a:pPr>
              <a:buClr>
                <a:srgbClr val="00B0F0"/>
              </a:buClr>
            </a:pPr>
            <a:endParaRPr lang="en-CA" sz="2400" b="1" dirty="0">
              <a:latin typeface="Arial Narrow" panose="020B0606020202030204" pitchFamily="34" charset="0"/>
            </a:endParaRPr>
          </a:p>
          <a:p>
            <a:pPr marL="342900" lvl="0" indent="-342900">
              <a:buClr>
                <a:srgbClr val="00B0F0"/>
              </a:buClr>
              <a:buFont typeface="Wingdings" panose="05000000000000000000" pitchFamily="2" charset="2"/>
              <a:buChar char="§"/>
            </a:pPr>
            <a:r>
              <a:rPr lang="fr-BE" sz="2400" b="1" dirty="0">
                <a:latin typeface="Arial Narrow" pitchFamily="34" charset="0"/>
                <a:ea typeface="Lato" panose="020F0502020204030203" pitchFamily="34" charset="0"/>
                <a:cs typeface="Lato" panose="020F0502020204030203" pitchFamily="34" charset="0"/>
              </a:rPr>
              <a:t>Elle est très préoccupée par les risques d’hémorragie associés aux anticoagulants</a:t>
            </a:r>
          </a:p>
          <a:p>
            <a:pPr>
              <a:buClr>
                <a:srgbClr val="00B0F0"/>
              </a:buClr>
            </a:pPr>
            <a:endParaRPr lang="en-CA" sz="2400" b="1" dirty="0">
              <a:latin typeface="Arial Narrow" panose="020B0606020202030204" pitchFamily="34" charset="0"/>
            </a:endParaRPr>
          </a:p>
          <a:p>
            <a:pPr marL="342900" lvl="0" indent="-342900">
              <a:buClr>
                <a:srgbClr val="00B0F0"/>
              </a:buClr>
              <a:buFont typeface="Wingdings" panose="05000000000000000000" pitchFamily="2" charset="2"/>
              <a:buChar char="§"/>
            </a:pPr>
            <a:r>
              <a:rPr lang="fr-CH" sz="2400" b="1" dirty="0">
                <a:latin typeface="Arial Narrow" pitchFamily="34" charset="0"/>
              </a:rPr>
              <a:t>La perspective de la mort ne l’effraie pas et le fait d’éviter la mort n’est pas une aussi grande priorité que d’éviter une incapacité encore plus lourde et une plus grande dépendance.</a:t>
            </a:r>
            <a:endParaRPr lang="en-CA" sz="2400" b="1" dirty="0">
              <a:latin typeface="Arial Narrow" panose="020B0606020202030204" pitchFamily="34" charset="0"/>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310551" y="0"/>
            <a:ext cx="2704962" cy="923330"/>
          </a:xfrm>
          <a:prstGeom prst="rect">
            <a:avLst/>
          </a:prstGeom>
          <a:noFill/>
        </p:spPr>
        <p:txBody>
          <a:bodyPr wrap="square">
            <a:spAutoFit/>
          </a:bodyPr>
          <a:lstStyle/>
          <a:p>
            <a:pPr>
              <a:defRPr/>
            </a:pPr>
            <a:r>
              <a:rPr lang="en-US" sz="5400" b="1" dirty="0" err="1">
                <a:solidFill>
                  <a:prstClr val="white"/>
                </a:solidFill>
                <a:latin typeface="Arial Narrow" panose="020B0606020202030204" pitchFamily="34" charset="0"/>
              </a:rPr>
              <a:t>Cas</a:t>
            </a:r>
            <a:r>
              <a:rPr lang="en-US" sz="5400" b="1" dirty="0">
                <a:solidFill>
                  <a:prstClr val="white"/>
                </a:solidFill>
                <a:latin typeface="Arial Narrow" panose="020B0606020202030204" pitchFamily="34" charset="0"/>
              </a:rPr>
              <a:t> </a:t>
            </a:r>
            <a:r>
              <a:rPr lang="en-CA" sz="5400" b="1" dirty="0">
                <a:solidFill>
                  <a:schemeClr val="bg1"/>
                </a:solidFill>
                <a:latin typeface="Arial Narrow" pitchFamily="34" charset="0"/>
                <a:cs typeface="Aharoni" panose="02010803020104030203" pitchFamily="2" charset="-79"/>
              </a:rPr>
              <a:t>n</a:t>
            </a:r>
            <a:r>
              <a:rPr lang="fr-FR" sz="5400" b="1" baseline="30000" dirty="0">
                <a:solidFill>
                  <a:schemeClr val="bg1"/>
                </a:solidFill>
                <a:latin typeface="Arial Narrow" pitchFamily="34" charset="0"/>
              </a:rPr>
              <a:t>o </a:t>
            </a:r>
            <a:r>
              <a:rPr lang="en-US" sz="5400" b="1" dirty="0">
                <a:solidFill>
                  <a:prstClr val="white"/>
                </a:solidFill>
                <a:latin typeface="Arial Narrow" panose="020B0606020202030204" pitchFamily="34" charset="0"/>
              </a:rPr>
              <a:t>6</a:t>
            </a: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457092" y="5245307"/>
            <a:ext cx="1257348" cy="1433728"/>
          </a:xfrm>
          <a:prstGeom prst="rect">
            <a:avLst/>
          </a:prstGeom>
        </p:spPr>
      </p:pic>
      <p:sp>
        <p:nvSpPr>
          <p:cNvPr id="12" name="TextBox 11">
            <a:extLst>
              <a:ext uri="{FF2B5EF4-FFF2-40B4-BE49-F238E27FC236}">
                <a16:creationId xmlns:a16="http://schemas.microsoft.com/office/drawing/2014/main" id="{D512669C-4E5D-4BB9-989E-404FDD9C6BC3}"/>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Beth</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79 </a:t>
            </a:r>
            <a:r>
              <a:rPr lang="en-CA" dirty="0" err="1">
                <a:ln w="0"/>
                <a:solidFill>
                  <a:schemeClr val="bg1"/>
                </a:solidFill>
                <a:effectLst>
                  <a:outerShdw blurRad="38100" dist="19050" dir="2700000" algn="tl" rotWithShape="0">
                    <a:schemeClr val="dk1">
                      <a:alpha val="40000"/>
                    </a:schemeClr>
                  </a:outerShdw>
                </a:effectLst>
                <a:latin typeface="Arial Narrow" panose="020B0606020202030204" pitchFamily="34" charset="0"/>
              </a:rPr>
              <a:t>ans</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1" name="Picture 10" descr="A person standing posing for the camera&#10;&#10;Description automatically generated">
            <a:extLst>
              <a:ext uri="{FF2B5EF4-FFF2-40B4-BE49-F238E27FC236}">
                <a16:creationId xmlns:a16="http://schemas.microsoft.com/office/drawing/2014/main" id="{B63497FD-8308-400E-9051-9706722728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1912" y="1397599"/>
            <a:ext cx="1803601" cy="5417315"/>
          </a:xfrm>
          <a:prstGeom prst="rect">
            <a:avLst/>
          </a:prstGeom>
        </p:spPr>
      </p:pic>
      <p:pic>
        <p:nvPicPr>
          <p:cNvPr id="13" name="4E92DA43-5712-40E9-AFDC-2C1062C78C6F" descr="7646DFF2-B812-4635-AA57-5171E34E5A45@chrc">
            <a:extLst>
              <a:ext uri="{FF2B5EF4-FFF2-40B4-BE49-F238E27FC236}">
                <a16:creationId xmlns:a16="http://schemas.microsoft.com/office/drawing/2014/main" id="{7F5F71AB-D789-48D2-A9B9-082D2F2212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5259" y="119442"/>
            <a:ext cx="1275974" cy="72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8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1000"/>
            <a:lum/>
          </a:blip>
          <a:srcRect/>
          <a:stretch>
            <a:fillRect l="-5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6448" y="-2209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Calibri"/>
              <a:ea typeface="+mn-ea"/>
              <a:cs typeface="+mn-cs"/>
            </a:endParaRPr>
          </a:p>
        </p:txBody>
      </p:sp>
      <p:sp>
        <p:nvSpPr>
          <p:cNvPr id="27" name="Oval 26">
            <a:hlinkClick r:id="rId4" action="ppaction://hlinksldjump"/>
            <a:extLst>
              <a:ext uri="{FF2B5EF4-FFF2-40B4-BE49-F238E27FC236}">
                <a16:creationId xmlns:a16="http://schemas.microsoft.com/office/drawing/2014/main" id="{828658CF-EB66-44B2-BE79-2CA8B38EC235}"/>
              </a:ext>
            </a:extLst>
          </p:cNvPr>
          <p:cNvSpPr/>
          <p:nvPr/>
        </p:nvSpPr>
        <p:spPr>
          <a:xfrm>
            <a:off x="763272" y="1555683"/>
            <a:ext cx="731520" cy="731520"/>
          </a:xfrm>
          <a:prstGeom prst="ellipse">
            <a:avLst/>
          </a:prstGeom>
          <a:solidFill>
            <a:srgbClr val="18305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1639771" y="1644424"/>
            <a:ext cx="6808752" cy="523220"/>
          </a:xfrm>
          <a:prstGeom prst="rect">
            <a:avLst/>
          </a:prstGeom>
        </p:spPr>
        <p:txBody>
          <a:bodyPr wrap="square" anchor="b">
            <a:spAutoFit/>
          </a:bodyPr>
          <a:lstStyle/>
          <a:p>
            <a:pPr lvl="0" defTabSz="914400" fontAlgn="base"/>
            <a:r>
              <a:rPr lang="fr-FR" sz="28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Les AVC liés à la FA sont très fréquents</a:t>
            </a:r>
            <a:endParaRPr kumimoji="0" lang="fr-FR" sz="2800" b="1" i="0" u="none" strike="noStrike" kern="0" cap="none" spc="0" normalizeH="0" baseline="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15" name="Rectangle 14">
            <a:extLst>
              <a:ext uri="{FF2B5EF4-FFF2-40B4-BE49-F238E27FC236}">
                <a16:creationId xmlns:a16="http://schemas.microsoft.com/office/drawing/2014/main" id="{63BB03C5-0F05-4383-B6EA-E236035F946C}"/>
              </a:ext>
            </a:extLst>
          </p:cNvPr>
          <p:cNvSpPr/>
          <p:nvPr/>
        </p:nvSpPr>
        <p:spPr>
          <a:xfrm>
            <a:off x="-10513" y="112782"/>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183059"/>
                </a:solidFill>
                <a:effectLst/>
                <a:uLnTx/>
                <a:uFillTx/>
                <a:latin typeface="Arial Narrow" panose="020B0606020202030204" pitchFamily="34" charset="0"/>
                <a:cs typeface="Aharoni" panose="02010803020104030203" pitchFamily="2" charset="-79"/>
              </a:rPr>
              <a:t>Point</a:t>
            </a:r>
            <a:r>
              <a:rPr kumimoji="0" lang="en-CA" sz="5400" b="1" i="0" u="none" strike="noStrike" kern="1200" cap="none" spc="0" normalizeH="0" noProof="0" dirty="0">
                <a:ln>
                  <a:noFill/>
                </a:ln>
                <a:solidFill>
                  <a:srgbClr val="183059"/>
                </a:solidFill>
                <a:effectLst/>
                <a:uLnTx/>
                <a:uFillTx/>
                <a:latin typeface="Arial Narrow" panose="020B0606020202030204" pitchFamily="34" charset="0"/>
                <a:cs typeface="Aharoni" panose="02010803020104030203" pitchFamily="2" charset="-79"/>
              </a:rPr>
              <a:t> à </a:t>
            </a:r>
            <a:r>
              <a:rPr kumimoji="0" lang="en-CA" sz="5400" b="1" i="0" u="none" strike="noStrike" kern="1200" cap="none" spc="0" normalizeH="0" noProof="0" dirty="0" err="1">
                <a:ln>
                  <a:noFill/>
                </a:ln>
                <a:solidFill>
                  <a:srgbClr val="183059"/>
                </a:solidFill>
                <a:effectLst/>
                <a:uLnTx/>
                <a:uFillTx/>
                <a:latin typeface="Arial Narrow" panose="020B0606020202030204" pitchFamily="34" charset="0"/>
                <a:cs typeface="Aharoni" panose="02010803020104030203" pitchFamily="2" charset="-79"/>
              </a:rPr>
              <a:t>discuter</a:t>
            </a:r>
            <a:r>
              <a:rPr kumimoji="0" lang="en-CA" sz="5400" b="1" i="0" u="none" strike="noStrike" kern="1200" cap="none" spc="0" normalizeH="0" noProof="0" dirty="0">
                <a:ln>
                  <a:noFill/>
                </a:ln>
                <a:solidFill>
                  <a:srgbClr val="183059"/>
                </a:solidFill>
                <a:effectLst/>
                <a:uLnTx/>
                <a:uFillTx/>
                <a:latin typeface="Arial Narrow" panose="020B0606020202030204" pitchFamily="34" charset="0"/>
                <a:cs typeface="Aharoni" panose="02010803020104030203" pitchFamily="2" charset="-79"/>
              </a:rPr>
              <a:t> avec</a:t>
            </a:r>
            <a:r>
              <a:rPr kumimoji="0" lang="en-CA" sz="5400" b="1" i="0" u="none" strike="noStrike" kern="1200" cap="none" spc="0" normalizeH="0" baseline="0" noProof="0" dirty="0">
                <a:ln>
                  <a:noFill/>
                </a:ln>
                <a:solidFill>
                  <a:srgbClr val="183059"/>
                </a:solidFill>
                <a:effectLst/>
                <a:uLnTx/>
                <a:uFillTx/>
                <a:latin typeface="Arial Narrow" panose="020B0606020202030204" pitchFamily="34" charset="0"/>
                <a:cs typeface="Aharoni" panose="02010803020104030203" pitchFamily="2" charset="-79"/>
              </a:rPr>
              <a:t> Beth</a:t>
            </a:r>
            <a:endParaRPr kumimoji="0" lang="en-US" sz="5400" b="1" i="0" u="none" strike="noStrike" kern="1200" cap="none" spc="0" normalizeH="0" baseline="0" noProof="0" dirty="0">
              <a:ln>
                <a:noFill/>
              </a:ln>
              <a:solidFill>
                <a:srgbClr val="183059"/>
              </a:solidFill>
              <a:effectLst/>
              <a:uLnTx/>
              <a:uFillTx/>
              <a:latin typeface="Arial Narrow" panose="020B0606020202030204" pitchFamily="34" charset="0"/>
              <a:cs typeface="Aharoni" panose="02010803020104030203" pitchFamily="2" charset="-79"/>
            </a:endParaRPr>
          </a:p>
        </p:txBody>
      </p:sp>
      <p:cxnSp>
        <p:nvCxnSpPr>
          <p:cNvPr id="16" name="Straight Connector 15">
            <a:extLst>
              <a:ext uri="{FF2B5EF4-FFF2-40B4-BE49-F238E27FC236}">
                <a16:creationId xmlns:a16="http://schemas.microsoft.com/office/drawing/2014/main" id="{F32EFC8E-74CA-424C-BC69-2AF1372E4087}"/>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9" name="4E92DA43-5712-40E9-AFDC-2C1062C78C6F" descr="7646DFF2-B812-4635-AA57-5171E34E5A45@chrc">
            <a:extLst>
              <a:ext uri="{FF2B5EF4-FFF2-40B4-BE49-F238E27FC236}">
                <a16:creationId xmlns:a16="http://schemas.microsoft.com/office/drawing/2014/main" id="{6235F9D5-4D6A-4DAA-98C5-6071358427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2222" y="6011916"/>
            <a:ext cx="1239603" cy="706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8564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754326"/>
          </a:xfrm>
          <a:prstGeom prst="rect">
            <a:avLst/>
          </a:prstGeom>
          <a:noFill/>
        </p:spPr>
        <p:txBody>
          <a:bodyPr wrap="square">
            <a:spAutoFit/>
          </a:bodyPr>
          <a:lstStyle/>
          <a:p>
            <a:pPr>
              <a:defRPr/>
            </a:pPr>
            <a:r>
              <a:rPr lang="fr-CH" sz="2800" b="1" dirty="0">
                <a:solidFill>
                  <a:srgbClr val="1B1A5A"/>
                </a:solidFill>
                <a:latin typeface="Arial Narrow" pitchFamily="34" charset="0"/>
                <a:cs typeface="Aharoni" panose="02010803020104030203" pitchFamily="2" charset="-79"/>
              </a:rPr>
              <a:t>L’incidence de la FA devrait augmenter : </a:t>
            </a:r>
          </a:p>
          <a:p>
            <a:pPr>
              <a:defRPr/>
            </a:pPr>
            <a:r>
              <a:rPr lang="fr-CH" sz="2400" b="1" dirty="0">
                <a:solidFill>
                  <a:srgbClr val="1B1A5A"/>
                </a:solidFill>
                <a:latin typeface="Arial Narrow" pitchFamily="34" charset="0"/>
                <a:cs typeface="Aharoni" panose="02010803020104030203" pitchFamily="2" charset="-79"/>
              </a:rPr>
              <a:t>En fonction du vieillissement de la population et de l’incidence accrue des facteurs de risque de FA</a:t>
            </a:r>
            <a:br>
              <a:rPr lang="fr-CH" sz="3200" b="1" dirty="0">
                <a:solidFill>
                  <a:srgbClr val="1B1A5A"/>
                </a:solidFill>
                <a:latin typeface="Arial Narrow" pitchFamily="34" charset="0"/>
                <a:cs typeface="Aharoni" panose="02010803020104030203" pitchFamily="2" charset="-79"/>
              </a:rPr>
            </a:br>
            <a:endParaRPr lang="fr-CH" sz="3200" b="1" dirty="0">
              <a:solidFill>
                <a:srgbClr val="1B1A5A"/>
              </a:solidFill>
              <a:latin typeface="Arial Narrow" pitchFamily="34" charset="0"/>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1423" y="6410536"/>
            <a:ext cx="8988258" cy="230832"/>
          </a:xfrm>
          <a:prstGeom prst="rect">
            <a:avLst/>
          </a:prstGeom>
          <a:noFill/>
        </p:spPr>
        <p:txBody>
          <a:bodyPr wrap="square" rtlCol="0">
            <a:spAutoFit/>
          </a:bodyPr>
          <a:lstStyle/>
          <a:p>
            <a:pPr lvl="0">
              <a:defRPr/>
            </a:pPr>
            <a:r>
              <a:rPr lang="da-DK" altLang="en-US" sz="900" dirty="0">
                <a:solidFill>
                  <a:prstClr val="white"/>
                </a:solidFill>
                <a:latin typeface="Arial Narrow" panose="020B0606020202030204" pitchFamily="34" charset="0"/>
                <a:cs typeface="Lato"/>
              </a:rPr>
              <a:t>Miyasaka Y et al. Circulation. 2006; 114: 119-125</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675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5" name="Rectangle 8">
            <a:extLst>
              <a:ext uri="{FF2B5EF4-FFF2-40B4-BE49-F238E27FC236}">
                <a16:creationId xmlns:a16="http://schemas.microsoft.com/office/drawing/2014/main" id="{D33EF944-8EC0-4582-AC4D-49C9D72B6495}"/>
              </a:ext>
            </a:extLst>
          </p:cNvPr>
          <p:cNvSpPr>
            <a:spLocks/>
          </p:cNvSpPr>
          <p:nvPr/>
        </p:nvSpPr>
        <p:spPr bwMode="auto">
          <a:xfrm>
            <a:off x="496958" y="2213865"/>
            <a:ext cx="371060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30431" bIns="0">
            <a:spAutoFit/>
          </a:bodyPr>
          <a:lstStyle/>
          <a:p>
            <a:pPr marL="26788" algn="ctr" defTabSz="914400"/>
            <a:r>
              <a:rPr lang="fr-CH" b="1" dirty="0">
                <a:solidFill>
                  <a:schemeClr val="tx1">
                    <a:lumMod val="75000"/>
                    <a:lumOff val="25000"/>
                  </a:schemeClr>
                </a:solidFill>
                <a:latin typeface="Arial Narrow" pitchFamily="34" charset="0"/>
                <a:cs typeface="Arial"/>
              </a:rPr>
              <a:t>Incidence de la FA ajustée pour l’âge et le sexe en 1995-2000</a:t>
            </a:r>
            <a:endParaRPr lang="en-US" b="1" dirty="0">
              <a:solidFill>
                <a:prstClr val="black">
                  <a:lumMod val="75000"/>
                  <a:lumOff val="25000"/>
                </a:prstClr>
              </a:solidFill>
              <a:latin typeface="Arial Narrow" panose="020B0606020202030204" pitchFamily="34" charset="0"/>
              <a:cs typeface="Arial"/>
            </a:endParaRPr>
          </a:p>
        </p:txBody>
      </p:sp>
      <p:graphicFrame>
        <p:nvGraphicFramePr>
          <p:cNvPr id="16" name="Chart 15">
            <a:extLst>
              <a:ext uri="{FF2B5EF4-FFF2-40B4-BE49-F238E27FC236}">
                <a16:creationId xmlns:a16="http://schemas.microsoft.com/office/drawing/2014/main" id="{4AD1EEA2-EC9F-4136-B084-5CA616D67CE9}"/>
              </a:ext>
            </a:extLst>
          </p:cNvPr>
          <p:cNvGraphicFramePr/>
          <p:nvPr>
            <p:extLst>
              <p:ext uri="{D42A27DB-BD31-4B8C-83A1-F6EECF244321}">
                <p14:modId xmlns:p14="http://schemas.microsoft.com/office/powerpoint/2010/main" val="1942033821"/>
              </p:ext>
            </p:extLst>
          </p:nvPr>
        </p:nvGraphicFramePr>
        <p:xfrm>
          <a:off x="249102" y="2888940"/>
          <a:ext cx="4068000" cy="2831976"/>
        </p:xfrm>
        <a:graphic>
          <a:graphicData uri="http://schemas.openxmlformats.org/drawingml/2006/chart">
            <c:chart xmlns:c="http://schemas.openxmlformats.org/drawingml/2006/chart" xmlns:r="http://schemas.openxmlformats.org/officeDocument/2006/relationships" r:id="rId5"/>
          </a:graphicData>
        </a:graphic>
      </p:graphicFrame>
      <p:sp>
        <p:nvSpPr>
          <p:cNvPr id="76" name="Rectangle 9">
            <a:extLst>
              <a:ext uri="{FF2B5EF4-FFF2-40B4-BE49-F238E27FC236}">
                <a16:creationId xmlns:a16="http://schemas.microsoft.com/office/drawing/2014/main" id="{130F4B40-8631-47CB-824B-17EBEC453F5B}"/>
              </a:ext>
            </a:extLst>
          </p:cNvPr>
          <p:cNvSpPr>
            <a:spLocks/>
          </p:cNvSpPr>
          <p:nvPr/>
        </p:nvSpPr>
        <p:spPr bwMode="auto">
          <a:xfrm>
            <a:off x="5138390" y="2213661"/>
            <a:ext cx="3843683" cy="31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30431" bIns="0"/>
          <a:lstStyle/>
          <a:p>
            <a:pPr marL="26788" lvl="0" algn="ctr" defTabSz="914400">
              <a:defRPr/>
            </a:pPr>
            <a:r>
              <a:rPr lang="fr-MC" b="1" kern="0" dirty="0">
                <a:solidFill>
                  <a:schemeClr val="tx1">
                    <a:lumMod val="75000"/>
                    <a:lumOff val="25000"/>
                  </a:schemeClr>
                </a:solidFill>
                <a:latin typeface="Arial Narrow" pitchFamily="34" charset="0"/>
                <a:cs typeface="Arial" charset="0"/>
              </a:rPr>
              <a:t>Nombre projeté de personnes atteintes de FA aux États-Unis entre </a:t>
            </a:r>
            <a:r>
              <a:rPr lang="fr-MC" sz="2000" b="1" kern="0" dirty="0">
                <a:solidFill>
                  <a:schemeClr val="tx1">
                    <a:lumMod val="75000"/>
                    <a:lumOff val="25000"/>
                  </a:schemeClr>
                </a:solidFill>
                <a:latin typeface="Arial Narrow" pitchFamily="34" charset="0"/>
                <a:cs typeface="Arial" charset="0"/>
              </a:rPr>
              <a:t>2000</a:t>
            </a:r>
            <a:r>
              <a:rPr lang="fr-MC" b="1" kern="0" dirty="0">
                <a:solidFill>
                  <a:schemeClr val="tx1">
                    <a:lumMod val="75000"/>
                    <a:lumOff val="25000"/>
                  </a:schemeClr>
                </a:solidFill>
                <a:latin typeface="Arial Narrow" pitchFamily="34" charset="0"/>
                <a:cs typeface="Arial" charset="0"/>
              </a:rPr>
              <a:t> et 2050</a:t>
            </a:r>
            <a:endParaRPr lang="en-US" b="1" kern="0" dirty="0">
              <a:solidFill>
                <a:prstClr val="black">
                  <a:lumMod val="75000"/>
                  <a:lumOff val="25000"/>
                </a:prstClr>
              </a:solidFill>
              <a:latin typeface="Arial Narrow" panose="020B0606020202030204" pitchFamily="34" charset="0"/>
              <a:cs typeface="Arial" charset="0"/>
            </a:endParaRPr>
          </a:p>
        </p:txBody>
      </p:sp>
      <p:sp>
        <p:nvSpPr>
          <p:cNvPr id="77" name="Text Box 5">
            <a:extLst>
              <a:ext uri="{FF2B5EF4-FFF2-40B4-BE49-F238E27FC236}">
                <a16:creationId xmlns:a16="http://schemas.microsoft.com/office/drawing/2014/main" id="{0BC3ABA1-9FA2-4071-939E-8BAF4E755F00}"/>
              </a:ext>
            </a:extLst>
          </p:cNvPr>
          <p:cNvSpPr txBox="1">
            <a:spLocks noChangeArrowheads="1"/>
          </p:cNvSpPr>
          <p:nvPr/>
        </p:nvSpPr>
        <p:spPr bwMode="auto">
          <a:xfrm>
            <a:off x="5353508" y="5254862"/>
            <a:ext cx="3339931" cy="769441"/>
          </a:xfrm>
          <a:prstGeom prst="rect">
            <a:avLst/>
          </a:prstGeom>
          <a:noFill/>
          <a:ln w="9525">
            <a:noFill/>
            <a:miter lim="800000"/>
            <a:headEnd/>
            <a:tailEnd/>
          </a:ln>
        </p:spPr>
        <p:txBody>
          <a:bodyPr wrap="square">
            <a:spAutoFit/>
          </a:bodyPr>
          <a:lstStyle/>
          <a:p>
            <a:pPr lvl="0" algn="ctr" defTabSz="914400">
              <a:defRPr/>
            </a:pPr>
            <a:r>
              <a:rPr lang="fr-CH" sz="1100" kern="0" dirty="0">
                <a:solidFill>
                  <a:srgbClr val="000000"/>
                </a:solidFill>
                <a:latin typeface="Arial Narrow" pitchFamily="34" charset="0"/>
                <a:cs typeface="Calibri"/>
              </a:rPr>
              <a:t>On suppose que l’incidence de la FA ajustée pour l’âge (</a:t>
            </a:r>
            <a:r>
              <a:rPr lang="fr-CH" sz="1100" b="1" kern="0" dirty="0">
                <a:solidFill>
                  <a:srgbClr val="002060"/>
                </a:solidFill>
                <a:latin typeface="Arial Narrow" pitchFamily="34" charset="0"/>
                <a:cs typeface="Calibri"/>
              </a:rPr>
              <a:t>courbe bleue</a:t>
            </a:r>
            <a:r>
              <a:rPr lang="fr-CH" sz="1100" kern="0" dirty="0">
                <a:solidFill>
                  <a:srgbClr val="000000"/>
                </a:solidFill>
                <a:latin typeface="Arial Narrow" pitchFamily="34" charset="0"/>
                <a:cs typeface="Calibri"/>
              </a:rPr>
              <a:t>) n’augmentera pas davantage et que le taux d’incidence augmentera de façon continue comme cela a été démontré entre 1980 et 2000 (</a:t>
            </a:r>
            <a:r>
              <a:rPr lang="fr-CH" sz="1100" b="1" kern="0" dirty="0">
                <a:solidFill>
                  <a:srgbClr val="D26638"/>
                </a:solidFill>
                <a:latin typeface="Arial Narrow" pitchFamily="34" charset="0"/>
                <a:cs typeface="Calibri"/>
              </a:rPr>
              <a:t>courbe orange</a:t>
            </a:r>
            <a:r>
              <a:rPr lang="fr-CH" sz="1100" kern="0" dirty="0">
                <a:solidFill>
                  <a:srgbClr val="000000"/>
                </a:solidFill>
                <a:latin typeface="Arial Narrow" pitchFamily="34" charset="0"/>
                <a:cs typeface="Calibri"/>
              </a:rPr>
              <a:t>)</a:t>
            </a:r>
          </a:p>
        </p:txBody>
      </p:sp>
      <p:cxnSp>
        <p:nvCxnSpPr>
          <p:cNvPr id="78" name="Straight Connector 6">
            <a:extLst>
              <a:ext uri="{FF2B5EF4-FFF2-40B4-BE49-F238E27FC236}">
                <a16:creationId xmlns:a16="http://schemas.microsoft.com/office/drawing/2014/main" id="{3E4F4E79-9BCE-4A95-A633-1DC03E600FFF}"/>
              </a:ext>
            </a:extLst>
          </p:cNvPr>
          <p:cNvCxnSpPr>
            <a:cxnSpLocks noChangeShapeType="1"/>
          </p:cNvCxnSpPr>
          <p:nvPr/>
        </p:nvCxnSpPr>
        <p:spPr bwMode="auto">
          <a:xfrm flipH="1">
            <a:off x="5378576" y="3061083"/>
            <a:ext cx="7999" cy="1887830"/>
          </a:xfrm>
          <a:prstGeom prst="line">
            <a:avLst/>
          </a:prstGeom>
          <a:noFill/>
          <a:ln w="19050" cmpd="sng">
            <a:solidFill>
              <a:srgbClr val="000000"/>
            </a:solidFill>
            <a:round/>
            <a:headEnd/>
            <a:tailEnd/>
          </a:ln>
          <a:extLst>
            <a:ext uri="{909E8E84-426E-40DD-AFC4-6F175D3DCCD1}">
              <a14:hiddenFill xmlns:a14="http://schemas.microsoft.com/office/drawing/2010/main">
                <a:noFill/>
              </a14:hiddenFill>
            </a:ext>
          </a:extLst>
        </p:spPr>
      </p:cxnSp>
      <p:cxnSp>
        <p:nvCxnSpPr>
          <p:cNvPr id="79" name="Straight Connector 8">
            <a:extLst>
              <a:ext uri="{FF2B5EF4-FFF2-40B4-BE49-F238E27FC236}">
                <a16:creationId xmlns:a16="http://schemas.microsoft.com/office/drawing/2014/main" id="{C6AD174D-6C51-40C2-94A5-4093694A31F5}"/>
              </a:ext>
            </a:extLst>
          </p:cNvPr>
          <p:cNvCxnSpPr>
            <a:cxnSpLocks noChangeShapeType="1"/>
          </p:cNvCxnSpPr>
          <p:nvPr/>
        </p:nvCxnSpPr>
        <p:spPr bwMode="auto">
          <a:xfrm flipV="1">
            <a:off x="5298830" y="4908933"/>
            <a:ext cx="3326245" cy="2029"/>
          </a:xfrm>
          <a:prstGeom prst="line">
            <a:avLst/>
          </a:prstGeom>
          <a:noFill/>
          <a:ln w="19050" cmpd="sng">
            <a:solidFill>
              <a:srgbClr val="000000"/>
            </a:solidFill>
            <a:round/>
            <a:headEnd/>
            <a:tailEnd/>
          </a:ln>
          <a:extLst>
            <a:ext uri="{909E8E84-426E-40DD-AFC4-6F175D3DCCD1}">
              <a14:hiddenFill xmlns:a14="http://schemas.microsoft.com/office/drawing/2010/main">
                <a:noFill/>
              </a14:hiddenFill>
            </a:ext>
          </a:extLst>
        </p:spPr>
      </p:cxnSp>
      <p:sp>
        <p:nvSpPr>
          <p:cNvPr id="80" name="Freeform 11">
            <a:extLst>
              <a:ext uri="{FF2B5EF4-FFF2-40B4-BE49-F238E27FC236}">
                <a16:creationId xmlns:a16="http://schemas.microsoft.com/office/drawing/2014/main" id="{84A4D0C1-EEF3-424E-95C7-6B979C692FEB}"/>
              </a:ext>
            </a:extLst>
          </p:cNvPr>
          <p:cNvSpPr>
            <a:spLocks/>
          </p:cNvSpPr>
          <p:nvPr/>
        </p:nvSpPr>
        <p:spPr bwMode="auto">
          <a:xfrm>
            <a:off x="5415955" y="3203210"/>
            <a:ext cx="3072655" cy="1136131"/>
          </a:xfrm>
          <a:custGeom>
            <a:avLst/>
            <a:gdLst>
              <a:gd name="T0" fmla="*/ 390116 w 5871882"/>
              <a:gd name="T1" fmla="*/ 2265846 h 2281518"/>
              <a:gd name="T2" fmla="*/ 645706 w 5871882"/>
              <a:gd name="T3" fmla="*/ 2171797 h 2281518"/>
              <a:gd name="T4" fmla="*/ 820582 w 5871882"/>
              <a:gd name="T5" fmla="*/ 2104642 h 2281518"/>
              <a:gd name="T6" fmla="*/ 982011 w 5871882"/>
              <a:gd name="T7" fmla="*/ 2037464 h 2281518"/>
              <a:gd name="T8" fmla="*/ 1183797 w 5871882"/>
              <a:gd name="T9" fmla="*/ 1970299 h 2281518"/>
              <a:gd name="T10" fmla="*/ 1304868 w 5871882"/>
              <a:gd name="T11" fmla="*/ 1929998 h 2281518"/>
              <a:gd name="T12" fmla="*/ 1439387 w 5871882"/>
              <a:gd name="T13" fmla="*/ 1862827 h 2281518"/>
              <a:gd name="T14" fmla="*/ 1600816 w 5871882"/>
              <a:gd name="T15" fmla="*/ 1782224 h 2281518"/>
              <a:gd name="T16" fmla="*/ 1789146 w 5871882"/>
              <a:gd name="T17" fmla="*/ 1728488 h 2281518"/>
              <a:gd name="T18" fmla="*/ 1964022 w 5871882"/>
              <a:gd name="T19" fmla="*/ 1674752 h 2281518"/>
              <a:gd name="T20" fmla="*/ 2085094 w 5871882"/>
              <a:gd name="T21" fmla="*/ 1607581 h 2281518"/>
              <a:gd name="T22" fmla="*/ 2192718 w 5871882"/>
              <a:gd name="T23" fmla="*/ 1567280 h 2281518"/>
              <a:gd name="T24" fmla="*/ 2313775 w 5871882"/>
              <a:gd name="T25" fmla="*/ 1486677 h 2281518"/>
              <a:gd name="T26" fmla="*/ 2461754 w 5871882"/>
              <a:gd name="T27" fmla="*/ 1392644 h 2281518"/>
              <a:gd name="T28" fmla="*/ 2569370 w 5871882"/>
              <a:gd name="T29" fmla="*/ 1325472 h 2281518"/>
              <a:gd name="T30" fmla="*/ 2690435 w 5871882"/>
              <a:gd name="T31" fmla="*/ 1271740 h 2281518"/>
              <a:gd name="T32" fmla="*/ 2892221 w 5871882"/>
              <a:gd name="T33" fmla="*/ 1177699 h 2281518"/>
              <a:gd name="T34" fmla="*/ 3026741 w 5871882"/>
              <a:gd name="T35" fmla="*/ 1110536 h 2281518"/>
              <a:gd name="T36" fmla="*/ 3107455 w 5871882"/>
              <a:gd name="T37" fmla="*/ 1056795 h 2281518"/>
              <a:gd name="T38" fmla="*/ 3188169 w 5871882"/>
              <a:gd name="T39" fmla="*/ 1016494 h 2281518"/>
              <a:gd name="T40" fmla="*/ 3322687 w 5871882"/>
              <a:gd name="T41" fmla="*/ 922461 h 2281518"/>
              <a:gd name="T42" fmla="*/ 3389955 w 5871882"/>
              <a:gd name="T43" fmla="*/ 868720 h 2281518"/>
              <a:gd name="T44" fmla="*/ 3524473 w 5871882"/>
              <a:gd name="T45" fmla="*/ 788118 h 2281518"/>
              <a:gd name="T46" fmla="*/ 3685903 w 5871882"/>
              <a:gd name="T47" fmla="*/ 707516 h 2281518"/>
              <a:gd name="T48" fmla="*/ 3860779 w 5871882"/>
              <a:gd name="T49" fmla="*/ 613482 h 2281518"/>
              <a:gd name="T50" fmla="*/ 4076011 w 5871882"/>
              <a:gd name="T51" fmla="*/ 532880 h 2281518"/>
              <a:gd name="T52" fmla="*/ 4210531 w 5871882"/>
              <a:gd name="T53" fmla="*/ 479140 h 2281518"/>
              <a:gd name="T54" fmla="*/ 4371958 w 5871882"/>
              <a:gd name="T55" fmla="*/ 411968 h 2281518"/>
              <a:gd name="T56" fmla="*/ 4493044 w 5871882"/>
              <a:gd name="T57" fmla="*/ 371667 h 2281518"/>
              <a:gd name="T58" fmla="*/ 4654472 w 5871882"/>
              <a:gd name="T59" fmla="*/ 277634 h 2281518"/>
              <a:gd name="T60" fmla="*/ 5179101 w 5871882"/>
              <a:gd name="T61" fmla="*/ 116429 h 2281518"/>
              <a:gd name="T62" fmla="*/ 5874122 w 5871882"/>
              <a:gd name="T63" fmla="*/ 0 h 22815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871882"/>
              <a:gd name="T97" fmla="*/ 0 h 2281518"/>
              <a:gd name="T98" fmla="*/ 5871882 w 5871882"/>
              <a:gd name="T99" fmla="*/ 2281518 h 22815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871882" h="2281518">
                <a:moveTo>
                  <a:pt x="0" y="2281518"/>
                </a:moveTo>
                <a:cubicBezTo>
                  <a:pt x="129988" y="2277036"/>
                  <a:pt x="260374" y="2279179"/>
                  <a:pt x="389964" y="2268071"/>
                </a:cubicBezTo>
                <a:cubicBezTo>
                  <a:pt x="489169" y="2259568"/>
                  <a:pt x="445240" y="2243503"/>
                  <a:pt x="510988" y="2214282"/>
                </a:cubicBezTo>
                <a:cubicBezTo>
                  <a:pt x="576815" y="2185026"/>
                  <a:pt x="585282" y="2191994"/>
                  <a:pt x="645458" y="2173941"/>
                </a:cubicBezTo>
                <a:cubicBezTo>
                  <a:pt x="672612" y="2165795"/>
                  <a:pt x="699247" y="2156012"/>
                  <a:pt x="726141" y="2147047"/>
                </a:cubicBezTo>
                <a:cubicBezTo>
                  <a:pt x="820745" y="2115513"/>
                  <a:pt x="703958" y="2156554"/>
                  <a:pt x="820270" y="2106706"/>
                </a:cubicBezTo>
                <a:cubicBezTo>
                  <a:pt x="847279" y="2095131"/>
                  <a:pt x="887104" y="2086636"/>
                  <a:pt x="914400" y="2079812"/>
                </a:cubicBezTo>
                <a:cubicBezTo>
                  <a:pt x="936812" y="2066365"/>
                  <a:pt x="957241" y="2048853"/>
                  <a:pt x="981635" y="2039471"/>
                </a:cubicBezTo>
                <a:cubicBezTo>
                  <a:pt x="1048446" y="2013774"/>
                  <a:pt x="1075052" y="2022486"/>
                  <a:pt x="1129553" y="1999129"/>
                </a:cubicBezTo>
                <a:cubicBezTo>
                  <a:pt x="1147978" y="1991233"/>
                  <a:pt x="1164572" y="1979273"/>
                  <a:pt x="1183341" y="1972235"/>
                </a:cubicBezTo>
                <a:cubicBezTo>
                  <a:pt x="1200645" y="1965746"/>
                  <a:pt x="1219596" y="1964632"/>
                  <a:pt x="1237129" y="1958788"/>
                </a:cubicBezTo>
                <a:cubicBezTo>
                  <a:pt x="1260028" y="1951155"/>
                  <a:pt x="1281763" y="1940369"/>
                  <a:pt x="1304364" y="1931894"/>
                </a:cubicBezTo>
                <a:cubicBezTo>
                  <a:pt x="1317636" y="1926917"/>
                  <a:pt x="1331259" y="1922929"/>
                  <a:pt x="1344706" y="1918447"/>
                </a:cubicBezTo>
                <a:cubicBezTo>
                  <a:pt x="1474768" y="1820900"/>
                  <a:pt x="1336164" y="1915994"/>
                  <a:pt x="1438835" y="1864659"/>
                </a:cubicBezTo>
                <a:cubicBezTo>
                  <a:pt x="1543105" y="1812524"/>
                  <a:pt x="1418119" y="1858117"/>
                  <a:pt x="1519517" y="1824318"/>
                </a:cubicBezTo>
                <a:cubicBezTo>
                  <a:pt x="1635127" y="1747245"/>
                  <a:pt x="1488854" y="1839650"/>
                  <a:pt x="1600200" y="1783976"/>
                </a:cubicBezTo>
                <a:cubicBezTo>
                  <a:pt x="1614655" y="1776748"/>
                  <a:pt x="1625686" y="1763448"/>
                  <a:pt x="1640541" y="1757082"/>
                </a:cubicBezTo>
                <a:cubicBezTo>
                  <a:pt x="1672242" y="1743496"/>
                  <a:pt x="1766645" y="1733304"/>
                  <a:pt x="1788458" y="1730188"/>
                </a:cubicBezTo>
                <a:cubicBezTo>
                  <a:pt x="1924054" y="1684990"/>
                  <a:pt x="1713714" y="1753956"/>
                  <a:pt x="1882588" y="1703294"/>
                </a:cubicBezTo>
                <a:cubicBezTo>
                  <a:pt x="1909741" y="1695148"/>
                  <a:pt x="1938961" y="1690985"/>
                  <a:pt x="1963270" y="1676400"/>
                </a:cubicBezTo>
                <a:cubicBezTo>
                  <a:pt x="1985682" y="1662953"/>
                  <a:pt x="2007658" y="1648752"/>
                  <a:pt x="2030506" y="1636059"/>
                </a:cubicBezTo>
                <a:cubicBezTo>
                  <a:pt x="2048029" y="1626324"/>
                  <a:pt x="2066890" y="1619110"/>
                  <a:pt x="2084294" y="1609165"/>
                </a:cubicBezTo>
                <a:cubicBezTo>
                  <a:pt x="2098326" y="1601147"/>
                  <a:pt x="2109503" y="1587946"/>
                  <a:pt x="2124635" y="1582271"/>
                </a:cubicBezTo>
                <a:cubicBezTo>
                  <a:pt x="2146035" y="1574246"/>
                  <a:pt x="2169458" y="1573306"/>
                  <a:pt x="2191870" y="1568824"/>
                </a:cubicBezTo>
                <a:lnTo>
                  <a:pt x="2272553" y="1515035"/>
                </a:lnTo>
                <a:cubicBezTo>
                  <a:pt x="2286000" y="1506070"/>
                  <a:pt x="2298439" y="1495369"/>
                  <a:pt x="2312894" y="1488141"/>
                </a:cubicBezTo>
                <a:cubicBezTo>
                  <a:pt x="2365421" y="1461878"/>
                  <a:pt x="2362674" y="1466031"/>
                  <a:pt x="2407023" y="1434353"/>
                </a:cubicBezTo>
                <a:cubicBezTo>
                  <a:pt x="2425260" y="1421326"/>
                  <a:pt x="2443795" y="1408597"/>
                  <a:pt x="2460811" y="1394012"/>
                </a:cubicBezTo>
                <a:cubicBezTo>
                  <a:pt x="2475250" y="1381636"/>
                  <a:pt x="2485027" y="1363750"/>
                  <a:pt x="2501153" y="1353671"/>
                </a:cubicBezTo>
                <a:cubicBezTo>
                  <a:pt x="2521622" y="1340878"/>
                  <a:pt x="2546798" y="1337571"/>
                  <a:pt x="2568388" y="1326776"/>
                </a:cubicBezTo>
                <a:cubicBezTo>
                  <a:pt x="2582843" y="1319548"/>
                  <a:pt x="2593961" y="1306446"/>
                  <a:pt x="2608729" y="1299882"/>
                </a:cubicBezTo>
                <a:cubicBezTo>
                  <a:pt x="2634634" y="1288368"/>
                  <a:pt x="2664055" y="1285666"/>
                  <a:pt x="2689411" y="1272988"/>
                </a:cubicBezTo>
                <a:cubicBezTo>
                  <a:pt x="2759730" y="1237829"/>
                  <a:pt x="2723753" y="1250956"/>
                  <a:pt x="2796988" y="1232647"/>
                </a:cubicBezTo>
                <a:cubicBezTo>
                  <a:pt x="2837502" y="1205638"/>
                  <a:pt x="2843347" y="1199332"/>
                  <a:pt x="2891117" y="1178859"/>
                </a:cubicBezTo>
                <a:cubicBezTo>
                  <a:pt x="2904145" y="1173275"/>
                  <a:pt x="2918430" y="1170996"/>
                  <a:pt x="2931458" y="1165412"/>
                </a:cubicBezTo>
                <a:cubicBezTo>
                  <a:pt x="3096454" y="1094700"/>
                  <a:pt x="2890565" y="1179137"/>
                  <a:pt x="3025588" y="1111624"/>
                </a:cubicBezTo>
                <a:cubicBezTo>
                  <a:pt x="3038266" y="1105285"/>
                  <a:pt x="3052482" y="1102659"/>
                  <a:pt x="3065929" y="1098176"/>
                </a:cubicBezTo>
                <a:cubicBezTo>
                  <a:pt x="3079376" y="1084729"/>
                  <a:pt x="3090447" y="1068384"/>
                  <a:pt x="3106270" y="1057835"/>
                </a:cubicBezTo>
                <a:cubicBezTo>
                  <a:pt x="3118064" y="1049972"/>
                  <a:pt x="3133933" y="1050727"/>
                  <a:pt x="3146611" y="1044388"/>
                </a:cubicBezTo>
                <a:cubicBezTo>
                  <a:pt x="3161066" y="1037160"/>
                  <a:pt x="3172921" y="1025512"/>
                  <a:pt x="3186953" y="1017494"/>
                </a:cubicBezTo>
                <a:cubicBezTo>
                  <a:pt x="3204358" y="1007549"/>
                  <a:pt x="3222812" y="999565"/>
                  <a:pt x="3240741" y="990600"/>
                </a:cubicBezTo>
                <a:cubicBezTo>
                  <a:pt x="3282987" y="927232"/>
                  <a:pt x="3247930" y="965361"/>
                  <a:pt x="3321423" y="923365"/>
                </a:cubicBezTo>
                <a:cubicBezTo>
                  <a:pt x="3335455" y="915347"/>
                  <a:pt x="3349144" y="906567"/>
                  <a:pt x="3361764" y="896471"/>
                </a:cubicBezTo>
                <a:cubicBezTo>
                  <a:pt x="3371664" y="888551"/>
                  <a:pt x="3377787" y="876099"/>
                  <a:pt x="3388658" y="869576"/>
                </a:cubicBezTo>
                <a:cubicBezTo>
                  <a:pt x="3400813" y="862283"/>
                  <a:pt x="3415553" y="860611"/>
                  <a:pt x="3429000" y="856129"/>
                </a:cubicBezTo>
                <a:cubicBezTo>
                  <a:pt x="3432093" y="853809"/>
                  <a:pt x="3510020" y="793810"/>
                  <a:pt x="3523129" y="788894"/>
                </a:cubicBezTo>
                <a:cubicBezTo>
                  <a:pt x="3544529" y="780869"/>
                  <a:pt x="3567952" y="779929"/>
                  <a:pt x="3590364" y="775447"/>
                </a:cubicBezTo>
                <a:cubicBezTo>
                  <a:pt x="3661673" y="704140"/>
                  <a:pt x="3595996" y="761311"/>
                  <a:pt x="3684494" y="708212"/>
                </a:cubicBezTo>
                <a:cubicBezTo>
                  <a:pt x="3798851" y="639598"/>
                  <a:pt x="3723356" y="664880"/>
                  <a:pt x="3818964" y="640976"/>
                </a:cubicBezTo>
                <a:cubicBezTo>
                  <a:pt x="3832411" y="632011"/>
                  <a:pt x="3844851" y="621310"/>
                  <a:pt x="3859306" y="614082"/>
                </a:cubicBezTo>
                <a:cubicBezTo>
                  <a:pt x="3878598" y="604436"/>
                  <a:pt x="3936201" y="591497"/>
                  <a:pt x="3953435" y="587188"/>
                </a:cubicBezTo>
                <a:cubicBezTo>
                  <a:pt x="4017364" y="544569"/>
                  <a:pt x="3978444" y="565405"/>
                  <a:pt x="4074458" y="533400"/>
                </a:cubicBezTo>
                <a:cubicBezTo>
                  <a:pt x="4093475" y="527061"/>
                  <a:pt x="4109635" y="513951"/>
                  <a:pt x="4128247" y="506506"/>
                </a:cubicBezTo>
                <a:cubicBezTo>
                  <a:pt x="4154568" y="495978"/>
                  <a:pt x="4182035" y="488577"/>
                  <a:pt x="4208929" y="479612"/>
                </a:cubicBezTo>
                <a:lnTo>
                  <a:pt x="4249270" y="466165"/>
                </a:lnTo>
                <a:cubicBezTo>
                  <a:pt x="4334672" y="402114"/>
                  <a:pt x="4267488" y="440414"/>
                  <a:pt x="4370294" y="412376"/>
                </a:cubicBezTo>
                <a:cubicBezTo>
                  <a:pt x="4397644" y="404917"/>
                  <a:pt x="4424082" y="394447"/>
                  <a:pt x="4450976" y="385482"/>
                </a:cubicBezTo>
                <a:lnTo>
                  <a:pt x="4491317" y="372035"/>
                </a:lnTo>
                <a:cubicBezTo>
                  <a:pt x="4504764" y="363070"/>
                  <a:pt x="4517203" y="352368"/>
                  <a:pt x="4531658" y="345141"/>
                </a:cubicBezTo>
                <a:cubicBezTo>
                  <a:pt x="4599297" y="311322"/>
                  <a:pt x="4567884" y="362704"/>
                  <a:pt x="4652682" y="277906"/>
                </a:cubicBezTo>
                <a:cubicBezTo>
                  <a:pt x="4746811" y="244288"/>
                  <a:pt x="5009029" y="170329"/>
                  <a:pt x="5096435" y="143435"/>
                </a:cubicBezTo>
                <a:lnTo>
                  <a:pt x="5177117" y="116541"/>
                </a:lnTo>
                <a:cubicBezTo>
                  <a:pt x="5192449" y="111430"/>
                  <a:pt x="5201643" y="92976"/>
                  <a:pt x="5217458" y="89647"/>
                </a:cubicBezTo>
                <a:cubicBezTo>
                  <a:pt x="5440276" y="42738"/>
                  <a:pt x="5655885" y="0"/>
                  <a:pt x="5871882" y="0"/>
                </a:cubicBezTo>
              </a:path>
            </a:pathLst>
          </a:custGeom>
          <a:noFill/>
          <a:ln w="38100" cap="flat" cmpd="sng">
            <a:solidFill>
              <a:srgbClr val="D26638"/>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defTabSz="914400">
              <a:defRPr/>
            </a:pPr>
            <a:endParaRPr lang="en-US" sz="900" kern="0">
              <a:solidFill>
                <a:prstClr val="black"/>
              </a:solidFill>
              <a:latin typeface="Agency FB" panose="020B0503020202020204" pitchFamily="34" charset="0"/>
            </a:endParaRPr>
          </a:p>
        </p:txBody>
      </p:sp>
      <p:sp>
        <p:nvSpPr>
          <p:cNvPr id="81" name="Freeform 12">
            <a:extLst>
              <a:ext uri="{FF2B5EF4-FFF2-40B4-BE49-F238E27FC236}">
                <a16:creationId xmlns:a16="http://schemas.microsoft.com/office/drawing/2014/main" id="{1E5F61E4-964C-42B6-BD4C-DF89D54653C4}"/>
              </a:ext>
            </a:extLst>
          </p:cNvPr>
          <p:cNvSpPr>
            <a:spLocks/>
          </p:cNvSpPr>
          <p:nvPr/>
        </p:nvSpPr>
        <p:spPr bwMode="auto">
          <a:xfrm>
            <a:off x="5452451" y="3572579"/>
            <a:ext cx="3269524" cy="796952"/>
          </a:xfrm>
          <a:custGeom>
            <a:avLst/>
            <a:gdLst>
              <a:gd name="T0" fmla="*/ 641148 w 5871882"/>
              <a:gd name="T1" fmla="*/ 132818 h 2281518"/>
              <a:gd name="T2" fmla="*/ 1061207 w 5871882"/>
              <a:gd name="T3" fmla="*/ 127307 h 2281518"/>
              <a:gd name="T4" fmla="*/ 1348620 w 5871882"/>
              <a:gd name="T5" fmla="*/ 123369 h 2281518"/>
              <a:gd name="T6" fmla="*/ 1613925 w 5871882"/>
              <a:gd name="T7" fmla="*/ 119432 h 2281518"/>
              <a:gd name="T8" fmla="*/ 1945552 w 5871882"/>
              <a:gd name="T9" fmla="*/ 115495 h 2281518"/>
              <a:gd name="T10" fmla="*/ 2144527 w 5871882"/>
              <a:gd name="T11" fmla="*/ 113132 h 2281518"/>
              <a:gd name="T12" fmla="*/ 2365615 w 5871882"/>
              <a:gd name="T13" fmla="*/ 109194 h 2281518"/>
              <a:gd name="T14" fmla="*/ 2630916 w 5871882"/>
              <a:gd name="T15" fmla="*/ 104470 h 2281518"/>
              <a:gd name="T16" fmla="*/ 2940435 w 5871882"/>
              <a:gd name="T17" fmla="*/ 101320 h 2281518"/>
              <a:gd name="T18" fmla="*/ 3227846 w 5871882"/>
              <a:gd name="T19" fmla="*/ 98170 h 2281518"/>
              <a:gd name="T20" fmla="*/ 3426824 w 5871882"/>
              <a:gd name="T21" fmla="*/ 94233 h 2281518"/>
              <a:gd name="T22" fmla="*/ 3603689 w 5871882"/>
              <a:gd name="T23" fmla="*/ 91871 h 2281518"/>
              <a:gd name="T24" fmla="*/ 3802669 w 5871882"/>
              <a:gd name="T25" fmla="*/ 87146 h 2281518"/>
              <a:gd name="T26" fmla="*/ 4045862 w 5871882"/>
              <a:gd name="T27" fmla="*/ 81634 h 2281518"/>
              <a:gd name="T28" fmla="*/ 4222734 w 5871882"/>
              <a:gd name="T29" fmla="*/ 77696 h 2281518"/>
              <a:gd name="T30" fmla="*/ 4421705 w 5871882"/>
              <a:gd name="T31" fmla="*/ 74546 h 2281518"/>
              <a:gd name="T32" fmla="*/ 4753330 w 5871882"/>
              <a:gd name="T33" fmla="*/ 69034 h 2281518"/>
              <a:gd name="T34" fmla="*/ 4974416 w 5871882"/>
              <a:gd name="T35" fmla="*/ 65097 h 2281518"/>
              <a:gd name="T36" fmla="*/ 5107069 w 5871882"/>
              <a:gd name="T37" fmla="*/ 61948 h 2281518"/>
              <a:gd name="T38" fmla="*/ 5239719 w 5871882"/>
              <a:gd name="T39" fmla="*/ 59585 h 2281518"/>
              <a:gd name="T40" fmla="*/ 5460805 w 5871882"/>
              <a:gd name="T41" fmla="*/ 54073 h 2281518"/>
              <a:gd name="T42" fmla="*/ 5571350 w 5871882"/>
              <a:gd name="T43" fmla="*/ 50923 h 2281518"/>
              <a:gd name="T44" fmla="*/ 5792436 w 5871882"/>
              <a:gd name="T45" fmla="*/ 46198 h 2281518"/>
              <a:gd name="T46" fmla="*/ 6057735 w 5871882"/>
              <a:gd name="T47" fmla="*/ 41473 h 2281518"/>
              <a:gd name="T48" fmla="*/ 6345141 w 5871882"/>
              <a:gd name="T49" fmla="*/ 35961 h 2281518"/>
              <a:gd name="T50" fmla="*/ 6698877 w 5871882"/>
              <a:gd name="T51" fmla="*/ 31236 h 2281518"/>
              <a:gd name="T52" fmla="*/ 6919972 w 5871882"/>
              <a:gd name="T53" fmla="*/ 28086 h 2281518"/>
              <a:gd name="T54" fmla="*/ 7185270 w 5871882"/>
              <a:gd name="T55" fmla="*/ 24149 h 2281518"/>
              <a:gd name="T56" fmla="*/ 7384244 w 5871882"/>
              <a:gd name="T57" fmla="*/ 21786 h 2281518"/>
              <a:gd name="T58" fmla="*/ 7649547 w 5871882"/>
              <a:gd name="T59" fmla="*/ 16274 h 2281518"/>
              <a:gd name="T60" fmla="*/ 8511784 w 5871882"/>
              <a:gd name="T61" fmla="*/ 6824 h 2281518"/>
              <a:gd name="T62" fmla="*/ 9654044 w 5871882"/>
              <a:gd name="T63" fmla="*/ 0 h 22815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871882"/>
              <a:gd name="T97" fmla="*/ 0 h 2281518"/>
              <a:gd name="T98" fmla="*/ 5871882 w 5871882"/>
              <a:gd name="T99" fmla="*/ 2281518 h 22815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871882" h="2281518">
                <a:moveTo>
                  <a:pt x="0" y="2281518"/>
                </a:moveTo>
                <a:cubicBezTo>
                  <a:pt x="129988" y="2277036"/>
                  <a:pt x="260374" y="2279179"/>
                  <a:pt x="389964" y="2268071"/>
                </a:cubicBezTo>
                <a:cubicBezTo>
                  <a:pt x="489169" y="2259568"/>
                  <a:pt x="445240" y="2243503"/>
                  <a:pt x="510988" y="2214282"/>
                </a:cubicBezTo>
                <a:cubicBezTo>
                  <a:pt x="576815" y="2185026"/>
                  <a:pt x="585282" y="2191994"/>
                  <a:pt x="645458" y="2173941"/>
                </a:cubicBezTo>
                <a:cubicBezTo>
                  <a:pt x="672612" y="2165795"/>
                  <a:pt x="699247" y="2156012"/>
                  <a:pt x="726141" y="2147047"/>
                </a:cubicBezTo>
                <a:cubicBezTo>
                  <a:pt x="820745" y="2115513"/>
                  <a:pt x="703958" y="2156554"/>
                  <a:pt x="820270" y="2106706"/>
                </a:cubicBezTo>
                <a:cubicBezTo>
                  <a:pt x="847279" y="2095131"/>
                  <a:pt x="887104" y="2086636"/>
                  <a:pt x="914400" y="2079812"/>
                </a:cubicBezTo>
                <a:cubicBezTo>
                  <a:pt x="936812" y="2066365"/>
                  <a:pt x="957241" y="2048853"/>
                  <a:pt x="981635" y="2039471"/>
                </a:cubicBezTo>
                <a:cubicBezTo>
                  <a:pt x="1048446" y="2013774"/>
                  <a:pt x="1075052" y="2022486"/>
                  <a:pt x="1129553" y="1999129"/>
                </a:cubicBezTo>
                <a:cubicBezTo>
                  <a:pt x="1147978" y="1991233"/>
                  <a:pt x="1164572" y="1979273"/>
                  <a:pt x="1183341" y="1972235"/>
                </a:cubicBezTo>
                <a:cubicBezTo>
                  <a:pt x="1200645" y="1965746"/>
                  <a:pt x="1219596" y="1964632"/>
                  <a:pt x="1237129" y="1958788"/>
                </a:cubicBezTo>
                <a:cubicBezTo>
                  <a:pt x="1260028" y="1951155"/>
                  <a:pt x="1281763" y="1940369"/>
                  <a:pt x="1304364" y="1931894"/>
                </a:cubicBezTo>
                <a:cubicBezTo>
                  <a:pt x="1317636" y="1926917"/>
                  <a:pt x="1331259" y="1922929"/>
                  <a:pt x="1344706" y="1918447"/>
                </a:cubicBezTo>
                <a:cubicBezTo>
                  <a:pt x="1474768" y="1820900"/>
                  <a:pt x="1336164" y="1915994"/>
                  <a:pt x="1438835" y="1864659"/>
                </a:cubicBezTo>
                <a:cubicBezTo>
                  <a:pt x="1543105" y="1812524"/>
                  <a:pt x="1418119" y="1858117"/>
                  <a:pt x="1519517" y="1824318"/>
                </a:cubicBezTo>
                <a:cubicBezTo>
                  <a:pt x="1635127" y="1747245"/>
                  <a:pt x="1488854" y="1839650"/>
                  <a:pt x="1600200" y="1783976"/>
                </a:cubicBezTo>
                <a:cubicBezTo>
                  <a:pt x="1614655" y="1776748"/>
                  <a:pt x="1625686" y="1763448"/>
                  <a:pt x="1640541" y="1757082"/>
                </a:cubicBezTo>
                <a:cubicBezTo>
                  <a:pt x="1672242" y="1743496"/>
                  <a:pt x="1766645" y="1733304"/>
                  <a:pt x="1788458" y="1730188"/>
                </a:cubicBezTo>
                <a:cubicBezTo>
                  <a:pt x="1924054" y="1684990"/>
                  <a:pt x="1713714" y="1753956"/>
                  <a:pt x="1882588" y="1703294"/>
                </a:cubicBezTo>
                <a:cubicBezTo>
                  <a:pt x="1909741" y="1695148"/>
                  <a:pt x="1938961" y="1690985"/>
                  <a:pt x="1963270" y="1676400"/>
                </a:cubicBezTo>
                <a:cubicBezTo>
                  <a:pt x="1985682" y="1662953"/>
                  <a:pt x="2007658" y="1648752"/>
                  <a:pt x="2030506" y="1636059"/>
                </a:cubicBezTo>
                <a:cubicBezTo>
                  <a:pt x="2048029" y="1626324"/>
                  <a:pt x="2066890" y="1619110"/>
                  <a:pt x="2084294" y="1609165"/>
                </a:cubicBezTo>
                <a:cubicBezTo>
                  <a:pt x="2098326" y="1601147"/>
                  <a:pt x="2109503" y="1587946"/>
                  <a:pt x="2124635" y="1582271"/>
                </a:cubicBezTo>
                <a:cubicBezTo>
                  <a:pt x="2146035" y="1574246"/>
                  <a:pt x="2169458" y="1573306"/>
                  <a:pt x="2191870" y="1568824"/>
                </a:cubicBezTo>
                <a:lnTo>
                  <a:pt x="2272553" y="1515035"/>
                </a:lnTo>
                <a:cubicBezTo>
                  <a:pt x="2286000" y="1506070"/>
                  <a:pt x="2298439" y="1495369"/>
                  <a:pt x="2312894" y="1488141"/>
                </a:cubicBezTo>
                <a:cubicBezTo>
                  <a:pt x="2365421" y="1461878"/>
                  <a:pt x="2362674" y="1466031"/>
                  <a:pt x="2407023" y="1434353"/>
                </a:cubicBezTo>
                <a:cubicBezTo>
                  <a:pt x="2425260" y="1421326"/>
                  <a:pt x="2443795" y="1408597"/>
                  <a:pt x="2460811" y="1394012"/>
                </a:cubicBezTo>
                <a:cubicBezTo>
                  <a:pt x="2475250" y="1381636"/>
                  <a:pt x="2485027" y="1363750"/>
                  <a:pt x="2501153" y="1353671"/>
                </a:cubicBezTo>
                <a:cubicBezTo>
                  <a:pt x="2521622" y="1340878"/>
                  <a:pt x="2546798" y="1337571"/>
                  <a:pt x="2568388" y="1326776"/>
                </a:cubicBezTo>
                <a:cubicBezTo>
                  <a:pt x="2582843" y="1319548"/>
                  <a:pt x="2593961" y="1306446"/>
                  <a:pt x="2608729" y="1299882"/>
                </a:cubicBezTo>
                <a:cubicBezTo>
                  <a:pt x="2634634" y="1288368"/>
                  <a:pt x="2664055" y="1285666"/>
                  <a:pt x="2689411" y="1272988"/>
                </a:cubicBezTo>
                <a:cubicBezTo>
                  <a:pt x="2759730" y="1237829"/>
                  <a:pt x="2723753" y="1250956"/>
                  <a:pt x="2796988" y="1232647"/>
                </a:cubicBezTo>
                <a:cubicBezTo>
                  <a:pt x="2837502" y="1205638"/>
                  <a:pt x="2843347" y="1199332"/>
                  <a:pt x="2891117" y="1178859"/>
                </a:cubicBezTo>
                <a:cubicBezTo>
                  <a:pt x="2904145" y="1173275"/>
                  <a:pt x="2918430" y="1170996"/>
                  <a:pt x="2931458" y="1165412"/>
                </a:cubicBezTo>
                <a:cubicBezTo>
                  <a:pt x="3096454" y="1094700"/>
                  <a:pt x="2890565" y="1179137"/>
                  <a:pt x="3025588" y="1111624"/>
                </a:cubicBezTo>
                <a:cubicBezTo>
                  <a:pt x="3038266" y="1105285"/>
                  <a:pt x="3052482" y="1102659"/>
                  <a:pt x="3065929" y="1098176"/>
                </a:cubicBezTo>
                <a:cubicBezTo>
                  <a:pt x="3079376" y="1084729"/>
                  <a:pt x="3090447" y="1068384"/>
                  <a:pt x="3106270" y="1057835"/>
                </a:cubicBezTo>
                <a:cubicBezTo>
                  <a:pt x="3118064" y="1049972"/>
                  <a:pt x="3133933" y="1050727"/>
                  <a:pt x="3146611" y="1044388"/>
                </a:cubicBezTo>
                <a:cubicBezTo>
                  <a:pt x="3161066" y="1037160"/>
                  <a:pt x="3172921" y="1025512"/>
                  <a:pt x="3186953" y="1017494"/>
                </a:cubicBezTo>
                <a:cubicBezTo>
                  <a:pt x="3204358" y="1007549"/>
                  <a:pt x="3222812" y="999565"/>
                  <a:pt x="3240741" y="990600"/>
                </a:cubicBezTo>
                <a:cubicBezTo>
                  <a:pt x="3282987" y="927232"/>
                  <a:pt x="3247930" y="965361"/>
                  <a:pt x="3321423" y="923365"/>
                </a:cubicBezTo>
                <a:cubicBezTo>
                  <a:pt x="3335455" y="915347"/>
                  <a:pt x="3349144" y="906567"/>
                  <a:pt x="3361764" y="896471"/>
                </a:cubicBezTo>
                <a:cubicBezTo>
                  <a:pt x="3371664" y="888551"/>
                  <a:pt x="3377787" y="876099"/>
                  <a:pt x="3388658" y="869576"/>
                </a:cubicBezTo>
                <a:cubicBezTo>
                  <a:pt x="3400813" y="862283"/>
                  <a:pt x="3415553" y="860611"/>
                  <a:pt x="3429000" y="856129"/>
                </a:cubicBezTo>
                <a:cubicBezTo>
                  <a:pt x="3432093" y="853809"/>
                  <a:pt x="3510020" y="793810"/>
                  <a:pt x="3523129" y="788894"/>
                </a:cubicBezTo>
                <a:cubicBezTo>
                  <a:pt x="3544529" y="780869"/>
                  <a:pt x="3567952" y="779929"/>
                  <a:pt x="3590364" y="775447"/>
                </a:cubicBezTo>
                <a:cubicBezTo>
                  <a:pt x="3661673" y="704140"/>
                  <a:pt x="3595996" y="761311"/>
                  <a:pt x="3684494" y="708212"/>
                </a:cubicBezTo>
                <a:cubicBezTo>
                  <a:pt x="3798851" y="639598"/>
                  <a:pt x="3723356" y="664880"/>
                  <a:pt x="3818964" y="640976"/>
                </a:cubicBezTo>
                <a:cubicBezTo>
                  <a:pt x="3832411" y="632011"/>
                  <a:pt x="3844851" y="621310"/>
                  <a:pt x="3859306" y="614082"/>
                </a:cubicBezTo>
                <a:cubicBezTo>
                  <a:pt x="3878598" y="604436"/>
                  <a:pt x="3936201" y="591497"/>
                  <a:pt x="3953435" y="587188"/>
                </a:cubicBezTo>
                <a:cubicBezTo>
                  <a:pt x="4017364" y="544569"/>
                  <a:pt x="3978444" y="565405"/>
                  <a:pt x="4074458" y="533400"/>
                </a:cubicBezTo>
                <a:cubicBezTo>
                  <a:pt x="4093475" y="527061"/>
                  <a:pt x="4109635" y="513951"/>
                  <a:pt x="4128247" y="506506"/>
                </a:cubicBezTo>
                <a:cubicBezTo>
                  <a:pt x="4154568" y="495978"/>
                  <a:pt x="4182035" y="488577"/>
                  <a:pt x="4208929" y="479612"/>
                </a:cubicBezTo>
                <a:lnTo>
                  <a:pt x="4249270" y="466165"/>
                </a:lnTo>
                <a:cubicBezTo>
                  <a:pt x="4334672" y="402114"/>
                  <a:pt x="4267488" y="440414"/>
                  <a:pt x="4370294" y="412376"/>
                </a:cubicBezTo>
                <a:cubicBezTo>
                  <a:pt x="4397644" y="404917"/>
                  <a:pt x="4424082" y="394447"/>
                  <a:pt x="4450976" y="385482"/>
                </a:cubicBezTo>
                <a:lnTo>
                  <a:pt x="4491317" y="372035"/>
                </a:lnTo>
                <a:cubicBezTo>
                  <a:pt x="4504764" y="363070"/>
                  <a:pt x="4517203" y="352368"/>
                  <a:pt x="4531658" y="345141"/>
                </a:cubicBezTo>
                <a:cubicBezTo>
                  <a:pt x="4599297" y="311322"/>
                  <a:pt x="4567884" y="362704"/>
                  <a:pt x="4652682" y="277906"/>
                </a:cubicBezTo>
                <a:cubicBezTo>
                  <a:pt x="4746811" y="244288"/>
                  <a:pt x="5009029" y="170329"/>
                  <a:pt x="5096435" y="143435"/>
                </a:cubicBezTo>
                <a:lnTo>
                  <a:pt x="5177117" y="116541"/>
                </a:lnTo>
                <a:cubicBezTo>
                  <a:pt x="5192449" y="111430"/>
                  <a:pt x="5201643" y="92976"/>
                  <a:pt x="5217458" y="89647"/>
                </a:cubicBezTo>
                <a:cubicBezTo>
                  <a:pt x="5440276" y="42738"/>
                  <a:pt x="5655885" y="0"/>
                  <a:pt x="5871882" y="0"/>
                </a:cubicBezTo>
              </a:path>
            </a:pathLst>
          </a:custGeom>
          <a:noFill/>
          <a:ln w="38100" cap="flat" cmpd="sng">
            <a:solidFill>
              <a:srgbClr val="19325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defTabSz="914400">
              <a:defRPr/>
            </a:pPr>
            <a:endParaRPr lang="en-US" sz="900" kern="0">
              <a:solidFill>
                <a:prstClr val="black"/>
              </a:solidFill>
              <a:latin typeface="Agency FB" panose="020B0503020202020204" pitchFamily="34" charset="0"/>
            </a:endParaRPr>
          </a:p>
        </p:txBody>
      </p:sp>
      <p:sp>
        <p:nvSpPr>
          <p:cNvPr id="82" name="Freeform 13">
            <a:extLst>
              <a:ext uri="{FF2B5EF4-FFF2-40B4-BE49-F238E27FC236}">
                <a16:creationId xmlns:a16="http://schemas.microsoft.com/office/drawing/2014/main" id="{AD4F2B33-2C0E-40C9-B86D-CCAD9A8C038A}"/>
              </a:ext>
            </a:extLst>
          </p:cNvPr>
          <p:cNvSpPr>
            <a:spLocks/>
          </p:cNvSpPr>
          <p:nvPr/>
        </p:nvSpPr>
        <p:spPr bwMode="auto">
          <a:xfrm>
            <a:off x="5378575" y="3506810"/>
            <a:ext cx="3269524" cy="796952"/>
          </a:xfrm>
          <a:custGeom>
            <a:avLst/>
            <a:gdLst>
              <a:gd name="T0" fmla="*/ 641148 w 5871882"/>
              <a:gd name="T1" fmla="*/ 132818 h 2281518"/>
              <a:gd name="T2" fmla="*/ 1061207 w 5871882"/>
              <a:gd name="T3" fmla="*/ 127307 h 2281518"/>
              <a:gd name="T4" fmla="*/ 1348620 w 5871882"/>
              <a:gd name="T5" fmla="*/ 123369 h 2281518"/>
              <a:gd name="T6" fmla="*/ 1613925 w 5871882"/>
              <a:gd name="T7" fmla="*/ 119432 h 2281518"/>
              <a:gd name="T8" fmla="*/ 1945552 w 5871882"/>
              <a:gd name="T9" fmla="*/ 115495 h 2281518"/>
              <a:gd name="T10" fmla="*/ 2144527 w 5871882"/>
              <a:gd name="T11" fmla="*/ 113132 h 2281518"/>
              <a:gd name="T12" fmla="*/ 2365615 w 5871882"/>
              <a:gd name="T13" fmla="*/ 109194 h 2281518"/>
              <a:gd name="T14" fmla="*/ 2630916 w 5871882"/>
              <a:gd name="T15" fmla="*/ 104470 h 2281518"/>
              <a:gd name="T16" fmla="*/ 2940435 w 5871882"/>
              <a:gd name="T17" fmla="*/ 101320 h 2281518"/>
              <a:gd name="T18" fmla="*/ 3227846 w 5871882"/>
              <a:gd name="T19" fmla="*/ 98170 h 2281518"/>
              <a:gd name="T20" fmla="*/ 3426824 w 5871882"/>
              <a:gd name="T21" fmla="*/ 94233 h 2281518"/>
              <a:gd name="T22" fmla="*/ 3603689 w 5871882"/>
              <a:gd name="T23" fmla="*/ 91871 h 2281518"/>
              <a:gd name="T24" fmla="*/ 3802669 w 5871882"/>
              <a:gd name="T25" fmla="*/ 87146 h 2281518"/>
              <a:gd name="T26" fmla="*/ 4045862 w 5871882"/>
              <a:gd name="T27" fmla="*/ 81634 h 2281518"/>
              <a:gd name="T28" fmla="*/ 4222734 w 5871882"/>
              <a:gd name="T29" fmla="*/ 77696 h 2281518"/>
              <a:gd name="T30" fmla="*/ 4421705 w 5871882"/>
              <a:gd name="T31" fmla="*/ 74546 h 2281518"/>
              <a:gd name="T32" fmla="*/ 4753330 w 5871882"/>
              <a:gd name="T33" fmla="*/ 69034 h 2281518"/>
              <a:gd name="T34" fmla="*/ 4974416 w 5871882"/>
              <a:gd name="T35" fmla="*/ 65097 h 2281518"/>
              <a:gd name="T36" fmla="*/ 5107069 w 5871882"/>
              <a:gd name="T37" fmla="*/ 61948 h 2281518"/>
              <a:gd name="T38" fmla="*/ 5239719 w 5871882"/>
              <a:gd name="T39" fmla="*/ 59585 h 2281518"/>
              <a:gd name="T40" fmla="*/ 5460805 w 5871882"/>
              <a:gd name="T41" fmla="*/ 54073 h 2281518"/>
              <a:gd name="T42" fmla="*/ 5571350 w 5871882"/>
              <a:gd name="T43" fmla="*/ 50923 h 2281518"/>
              <a:gd name="T44" fmla="*/ 5792436 w 5871882"/>
              <a:gd name="T45" fmla="*/ 46198 h 2281518"/>
              <a:gd name="T46" fmla="*/ 6057735 w 5871882"/>
              <a:gd name="T47" fmla="*/ 41473 h 2281518"/>
              <a:gd name="T48" fmla="*/ 6345141 w 5871882"/>
              <a:gd name="T49" fmla="*/ 35961 h 2281518"/>
              <a:gd name="T50" fmla="*/ 6698877 w 5871882"/>
              <a:gd name="T51" fmla="*/ 31236 h 2281518"/>
              <a:gd name="T52" fmla="*/ 6919972 w 5871882"/>
              <a:gd name="T53" fmla="*/ 28086 h 2281518"/>
              <a:gd name="T54" fmla="*/ 7185270 w 5871882"/>
              <a:gd name="T55" fmla="*/ 24149 h 2281518"/>
              <a:gd name="T56" fmla="*/ 7384244 w 5871882"/>
              <a:gd name="T57" fmla="*/ 21786 h 2281518"/>
              <a:gd name="T58" fmla="*/ 7649547 w 5871882"/>
              <a:gd name="T59" fmla="*/ 16274 h 2281518"/>
              <a:gd name="T60" fmla="*/ 8511784 w 5871882"/>
              <a:gd name="T61" fmla="*/ 6824 h 2281518"/>
              <a:gd name="T62" fmla="*/ 9654044 w 5871882"/>
              <a:gd name="T63" fmla="*/ 0 h 22815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871882"/>
              <a:gd name="T97" fmla="*/ 0 h 2281518"/>
              <a:gd name="T98" fmla="*/ 5871882 w 5871882"/>
              <a:gd name="T99" fmla="*/ 2281518 h 22815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871882" h="2281518">
                <a:moveTo>
                  <a:pt x="0" y="2281518"/>
                </a:moveTo>
                <a:cubicBezTo>
                  <a:pt x="129988" y="2277036"/>
                  <a:pt x="260374" y="2279179"/>
                  <a:pt x="389964" y="2268071"/>
                </a:cubicBezTo>
                <a:cubicBezTo>
                  <a:pt x="489169" y="2259568"/>
                  <a:pt x="445240" y="2243503"/>
                  <a:pt x="510988" y="2214282"/>
                </a:cubicBezTo>
                <a:cubicBezTo>
                  <a:pt x="576815" y="2185026"/>
                  <a:pt x="585282" y="2191994"/>
                  <a:pt x="645458" y="2173941"/>
                </a:cubicBezTo>
                <a:cubicBezTo>
                  <a:pt x="672612" y="2165795"/>
                  <a:pt x="699247" y="2156012"/>
                  <a:pt x="726141" y="2147047"/>
                </a:cubicBezTo>
                <a:cubicBezTo>
                  <a:pt x="820745" y="2115513"/>
                  <a:pt x="703958" y="2156554"/>
                  <a:pt x="820270" y="2106706"/>
                </a:cubicBezTo>
                <a:cubicBezTo>
                  <a:pt x="847279" y="2095131"/>
                  <a:pt x="887104" y="2086636"/>
                  <a:pt x="914400" y="2079812"/>
                </a:cubicBezTo>
                <a:cubicBezTo>
                  <a:pt x="936812" y="2066365"/>
                  <a:pt x="957241" y="2048853"/>
                  <a:pt x="981635" y="2039471"/>
                </a:cubicBezTo>
                <a:cubicBezTo>
                  <a:pt x="1048446" y="2013774"/>
                  <a:pt x="1075052" y="2022486"/>
                  <a:pt x="1129553" y="1999129"/>
                </a:cubicBezTo>
                <a:cubicBezTo>
                  <a:pt x="1147978" y="1991233"/>
                  <a:pt x="1164572" y="1979273"/>
                  <a:pt x="1183341" y="1972235"/>
                </a:cubicBezTo>
                <a:cubicBezTo>
                  <a:pt x="1200645" y="1965746"/>
                  <a:pt x="1219596" y="1964632"/>
                  <a:pt x="1237129" y="1958788"/>
                </a:cubicBezTo>
                <a:cubicBezTo>
                  <a:pt x="1260028" y="1951155"/>
                  <a:pt x="1281763" y="1940369"/>
                  <a:pt x="1304364" y="1931894"/>
                </a:cubicBezTo>
                <a:cubicBezTo>
                  <a:pt x="1317636" y="1926917"/>
                  <a:pt x="1331259" y="1922929"/>
                  <a:pt x="1344706" y="1918447"/>
                </a:cubicBezTo>
                <a:cubicBezTo>
                  <a:pt x="1474768" y="1820900"/>
                  <a:pt x="1336164" y="1915994"/>
                  <a:pt x="1438835" y="1864659"/>
                </a:cubicBezTo>
                <a:cubicBezTo>
                  <a:pt x="1543105" y="1812524"/>
                  <a:pt x="1418119" y="1858117"/>
                  <a:pt x="1519517" y="1824318"/>
                </a:cubicBezTo>
                <a:cubicBezTo>
                  <a:pt x="1635127" y="1747245"/>
                  <a:pt x="1488854" y="1839650"/>
                  <a:pt x="1600200" y="1783976"/>
                </a:cubicBezTo>
                <a:cubicBezTo>
                  <a:pt x="1614655" y="1776748"/>
                  <a:pt x="1625686" y="1763448"/>
                  <a:pt x="1640541" y="1757082"/>
                </a:cubicBezTo>
                <a:cubicBezTo>
                  <a:pt x="1672242" y="1743496"/>
                  <a:pt x="1766645" y="1733304"/>
                  <a:pt x="1788458" y="1730188"/>
                </a:cubicBezTo>
                <a:cubicBezTo>
                  <a:pt x="1924054" y="1684990"/>
                  <a:pt x="1713714" y="1753956"/>
                  <a:pt x="1882588" y="1703294"/>
                </a:cubicBezTo>
                <a:cubicBezTo>
                  <a:pt x="1909741" y="1695148"/>
                  <a:pt x="1938961" y="1690985"/>
                  <a:pt x="1963270" y="1676400"/>
                </a:cubicBezTo>
                <a:cubicBezTo>
                  <a:pt x="1985682" y="1662953"/>
                  <a:pt x="2007658" y="1648752"/>
                  <a:pt x="2030506" y="1636059"/>
                </a:cubicBezTo>
                <a:cubicBezTo>
                  <a:pt x="2048029" y="1626324"/>
                  <a:pt x="2066890" y="1619110"/>
                  <a:pt x="2084294" y="1609165"/>
                </a:cubicBezTo>
                <a:cubicBezTo>
                  <a:pt x="2098326" y="1601147"/>
                  <a:pt x="2109503" y="1587946"/>
                  <a:pt x="2124635" y="1582271"/>
                </a:cubicBezTo>
                <a:cubicBezTo>
                  <a:pt x="2146035" y="1574246"/>
                  <a:pt x="2169458" y="1573306"/>
                  <a:pt x="2191870" y="1568824"/>
                </a:cubicBezTo>
                <a:lnTo>
                  <a:pt x="2272553" y="1515035"/>
                </a:lnTo>
                <a:cubicBezTo>
                  <a:pt x="2286000" y="1506070"/>
                  <a:pt x="2298439" y="1495369"/>
                  <a:pt x="2312894" y="1488141"/>
                </a:cubicBezTo>
                <a:cubicBezTo>
                  <a:pt x="2365421" y="1461878"/>
                  <a:pt x="2362674" y="1466031"/>
                  <a:pt x="2407023" y="1434353"/>
                </a:cubicBezTo>
                <a:cubicBezTo>
                  <a:pt x="2425260" y="1421326"/>
                  <a:pt x="2443795" y="1408597"/>
                  <a:pt x="2460811" y="1394012"/>
                </a:cubicBezTo>
                <a:cubicBezTo>
                  <a:pt x="2475250" y="1381636"/>
                  <a:pt x="2485027" y="1363750"/>
                  <a:pt x="2501153" y="1353671"/>
                </a:cubicBezTo>
                <a:cubicBezTo>
                  <a:pt x="2521622" y="1340878"/>
                  <a:pt x="2546798" y="1337571"/>
                  <a:pt x="2568388" y="1326776"/>
                </a:cubicBezTo>
                <a:cubicBezTo>
                  <a:pt x="2582843" y="1319548"/>
                  <a:pt x="2593961" y="1306446"/>
                  <a:pt x="2608729" y="1299882"/>
                </a:cubicBezTo>
                <a:cubicBezTo>
                  <a:pt x="2634634" y="1288368"/>
                  <a:pt x="2664055" y="1285666"/>
                  <a:pt x="2689411" y="1272988"/>
                </a:cubicBezTo>
                <a:cubicBezTo>
                  <a:pt x="2759730" y="1237829"/>
                  <a:pt x="2723753" y="1250956"/>
                  <a:pt x="2796988" y="1232647"/>
                </a:cubicBezTo>
                <a:cubicBezTo>
                  <a:pt x="2837502" y="1205638"/>
                  <a:pt x="2843347" y="1199332"/>
                  <a:pt x="2891117" y="1178859"/>
                </a:cubicBezTo>
                <a:cubicBezTo>
                  <a:pt x="2904145" y="1173275"/>
                  <a:pt x="2918430" y="1170996"/>
                  <a:pt x="2931458" y="1165412"/>
                </a:cubicBezTo>
                <a:cubicBezTo>
                  <a:pt x="3096454" y="1094700"/>
                  <a:pt x="2890565" y="1179137"/>
                  <a:pt x="3025588" y="1111624"/>
                </a:cubicBezTo>
                <a:cubicBezTo>
                  <a:pt x="3038266" y="1105285"/>
                  <a:pt x="3052482" y="1102659"/>
                  <a:pt x="3065929" y="1098176"/>
                </a:cubicBezTo>
                <a:cubicBezTo>
                  <a:pt x="3079376" y="1084729"/>
                  <a:pt x="3090447" y="1068384"/>
                  <a:pt x="3106270" y="1057835"/>
                </a:cubicBezTo>
                <a:cubicBezTo>
                  <a:pt x="3118064" y="1049972"/>
                  <a:pt x="3133933" y="1050727"/>
                  <a:pt x="3146611" y="1044388"/>
                </a:cubicBezTo>
                <a:cubicBezTo>
                  <a:pt x="3161066" y="1037160"/>
                  <a:pt x="3172921" y="1025512"/>
                  <a:pt x="3186953" y="1017494"/>
                </a:cubicBezTo>
                <a:cubicBezTo>
                  <a:pt x="3204358" y="1007549"/>
                  <a:pt x="3222812" y="999565"/>
                  <a:pt x="3240741" y="990600"/>
                </a:cubicBezTo>
                <a:cubicBezTo>
                  <a:pt x="3282987" y="927232"/>
                  <a:pt x="3247930" y="965361"/>
                  <a:pt x="3321423" y="923365"/>
                </a:cubicBezTo>
                <a:cubicBezTo>
                  <a:pt x="3335455" y="915347"/>
                  <a:pt x="3349144" y="906567"/>
                  <a:pt x="3361764" y="896471"/>
                </a:cubicBezTo>
                <a:cubicBezTo>
                  <a:pt x="3371664" y="888551"/>
                  <a:pt x="3377787" y="876099"/>
                  <a:pt x="3388658" y="869576"/>
                </a:cubicBezTo>
                <a:cubicBezTo>
                  <a:pt x="3400813" y="862283"/>
                  <a:pt x="3415553" y="860611"/>
                  <a:pt x="3429000" y="856129"/>
                </a:cubicBezTo>
                <a:cubicBezTo>
                  <a:pt x="3432093" y="853809"/>
                  <a:pt x="3510020" y="793810"/>
                  <a:pt x="3523129" y="788894"/>
                </a:cubicBezTo>
                <a:cubicBezTo>
                  <a:pt x="3544529" y="780869"/>
                  <a:pt x="3567952" y="779929"/>
                  <a:pt x="3590364" y="775447"/>
                </a:cubicBezTo>
                <a:cubicBezTo>
                  <a:pt x="3661673" y="704140"/>
                  <a:pt x="3595996" y="761311"/>
                  <a:pt x="3684494" y="708212"/>
                </a:cubicBezTo>
                <a:cubicBezTo>
                  <a:pt x="3798851" y="639598"/>
                  <a:pt x="3723356" y="664880"/>
                  <a:pt x="3818964" y="640976"/>
                </a:cubicBezTo>
                <a:cubicBezTo>
                  <a:pt x="3832411" y="632011"/>
                  <a:pt x="3844851" y="621310"/>
                  <a:pt x="3859306" y="614082"/>
                </a:cubicBezTo>
                <a:cubicBezTo>
                  <a:pt x="3878598" y="604436"/>
                  <a:pt x="3936201" y="591497"/>
                  <a:pt x="3953435" y="587188"/>
                </a:cubicBezTo>
                <a:cubicBezTo>
                  <a:pt x="4017364" y="544569"/>
                  <a:pt x="3978444" y="565405"/>
                  <a:pt x="4074458" y="533400"/>
                </a:cubicBezTo>
                <a:cubicBezTo>
                  <a:pt x="4093475" y="527061"/>
                  <a:pt x="4109635" y="513951"/>
                  <a:pt x="4128247" y="506506"/>
                </a:cubicBezTo>
                <a:cubicBezTo>
                  <a:pt x="4154568" y="495978"/>
                  <a:pt x="4182035" y="488577"/>
                  <a:pt x="4208929" y="479612"/>
                </a:cubicBezTo>
                <a:lnTo>
                  <a:pt x="4249270" y="466165"/>
                </a:lnTo>
                <a:cubicBezTo>
                  <a:pt x="4334672" y="402114"/>
                  <a:pt x="4267488" y="440414"/>
                  <a:pt x="4370294" y="412376"/>
                </a:cubicBezTo>
                <a:cubicBezTo>
                  <a:pt x="4397644" y="404917"/>
                  <a:pt x="4424082" y="394447"/>
                  <a:pt x="4450976" y="385482"/>
                </a:cubicBezTo>
                <a:lnTo>
                  <a:pt x="4491317" y="372035"/>
                </a:lnTo>
                <a:cubicBezTo>
                  <a:pt x="4504764" y="363070"/>
                  <a:pt x="4517203" y="352368"/>
                  <a:pt x="4531658" y="345141"/>
                </a:cubicBezTo>
                <a:cubicBezTo>
                  <a:pt x="4599297" y="311322"/>
                  <a:pt x="4567884" y="362704"/>
                  <a:pt x="4652682" y="277906"/>
                </a:cubicBezTo>
                <a:cubicBezTo>
                  <a:pt x="4746811" y="244288"/>
                  <a:pt x="5009029" y="170329"/>
                  <a:pt x="5096435" y="143435"/>
                </a:cubicBezTo>
                <a:lnTo>
                  <a:pt x="5177117" y="116541"/>
                </a:lnTo>
                <a:cubicBezTo>
                  <a:pt x="5192449" y="111430"/>
                  <a:pt x="5201643" y="92976"/>
                  <a:pt x="5217458" y="89647"/>
                </a:cubicBezTo>
                <a:cubicBezTo>
                  <a:pt x="5440276" y="42738"/>
                  <a:pt x="5655885" y="0"/>
                  <a:pt x="5871882" y="0"/>
                </a:cubicBezTo>
              </a:path>
            </a:pathLst>
          </a:custGeom>
          <a:noFill/>
          <a:ln w="38100" cap="flat" cmpd="sng">
            <a:solidFill>
              <a:srgbClr val="5BCCDF"/>
            </a:solidFill>
            <a:prstDash val="sys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endParaRPr>
          </a:p>
        </p:txBody>
      </p:sp>
      <p:sp>
        <p:nvSpPr>
          <p:cNvPr id="83" name="Freeform 14">
            <a:extLst>
              <a:ext uri="{FF2B5EF4-FFF2-40B4-BE49-F238E27FC236}">
                <a16:creationId xmlns:a16="http://schemas.microsoft.com/office/drawing/2014/main" id="{8DAF95F5-0FF6-4F27-8221-ACCA54619A72}"/>
              </a:ext>
            </a:extLst>
          </p:cNvPr>
          <p:cNvSpPr>
            <a:spLocks/>
          </p:cNvSpPr>
          <p:nvPr/>
        </p:nvSpPr>
        <p:spPr bwMode="auto">
          <a:xfrm>
            <a:off x="5378575" y="3658610"/>
            <a:ext cx="3269524" cy="796952"/>
          </a:xfrm>
          <a:custGeom>
            <a:avLst/>
            <a:gdLst>
              <a:gd name="T0" fmla="*/ 641148 w 5871882"/>
              <a:gd name="T1" fmla="*/ 132818 h 2281518"/>
              <a:gd name="T2" fmla="*/ 1061207 w 5871882"/>
              <a:gd name="T3" fmla="*/ 127307 h 2281518"/>
              <a:gd name="T4" fmla="*/ 1348620 w 5871882"/>
              <a:gd name="T5" fmla="*/ 123369 h 2281518"/>
              <a:gd name="T6" fmla="*/ 1613925 w 5871882"/>
              <a:gd name="T7" fmla="*/ 119432 h 2281518"/>
              <a:gd name="T8" fmla="*/ 1945552 w 5871882"/>
              <a:gd name="T9" fmla="*/ 115495 h 2281518"/>
              <a:gd name="T10" fmla="*/ 2144527 w 5871882"/>
              <a:gd name="T11" fmla="*/ 113132 h 2281518"/>
              <a:gd name="T12" fmla="*/ 2365615 w 5871882"/>
              <a:gd name="T13" fmla="*/ 109194 h 2281518"/>
              <a:gd name="T14" fmla="*/ 2630916 w 5871882"/>
              <a:gd name="T15" fmla="*/ 104470 h 2281518"/>
              <a:gd name="T16" fmla="*/ 2940435 w 5871882"/>
              <a:gd name="T17" fmla="*/ 101320 h 2281518"/>
              <a:gd name="T18" fmla="*/ 3227846 w 5871882"/>
              <a:gd name="T19" fmla="*/ 98170 h 2281518"/>
              <a:gd name="T20" fmla="*/ 3426824 w 5871882"/>
              <a:gd name="T21" fmla="*/ 94233 h 2281518"/>
              <a:gd name="T22" fmla="*/ 3603689 w 5871882"/>
              <a:gd name="T23" fmla="*/ 91871 h 2281518"/>
              <a:gd name="T24" fmla="*/ 3802669 w 5871882"/>
              <a:gd name="T25" fmla="*/ 87146 h 2281518"/>
              <a:gd name="T26" fmla="*/ 4045862 w 5871882"/>
              <a:gd name="T27" fmla="*/ 81634 h 2281518"/>
              <a:gd name="T28" fmla="*/ 4222734 w 5871882"/>
              <a:gd name="T29" fmla="*/ 77696 h 2281518"/>
              <a:gd name="T30" fmla="*/ 4421705 w 5871882"/>
              <a:gd name="T31" fmla="*/ 74546 h 2281518"/>
              <a:gd name="T32" fmla="*/ 4753330 w 5871882"/>
              <a:gd name="T33" fmla="*/ 69034 h 2281518"/>
              <a:gd name="T34" fmla="*/ 4974416 w 5871882"/>
              <a:gd name="T35" fmla="*/ 65097 h 2281518"/>
              <a:gd name="T36" fmla="*/ 5107069 w 5871882"/>
              <a:gd name="T37" fmla="*/ 61948 h 2281518"/>
              <a:gd name="T38" fmla="*/ 5239719 w 5871882"/>
              <a:gd name="T39" fmla="*/ 59585 h 2281518"/>
              <a:gd name="T40" fmla="*/ 5460805 w 5871882"/>
              <a:gd name="T41" fmla="*/ 54073 h 2281518"/>
              <a:gd name="T42" fmla="*/ 5571350 w 5871882"/>
              <a:gd name="T43" fmla="*/ 50923 h 2281518"/>
              <a:gd name="T44" fmla="*/ 5792436 w 5871882"/>
              <a:gd name="T45" fmla="*/ 46198 h 2281518"/>
              <a:gd name="T46" fmla="*/ 6057735 w 5871882"/>
              <a:gd name="T47" fmla="*/ 41473 h 2281518"/>
              <a:gd name="T48" fmla="*/ 6345141 w 5871882"/>
              <a:gd name="T49" fmla="*/ 35961 h 2281518"/>
              <a:gd name="T50" fmla="*/ 6698877 w 5871882"/>
              <a:gd name="T51" fmla="*/ 31236 h 2281518"/>
              <a:gd name="T52" fmla="*/ 6919972 w 5871882"/>
              <a:gd name="T53" fmla="*/ 28086 h 2281518"/>
              <a:gd name="T54" fmla="*/ 7185270 w 5871882"/>
              <a:gd name="T55" fmla="*/ 24149 h 2281518"/>
              <a:gd name="T56" fmla="*/ 7384244 w 5871882"/>
              <a:gd name="T57" fmla="*/ 21786 h 2281518"/>
              <a:gd name="T58" fmla="*/ 7649547 w 5871882"/>
              <a:gd name="T59" fmla="*/ 16274 h 2281518"/>
              <a:gd name="T60" fmla="*/ 8511784 w 5871882"/>
              <a:gd name="T61" fmla="*/ 6824 h 2281518"/>
              <a:gd name="T62" fmla="*/ 9654044 w 5871882"/>
              <a:gd name="T63" fmla="*/ 0 h 22815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871882"/>
              <a:gd name="T97" fmla="*/ 0 h 2281518"/>
              <a:gd name="T98" fmla="*/ 5871882 w 5871882"/>
              <a:gd name="T99" fmla="*/ 2281518 h 22815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871882" h="2281518">
                <a:moveTo>
                  <a:pt x="0" y="2281518"/>
                </a:moveTo>
                <a:cubicBezTo>
                  <a:pt x="129988" y="2277036"/>
                  <a:pt x="260374" y="2279179"/>
                  <a:pt x="389964" y="2268071"/>
                </a:cubicBezTo>
                <a:cubicBezTo>
                  <a:pt x="489169" y="2259568"/>
                  <a:pt x="445240" y="2243503"/>
                  <a:pt x="510988" y="2214282"/>
                </a:cubicBezTo>
                <a:cubicBezTo>
                  <a:pt x="576815" y="2185026"/>
                  <a:pt x="585282" y="2191994"/>
                  <a:pt x="645458" y="2173941"/>
                </a:cubicBezTo>
                <a:cubicBezTo>
                  <a:pt x="672612" y="2165795"/>
                  <a:pt x="699247" y="2156012"/>
                  <a:pt x="726141" y="2147047"/>
                </a:cubicBezTo>
                <a:cubicBezTo>
                  <a:pt x="820745" y="2115513"/>
                  <a:pt x="703958" y="2156554"/>
                  <a:pt x="820270" y="2106706"/>
                </a:cubicBezTo>
                <a:cubicBezTo>
                  <a:pt x="847279" y="2095131"/>
                  <a:pt x="887104" y="2086636"/>
                  <a:pt x="914400" y="2079812"/>
                </a:cubicBezTo>
                <a:cubicBezTo>
                  <a:pt x="936812" y="2066365"/>
                  <a:pt x="957241" y="2048853"/>
                  <a:pt x="981635" y="2039471"/>
                </a:cubicBezTo>
                <a:cubicBezTo>
                  <a:pt x="1048446" y="2013774"/>
                  <a:pt x="1075052" y="2022486"/>
                  <a:pt x="1129553" y="1999129"/>
                </a:cubicBezTo>
                <a:cubicBezTo>
                  <a:pt x="1147978" y="1991233"/>
                  <a:pt x="1164572" y="1979273"/>
                  <a:pt x="1183341" y="1972235"/>
                </a:cubicBezTo>
                <a:cubicBezTo>
                  <a:pt x="1200645" y="1965746"/>
                  <a:pt x="1219596" y="1964632"/>
                  <a:pt x="1237129" y="1958788"/>
                </a:cubicBezTo>
                <a:cubicBezTo>
                  <a:pt x="1260028" y="1951155"/>
                  <a:pt x="1281763" y="1940369"/>
                  <a:pt x="1304364" y="1931894"/>
                </a:cubicBezTo>
                <a:cubicBezTo>
                  <a:pt x="1317636" y="1926917"/>
                  <a:pt x="1331259" y="1922929"/>
                  <a:pt x="1344706" y="1918447"/>
                </a:cubicBezTo>
                <a:cubicBezTo>
                  <a:pt x="1474768" y="1820900"/>
                  <a:pt x="1336164" y="1915994"/>
                  <a:pt x="1438835" y="1864659"/>
                </a:cubicBezTo>
                <a:cubicBezTo>
                  <a:pt x="1543105" y="1812524"/>
                  <a:pt x="1418119" y="1858117"/>
                  <a:pt x="1519517" y="1824318"/>
                </a:cubicBezTo>
                <a:cubicBezTo>
                  <a:pt x="1635127" y="1747245"/>
                  <a:pt x="1488854" y="1839650"/>
                  <a:pt x="1600200" y="1783976"/>
                </a:cubicBezTo>
                <a:cubicBezTo>
                  <a:pt x="1614655" y="1776748"/>
                  <a:pt x="1625686" y="1763448"/>
                  <a:pt x="1640541" y="1757082"/>
                </a:cubicBezTo>
                <a:cubicBezTo>
                  <a:pt x="1672242" y="1743496"/>
                  <a:pt x="1766645" y="1733304"/>
                  <a:pt x="1788458" y="1730188"/>
                </a:cubicBezTo>
                <a:cubicBezTo>
                  <a:pt x="1924054" y="1684990"/>
                  <a:pt x="1713714" y="1753956"/>
                  <a:pt x="1882588" y="1703294"/>
                </a:cubicBezTo>
                <a:cubicBezTo>
                  <a:pt x="1909741" y="1695148"/>
                  <a:pt x="1938961" y="1690985"/>
                  <a:pt x="1963270" y="1676400"/>
                </a:cubicBezTo>
                <a:cubicBezTo>
                  <a:pt x="1985682" y="1662953"/>
                  <a:pt x="2007658" y="1648752"/>
                  <a:pt x="2030506" y="1636059"/>
                </a:cubicBezTo>
                <a:cubicBezTo>
                  <a:pt x="2048029" y="1626324"/>
                  <a:pt x="2066890" y="1619110"/>
                  <a:pt x="2084294" y="1609165"/>
                </a:cubicBezTo>
                <a:cubicBezTo>
                  <a:pt x="2098326" y="1601147"/>
                  <a:pt x="2109503" y="1587946"/>
                  <a:pt x="2124635" y="1582271"/>
                </a:cubicBezTo>
                <a:cubicBezTo>
                  <a:pt x="2146035" y="1574246"/>
                  <a:pt x="2169458" y="1573306"/>
                  <a:pt x="2191870" y="1568824"/>
                </a:cubicBezTo>
                <a:lnTo>
                  <a:pt x="2272553" y="1515035"/>
                </a:lnTo>
                <a:cubicBezTo>
                  <a:pt x="2286000" y="1506070"/>
                  <a:pt x="2298439" y="1495369"/>
                  <a:pt x="2312894" y="1488141"/>
                </a:cubicBezTo>
                <a:cubicBezTo>
                  <a:pt x="2365421" y="1461878"/>
                  <a:pt x="2362674" y="1466031"/>
                  <a:pt x="2407023" y="1434353"/>
                </a:cubicBezTo>
                <a:cubicBezTo>
                  <a:pt x="2425260" y="1421326"/>
                  <a:pt x="2443795" y="1408597"/>
                  <a:pt x="2460811" y="1394012"/>
                </a:cubicBezTo>
                <a:cubicBezTo>
                  <a:pt x="2475250" y="1381636"/>
                  <a:pt x="2485027" y="1363750"/>
                  <a:pt x="2501153" y="1353671"/>
                </a:cubicBezTo>
                <a:cubicBezTo>
                  <a:pt x="2521622" y="1340878"/>
                  <a:pt x="2546798" y="1337571"/>
                  <a:pt x="2568388" y="1326776"/>
                </a:cubicBezTo>
                <a:cubicBezTo>
                  <a:pt x="2582843" y="1319548"/>
                  <a:pt x="2593961" y="1306446"/>
                  <a:pt x="2608729" y="1299882"/>
                </a:cubicBezTo>
                <a:cubicBezTo>
                  <a:pt x="2634634" y="1288368"/>
                  <a:pt x="2664055" y="1285666"/>
                  <a:pt x="2689411" y="1272988"/>
                </a:cubicBezTo>
                <a:cubicBezTo>
                  <a:pt x="2759730" y="1237829"/>
                  <a:pt x="2723753" y="1250956"/>
                  <a:pt x="2796988" y="1232647"/>
                </a:cubicBezTo>
                <a:cubicBezTo>
                  <a:pt x="2837502" y="1205638"/>
                  <a:pt x="2843347" y="1199332"/>
                  <a:pt x="2891117" y="1178859"/>
                </a:cubicBezTo>
                <a:cubicBezTo>
                  <a:pt x="2904145" y="1173275"/>
                  <a:pt x="2918430" y="1170996"/>
                  <a:pt x="2931458" y="1165412"/>
                </a:cubicBezTo>
                <a:cubicBezTo>
                  <a:pt x="3096454" y="1094700"/>
                  <a:pt x="2890565" y="1179137"/>
                  <a:pt x="3025588" y="1111624"/>
                </a:cubicBezTo>
                <a:cubicBezTo>
                  <a:pt x="3038266" y="1105285"/>
                  <a:pt x="3052482" y="1102659"/>
                  <a:pt x="3065929" y="1098176"/>
                </a:cubicBezTo>
                <a:cubicBezTo>
                  <a:pt x="3079376" y="1084729"/>
                  <a:pt x="3090447" y="1068384"/>
                  <a:pt x="3106270" y="1057835"/>
                </a:cubicBezTo>
                <a:cubicBezTo>
                  <a:pt x="3118064" y="1049972"/>
                  <a:pt x="3133933" y="1050727"/>
                  <a:pt x="3146611" y="1044388"/>
                </a:cubicBezTo>
                <a:cubicBezTo>
                  <a:pt x="3161066" y="1037160"/>
                  <a:pt x="3172921" y="1025512"/>
                  <a:pt x="3186953" y="1017494"/>
                </a:cubicBezTo>
                <a:cubicBezTo>
                  <a:pt x="3204358" y="1007549"/>
                  <a:pt x="3222812" y="999565"/>
                  <a:pt x="3240741" y="990600"/>
                </a:cubicBezTo>
                <a:cubicBezTo>
                  <a:pt x="3282987" y="927232"/>
                  <a:pt x="3247930" y="965361"/>
                  <a:pt x="3321423" y="923365"/>
                </a:cubicBezTo>
                <a:cubicBezTo>
                  <a:pt x="3335455" y="915347"/>
                  <a:pt x="3349144" y="906567"/>
                  <a:pt x="3361764" y="896471"/>
                </a:cubicBezTo>
                <a:cubicBezTo>
                  <a:pt x="3371664" y="888551"/>
                  <a:pt x="3377787" y="876099"/>
                  <a:pt x="3388658" y="869576"/>
                </a:cubicBezTo>
                <a:cubicBezTo>
                  <a:pt x="3400813" y="862283"/>
                  <a:pt x="3415553" y="860611"/>
                  <a:pt x="3429000" y="856129"/>
                </a:cubicBezTo>
                <a:cubicBezTo>
                  <a:pt x="3432093" y="853809"/>
                  <a:pt x="3510020" y="793810"/>
                  <a:pt x="3523129" y="788894"/>
                </a:cubicBezTo>
                <a:cubicBezTo>
                  <a:pt x="3544529" y="780869"/>
                  <a:pt x="3567952" y="779929"/>
                  <a:pt x="3590364" y="775447"/>
                </a:cubicBezTo>
                <a:cubicBezTo>
                  <a:pt x="3661673" y="704140"/>
                  <a:pt x="3595996" y="761311"/>
                  <a:pt x="3684494" y="708212"/>
                </a:cubicBezTo>
                <a:cubicBezTo>
                  <a:pt x="3798851" y="639598"/>
                  <a:pt x="3723356" y="664880"/>
                  <a:pt x="3818964" y="640976"/>
                </a:cubicBezTo>
                <a:cubicBezTo>
                  <a:pt x="3832411" y="632011"/>
                  <a:pt x="3844851" y="621310"/>
                  <a:pt x="3859306" y="614082"/>
                </a:cubicBezTo>
                <a:cubicBezTo>
                  <a:pt x="3878598" y="604436"/>
                  <a:pt x="3936201" y="591497"/>
                  <a:pt x="3953435" y="587188"/>
                </a:cubicBezTo>
                <a:cubicBezTo>
                  <a:pt x="4017364" y="544569"/>
                  <a:pt x="3978444" y="565405"/>
                  <a:pt x="4074458" y="533400"/>
                </a:cubicBezTo>
                <a:cubicBezTo>
                  <a:pt x="4093475" y="527061"/>
                  <a:pt x="4109635" y="513951"/>
                  <a:pt x="4128247" y="506506"/>
                </a:cubicBezTo>
                <a:cubicBezTo>
                  <a:pt x="4154568" y="495978"/>
                  <a:pt x="4182035" y="488577"/>
                  <a:pt x="4208929" y="479612"/>
                </a:cubicBezTo>
                <a:lnTo>
                  <a:pt x="4249270" y="466165"/>
                </a:lnTo>
                <a:cubicBezTo>
                  <a:pt x="4334672" y="402114"/>
                  <a:pt x="4267488" y="440414"/>
                  <a:pt x="4370294" y="412376"/>
                </a:cubicBezTo>
                <a:cubicBezTo>
                  <a:pt x="4397644" y="404917"/>
                  <a:pt x="4424082" y="394447"/>
                  <a:pt x="4450976" y="385482"/>
                </a:cubicBezTo>
                <a:lnTo>
                  <a:pt x="4491317" y="372035"/>
                </a:lnTo>
                <a:cubicBezTo>
                  <a:pt x="4504764" y="363070"/>
                  <a:pt x="4517203" y="352368"/>
                  <a:pt x="4531658" y="345141"/>
                </a:cubicBezTo>
                <a:cubicBezTo>
                  <a:pt x="4599297" y="311322"/>
                  <a:pt x="4567884" y="362704"/>
                  <a:pt x="4652682" y="277906"/>
                </a:cubicBezTo>
                <a:cubicBezTo>
                  <a:pt x="4746811" y="244288"/>
                  <a:pt x="5009029" y="170329"/>
                  <a:pt x="5096435" y="143435"/>
                </a:cubicBezTo>
                <a:lnTo>
                  <a:pt x="5177117" y="116541"/>
                </a:lnTo>
                <a:cubicBezTo>
                  <a:pt x="5192449" y="111430"/>
                  <a:pt x="5201643" y="92976"/>
                  <a:pt x="5217458" y="89647"/>
                </a:cubicBezTo>
                <a:cubicBezTo>
                  <a:pt x="5440276" y="42738"/>
                  <a:pt x="5655885" y="0"/>
                  <a:pt x="5871882" y="0"/>
                </a:cubicBezTo>
              </a:path>
            </a:pathLst>
          </a:custGeom>
          <a:noFill/>
          <a:ln w="38100" cap="flat" cmpd="sng">
            <a:solidFill>
              <a:srgbClr val="5BCCDF"/>
            </a:solidFill>
            <a:prstDash val="sys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endParaRPr>
          </a:p>
        </p:txBody>
      </p:sp>
      <p:sp>
        <p:nvSpPr>
          <p:cNvPr id="84" name="Oval 15">
            <a:extLst>
              <a:ext uri="{FF2B5EF4-FFF2-40B4-BE49-F238E27FC236}">
                <a16:creationId xmlns:a16="http://schemas.microsoft.com/office/drawing/2014/main" id="{94A2E1E6-AC0E-45E6-A79E-BC60E9D3DC1F}"/>
              </a:ext>
            </a:extLst>
          </p:cNvPr>
          <p:cNvSpPr>
            <a:spLocks noChangeArrowheads="1"/>
          </p:cNvSpPr>
          <p:nvPr/>
        </p:nvSpPr>
        <p:spPr bwMode="auto">
          <a:xfrm>
            <a:off x="5378575" y="4303761"/>
            <a:ext cx="79744" cy="75900"/>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defRPr/>
            </a:pPr>
            <a:endParaRPr lang="en-US" sz="900" b="1" kern="0" dirty="0">
              <a:solidFill>
                <a:sysClr val="windowText" lastClr="000000"/>
              </a:solidFill>
              <a:latin typeface="Agency FB" panose="020B0503020202020204" pitchFamily="34" charset="0"/>
            </a:endParaRPr>
          </a:p>
        </p:txBody>
      </p:sp>
      <p:sp>
        <p:nvSpPr>
          <p:cNvPr id="85" name="Oval 16">
            <a:extLst>
              <a:ext uri="{FF2B5EF4-FFF2-40B4-BE49-F238E27FC236}">
                <a16:creationId xmlns:a16="http://schemas.microsoft.com/office/drawing/2014/main" id="{7C4ACF54-C443-414F-9122-5B8B64D6E3A5}"/>
              </a:ext>
            </a:extLst>
          </p:cNvPr>
          <p:cNvSpPr>
            <a:spLocks noChangeArrowheads="1"/>
          </p:cNvSpPr>
          <p:nvPr/>
        </p:nvSpPr>
        <p:spPr bwMode="auto">
          <a:xfrm>
            <a:off x="5617808" y="4265811"/>
            <a:ext cx="79744" cy="75900"/>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86" name="Oval 17">
            <a:extLst>
              <a:ext uri="{FF2B5EF4-FFF2-40B4-BE49-F238E27FC236}">
                <a16:creationId xmlns:a16="http://schemas.microsoft.com/office/drawing/2014/main" id="{36E2B8B5-6687-42B8-9CBA-06A2513AE695}"/>
              </a:ext>
            </a:extLst>
          </p:cNvPr>
          <p:cNvSpPr>
            <a:spLocks noChangeArrowheads="1"/>
          </p:cNvSpPr>
          <p:nvPr/>
        </p:nvSpPr>
        <p:spPr bwMode="auto">
          <a:xfrm>
            <a:off x="5936786" y="4151961"/>
            <a:ext cx="79744" cy="75900"/>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87" name="Oval 18">
            <a:extLst>
              <a:ext uri="{FF2B5EF4-FFF2-40B4-BE49-F238E27FC236}">
                <a16:creationId xmlns:a16="http://schemas.microsoft.com/office/drawing/2014/main" id="{AE13B533-85B2-42E6-950C-6456188CB7E5}"/>
              </a:ext>
            </a:extLst>
          </p:cNvPr>
          <p:cNvSpPr>
            <a:spLocks noChangeArrowheads="1"/>
          </p:cNvSpPr>
          <p:nvPr/>
        </p:nvSpPr>
        <p:spPr bwMode="auto">
          <a:xfrm>
            <a:off x="6255765" y="4038111"/>
            <a:ext cx="79744" cy="75900"/>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88" name="Oval 19">
            <a:extLst>
              <a:ext uri="{FF2B5EF4-FFF2-40B4-BE49-F238E27FC236}">
                <a16:creationId xmlns:a16="http://schemas.microsoft.com/office/drawing/2014/main" id="{CBD7841C-8D82-4A2D-86EE-3577E4FD69A6}"/>
              </a:ext>
            </a:extLst>
          </p:cNvPr>
          <p:cNvSpPr>
            <a:spLocks noChangeArrowheads="1"/>
          </p:cNvSpPr>
          <p:nvPr/>
        </p:nvSpPr>
        <p:spPr bwMode="auto">
          <a:xfrm>
            <a:off x="6574743" y="3924261"/>
            <a:ext cx="79744" cy="75900"/>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89" name="Oval 20">
            <a:extLst>
              <a:ext uri="{FF2B5EF4-FFF2-40B4-BE49-F238E27FC236}">
                <a16:creationId xmlns:a16="http://schemas.microsoft.com/office/drawing/2014/main" id="{AEFF9F83-BDD1-40B1-BD30-163A80EAC398}"/>
              </a:ext>
            </a:extLst>
          </p:cNvPr>
          <p:cNvSpPr>
            <a:spLocks noChangeArrowheads="1"/>
          </p:cNvSpPr>
          <p:nvPr/>
        </p:nvSpPr>
        <p:spPr bwMode="auto">
          <a:xfrm>
            <a:off x="6853848" y="3772460"/>
            <a:ext cx="79744" cy="75900"/>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90" name="Oval 21">
            <a:extLst>
              <a:ext uri="{FF2B5EF4-FFF2-40B4-BE49-F238E27FC236}">
                <a16:creationId xmlns:a16="http://schemas.microsoft.com/office/drawing/2014/main" id="{EC71A46E-F5AB-4B1D-9909-5C0A11A76E78}"/>
              </a:ext>
            </a:extLst>
          </p:cNvPr>
          <p:cNvSpPr>
            <a:spLocks noChangeArrowheads="1"/>
          </p:cNvSpPr>
          <p:nvPr/>
        </p:nvSpPr>
        <p:spPr bwMode="auto">
          <a:xfrm>
            <a:off x="7172826" y="3582710"/>
            <a:ext cx="79744" cy="75900"/>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91" name="Oval 22">
            <a:extLst>
              <a:ext uri="{FF2B5EF4-FFF2-40B4-BE49-F238E27FC236}">
                <a16:creationId xmlns:a16="http://schemas.microsoft.com/office/drawing/2014/main" id="{2B45F5EB-9C49-4199-A880-71A5D35FA623}"/>
              </a:ext>
            </a:extLst>
          </p:cNvPr>
          <p:cNvSpPr>
            <a:spLocks noChangeArrowheads="1"/>
          </p:cNvSpPr>
          <p:nvPr/>
        </p:nvSpPr>
        <p:spPr bwMode="auto">
          <a:xfrm>
            <a:off x="7491804" y="3430910"/>
            <a:ext cx="79744" cy="75900"/>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92" name="Oval 23">
            <a:extLst>
              <a:ext uri="{FF2B5EF4-FFF2-40B4-BE49-F238E27FC236}">
                <a16:creationId xmlns:a16="http://schemas.microsoft.com/office/drawing/2014/main" id="{09718578-1AB6-4171-BC5F-34AE6260EA2E}"/>
              </a:ext>
            </a:extLst>
          </p:cNvPr>
          <p:cNvSpPr>
            <a:spLocks noChangeArrowheads="1"/>
          </p:cNvSpPr>
          <p:nvPr/>
        </p:nvSpPr>
        <p:spPr bwMode="auto">
          <a:xfrm>
            <a:off x="7810782" y="3317059"/>
            <a:ext cx="79744" cy="75900"/>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93" name="Oval 24">
            <a:extLst>
              <a:ext uri="{FF2B5EF4-FFF2-40B4-BE49-F238E27FC236}">
                <a16:creationId xmlns:a16="http://schemas.microsoft.com/office/drawing/2014/main" id="{70C15AA9-5CDA-4C51-A8FE-ED90A132F7D8}"/>
              </a:ext>
            </a:extLst>
          </p:cNvPr>
          <p:cNvSpPr>
            <a:spLocks noChangeArrowheads="1"/>
          </p:cNvSpPr>
          <p:nvPr/>
        </p:nvSpPr>
        <p:spPr bwMode="auto">
          <a:xfrm>
            <a:off x="8129760" y="3203210"/>
            <a:ext cx="79744" cy="75900"/>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94" name="Oval 25">
            <a:extLst>
              <a:ext uri="{FF2B5EF4-FFF2-40B4-BE49-F238E27FC236}">
                <a16:creationId xmlns:a16="http://schemas.microsoft.com/office/drawing/2014/main" id="{B35015E9-88A8-47F2-9D08-B5A9E26F6D91}"/>
              </a:ext>
            </a:extLst>
          </p:cNvPr>
          <p:cNvSpPr>
            <a:spLocks noChangeArrowheads="1"/>
          </p:cNvSpPr>
          <p:nvPr/>
        </p:nvSpPr>
        <p:spPr bwMode="auto">
          <a:xfrm>
            <a:off x="8448738" y="3165260"/>
            <a:ext cx="79744" cy="75900"/>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95" name="TextBox 94">
            <a:extLst>
              <a:ext uri="{FF2B5EF4-FFF2-40B4-BE49-F238E27FC236}">
                <a16:creationId xmlns:a16="http://schemas.microsoft.com/office/drawing/2014/main" id="{4E264CBD-148A-431B-8911-951263E020BC}"/>
              </a:ext>
            </a:extLst>
          </p:cNvPr>
          <p:cNvSpPr txBox="1"/>
          <p:nvPr/>
        </p:nvSpPr>
        <p:spPr>
          <a:xfrm>
            <a:off x="8329121" y="3013459"/>
            <a:ext cx="288862"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dirty="0">
                <a:solidFill>
                  <a:prstClr val="black"/>
                </a:solidFill>
                <a:latin typeface="Agency FB" panose="020B0503020202020204" pitchFamily="34" charset="0"/>
              </a:rPr>
              <a:t>15.9</a:t>
            </a:r>
          </a:p>
        </p:txBody>
      </p:sp>
      <p:sp>
        <p:nvSpPr>
          <p:cNvPr id="96" name="TextBox 95">
            <a:extLst>
              <a:ext uri="{FF2B5EF4-FFF2-40B4-BE49-F238E27FC236}">
                <a16:creationId xmlns:a16="http://schemas.microsoft.com/office/drawing/2014/main" id="{4699A680-F224-4ED5-ADCE-45B5026C0EC5}"/>
              </a:ext>
            </a:extLst>
          </p:cNvPr>
          <p:cNvSpPr txBox="1"/>
          <p:nvPr/>
        </p:nvSpPr>
        <p:spPr>
          <a:xfrm>
            <a:off x="8010143" y="3051409"/>
            <a:ext cx="285656"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a:solidFill>
                  <a:prstClr val="black"/>
                </a:solidFill>
                <a:latin typeface="Agency FB" panose="020B0503020202020204" pitchFamily="34" charset="0"/>
              </a:rPr>
              <a:t>15.2</a:t>
            </a:r>
          </a:p>
        </p:txBody>
      </p:sp>
      <p:sp>
        <p:nvSpPr>
          <p:cNvPr id="97" name="TextBox 96">
            <a:extLst>
              <a:ext uri="{FF2B5EF4-FFF2-40B4-BE49-F238E27FC236}">
                <a16:creationId xmlns:a16="http://schemas.microsoft.com/office/drawing/2014/main" id="{36A8E967-0954-4A1E-8B10-886D9D862238}"/>
              </a:ext>
            </a:extLst>
          </p:cNvPr>
          <p:cNvSpPr txBox="1"/>
          <p:nvPr/>
        </p:nvSpPr>
        <p:spPr>
          <a:xfrm>
            <a:off x="7013337" y="3441879"/>
            <a:ext cx="266420"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a:solidFill>
                  <a:prstClr val="black"/>
                </a:solidFill>
                <a:latin typeface="Agency FB" panose="020B0503020202020204" pitchFamily="34" charset="0"/>
              </a:rPr>
              <a:t>11.7</a:t>
            </a:r>
          </a:p>
        </p:txBody>
      </p:sp>
      <p:sp>
        <p:nvSpPr>
          <p:cNvPr id="98" name="TextBox 97">
            <a:extLst>
              <a:ext uri="{FF2B5EF4-FFF2-40B4-BE49-F238E27FC236}">
                <a16:creationId xmlns:a16="http://schemas.microsoft.com/office/drawing/2014/main" id="{4D4832CD-D2C3-4330-BC4D-2F4D4999D158}"/>
              </a:ext>
            </a:extLst>
          </p:cNvPr>
          <p:cNvSpPr txBox="1"/>
          <p:nvPr/>
        </p:nvSpPr>
        <p:spPr>
          <a:xfrm>
            <a:off x="7332315" y="3279110"/>
            <a:ext cx="271228"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a:solidFill>
                  <a:prstClr val="black"/>
                </a:solidFill>
                <a:latin typeface="Agency FB" panose="020B0503020202020204" pitchFamily="34" charset="0"/>
              </a:rPr>
              <a:t>13.1</a:t>
            </a:r>
          </a:p>
        </p:txBody>
      </p:sp>
      <p:sp>
        <p:nvSpPr>
          <p:cNvPr id="99" name="TextBox 98">
            <a:extLst>
              <a:ext uri="{FF2B5EF4-FFF2-40B4-BE49-F238E27FC236}">
                <a16:creationId xmlns:a16="http://schemas.microsoft.com/office/drawing/2014/main" id="{2C2C3981-FB04-40A8-A50C-0FFCA96F0D02}"/>
              </a:ext>
            </a:extLst>
          </p:cNvPr>
          <p:cNvSpPr txBox="1"/>
          <p:nvPr/>
        </p:nvSpPr>
        <p:spPr>
          <a:xfrm>
            <a:off x="7651292" y="3152560"/>
            <a:ext cx="288862"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dirty="0">
                <a:solidFill>
                  <a:prstClr val="black"/>
                </a:solidFill>
                <a:latin typeface="Agency FB" panose="020B0503020202020204" pitchFamily="34" charset="0"/>
              </a:rPr>
              <a:t>15.9</a:t>
            </a:r>
          </a:p>
        </p:txBody>
      </p:sp>
      <p:sp>
        <p:nvSpPr>
          <p:cNvPr id="100" name="TextBox 99">
            <a:extLst>
              <a:ext uri="{FF2B5EF4-FFF2-40B4-BE49-F238E27FC236}">
                <a16:creationId xmlns:a16="http://schemas.microsoft.com/office/drawing/2014/main" id="{FA149CB0-350F-4E07-9077-DFA48F24C31E}"/>
              </a:ext>
            </a:extLst>
          </p:cNvPr>
          <p:cNvSpPr txBox="1"/>
          <p:nvPr/>
        </p:nvSpPr>
        <p:spPr>
          <a:xfrm>
            <a:off x="6734231" y="3544760"/>
            <a:ext cx="287258"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dirty="0">
                <a:solidFill>
                  <a:prstClr val="black"/>
                </a:solidFill>
                <a:latin typeface="Agency FB" panose="020B0503020202020204" pitchFamily="34" charset="0"/>
              </a:rPr>
              <a:t>10.2</a:t>
            </a:r>
          </a:p>
        </p:txBody>
      </p:sp>
      <p:sp>
        <p:nvSpPr>
          <p:cNvPr id="101" name="TextBox 100">
            <a:extLst>
              <a:ext uri="{FF2B5EF4-FFF2-40B4-BE49-F238E27FC236}">
                <a16:creationId xmlns:a16="http://schemas.microsoft.com/office/drawing/2014/main" id="{E8DAFCAF-94BD-4EA8-B0FC-4E71F745CE6B}"/>
              </a:ext>
            </a:extLst>
          </p:cNvPr>
          <p:cNvSpPr txBox="1"/>
          <p:nvPr/>
        </p:nvSpPr>
        <p:spPr>
          <a:xfrm>
            <a:off x="6455126" y="3734510"/>
            <a:ext cx="272832"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a:solidFill>
                  <a:prstClr val="black"/>
                </a:solidFill>
                <a:latin typeface="Agency FB" panose="020B0503020202020204" pitchFamily="34" charset="0"/>
              </a:rPr>
              <a:t>8.9</a:t>
            </a:r>
          </a:p>
        </p:txBody>
      </p:sp>
      <p:sp>
        <p:nvSpPr>
          <p:cNvPr id="102" name="TextBox 101">
            <a:extLst>
              <a:ext uri="{FF2B5EF4-FFF2-40B4-BE49-F238E27FC236}">
                <a16:creationId xmlns:a16="http://schemas.microsoft.com/office/drawing/2014/main" id="{5D6E64DA-37A7-4D12-B6AB-7F4766F3BA0F}"/>
              </a:ext>
            </a:extLst>
          </p:cNvPr>
          <p:cNvSpPr txBox="1"/>
          <p:nvPr/>
        </p:nvSpPr>
        <p:spPr>
          <a:xfrm>
            <a:off x="5817169" y="3962211"/>
            <a:ext cx="268022"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a:solidFill>
                  <a:prstClr val="black"/>
                </a:solidFill>
                <a:latin typeface="Agency FB" panose="020B0503020202020204" pitchFamily="34" charset="0"/>
              </a:rPr>
              <a:t>6.7</a:t>
            </a:r>
          </a:p>
        </p:txBody>
      </p:sp>
      <p:sp>
        <p:nvSpPr>
          <p:cNvPr id="103" name="TextBox 102">
            <a:extLst>
              <a:ext uri="{FF2B5EF4-FFF2-40B4-BE49-F238E27FC236}">
                <a16:creationId xmlns:a16="http://schemas.microsoft.com/office/drawing/2014/main" id="{6E3CE5CD-3E05-4766-90C8-F1D4CB72CC0D}"/>
              </a:ext>
            </a:extLst>
          </p:cNvPr>
          <p:cNvSpPr txBox="1"/>
          <p:nvPr/>
        </p:nvSpPr>
        <p:spPr>
          <a:xfrm>
            <a:off x="6096275" y="3848360"/>
            <a:ext cx="263214"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dirty="0">
                <a:solidFill>
                  <a:prstClr val="black"/>
                </a:solidFill>
                <a:latin typeface="Agency FB" panose="020B0503020202020204" pitchFamily="34" charset="0"/>
              </a:rPr>
              <a:t>7.7</a:t>
            </a:r>
          </a:p>
        </p:txBody>
      </p:sp>
      <p:sp>
        <p:nvSpPr>
          <p:cNvPr id="104" name="TextBox 103">
            <a:extLst>
              <a:ext uri="{FF2B5EF4-FFF2-40B4-BE49-F238E27FC236}">
                <a16:creationId xmlns:a16="http://schemas.microsoft.com/office/drawing/2014/main" id="{2C82669B-819C-42AF-8944-846A39793909}"/>
              </a:ext>
            </a:extLst>
          </p:cNvPr>
          <p:cNvSpPr txBox="1"/>
          <p:nvPr/>
        </p:nvSpPr>
        <p:spPr>
          <a:xfrm>
            <a:off x="5538064" y="4076061"/>
            <a:ext cx="271228"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a:solidFill>
                  <a:prstClr val="black"/>
                </a:solidFill>
                <a:latin typeface="Agency FB" panose="020B0503020202020204" pitchFamily="34" charset="0"/>
              </a:rPr>
              <a:t>5.9</a:t>
            </a:r>
          </a:p>
        </p:txBody>
      </p:sp>
      <p:sp>
        <p:nvSpPr>
          <p:cNvPr id="105" name="TextBox 104">
            <a:extLst>
              <a:ext uri="{FF2B5EF4-FFF2-40B4-BE49-F238E27FC236}">
                <a16:creationId xmlns:a16="http://schemas.microsoft.com/office/drawing/2014/main" id="{56760901-0D20-4886-9FB9-9409FEFD5DF0}"/>
              </a:ext>
            </a:extLst>
          </p:cNvPr>
          <p:cNvSpPr txBox="1"/>
          <p:nvPr/>
        </p:nvSpPr>
        <p:spPr>
          <a:xfrm>
            <a:off x="5338704" y="4139260"/>
            <a:ext cx="251992"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dirty="0">
                <a:solidFill>
                  <a:prstClr val="black"/>
                </a:solidFill>
                <a:latin typeface="Agency FB" panose="020B0503020202020204" pitchFamily="34" charset="0"/>
              </a:rPr>
              <a:t>5.1</a:t>
            </a:r>
          </a:p>
        </p:txBody>
      </p:sp>
      <p:sp>
        <p:nvSpPr>
          <p:cNvPr id="106" name="Oval 37">
            <a:extLst>
              <a:ext uri="{FF2B5EF4-FFF2-40B4-BE49-F238E27FC236}">
                <a16:creationId xmlns:a16="http://schemas.microsoft.com/office/drawing/2014/main" id="{D21436E6-084D-4EDC-B47D-0D0081F36BD4}"/>
              </a:ext>
            </a:extLst>
          </p:cNvPr>
          <p:cNvSpPr>
            <a:spLocks noChangeArrowheads="1"/>
          </p:cNvSpPr>
          <p:nvPr/>
        </p:nvSpPr>
        <p:spPr bwMode="auto">
          <a:xfrm>
            <a:off x="5657680" y="4303761"/>
            <a:ext cx="79744" cy="75900"/>
          </a:xfrm>
          <a:prstGeom prst="ellipse">
            <a:avLst/>
          </a:prstGeom>
          <a:solidFill>
            <a:srgbClr val="99DF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107" name="Oval 38">
            <a:extLst>
              <a:ext uri="{FF2B5EF4-FFF2-40B4-BE49-F238E27FC236}">
                <a16:creationId xmlns:a16="http://schemas.microsoft.com/office/drawing/2014/main" id="{3FCDBD4B-F0DF-480D-A4AF-B329122CCFF0}"/>
              </a:ext>
            </a:extLst>
          </p:cNvPr>
          <p:cNvSpPr>
            <a:spLocks noChangeArrowheads="1"/>
          </p:cNvSpPr>
          <p:nvPr/>
        </p:nvSpPr>
        <p:spPr bwMode="auto">
          <a:xfrm>
            <a:off x="5936786" y="4227862"/>
            <a:ext cx="79744" cy="75900"/>
          </a:xfrm>
          <a:prstGeom prst="ellipse">
            <a:avLst/>
          </a:prstGeom>
          <a:solidFill>
            <a:srgbClr val="99DF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108" name="Oval 39">
            <a:extLst>
              <a:ext uri="{FF2B5EF4-FFF2-40B4-BE49-F238E27FC236}">
                <a16:creationId xmlns:a16="http://schemas.microsoft.com/office/drawing/2014/main" id="{5BB5A724-FAA2-4CD9-A6A4-4D2309B5A7A3}"/>
              </a:ext>
            </a:extLst>
          </p:cNvPr>
          <p:cNvSpPr>
            <a:spLocks noChangeArrowheads="1"/>
          </p:cNvSpPr>
          <p:nvPr/>
        </p:nvSpPr>
        <p:spPr bwMode="auto">
          <a:xfrm>
            <a:off x="6255765" y="4151961"/>
            <a:ext cx="79744" cy="75900"/>
          </a:xfrm>
          <a:prstGeom prst="ellipse">
            <a:avLst/>
          </a:prstGeom>
          <a:solidFill>
            <a:srgbClr val="99DF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109" name="Oval 40">
            <a:extLst>
              <a:ext uri="{FF2B5EF4-FFF2-40B4-BE49-F238E27FC236}">
                <a16:creationId xmlns:a16="http://schemas.microsoft.com/office/drawing/2014/main" id="{DA9A7A8E-33C3-4507-A3EE-91E17BA32E90}"/>
              </a:ext>
            </a:extLst>
          </p:cNvPr>
          <p:cNvSpPr>
            <a:spLocks noChangeArrowheads="1"/>
          </p:cNvSpPr>
          <p:nvPr/>
        </p:nvSpPr>
        <p:spPr bwMode="auto">
          <a:xfrm>
            <a:off x="6574743" y="4076061"/>
            <a:ext cx="79744" cy="75900"/>
          </a:xfrm>
          <a:prstGeom prst="ellipse">
            <a:avLst/>
          </a:prstGeom>
          <a:solidFill>
            <a:srgbClr val="99DF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110" name="Oval 41">
            <a:extLst>
              <a:ext uri="{FF2B5EF4-FFF2-40B4-BE49-F238E27FC236}">
                <a16:creationId xmlns:a16="http://schemas.microsoft.com/office/drawing/2014/main" id="{7E9769C2-2B8A-4927-8E0D-D37D5173623C}"/>
              </a:ext>
            </a:extLst>
          </p:cNvPr>
          <p:cNvSpPr>
            <a:spLocks noChangeArrowheads="1"/>
          </p:cNvSpPr>
          <p:nvPr/>
        </p:nvSpPr>
        <p:spPr bwMode="auto">
          <a:xfrm>
            <a:off x="6853848" y="3962211"/>
            <a:ext cx="79744" cy="75900"/>
          </a:xfrm>
          <a:prstGeom prst="ellipse">
            <a:avLst/>
          </a:prstGeom>
          <a:solidFill>
            <a:srgbClr val="99DF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111" name="Oval 42">
            <a:extLst>
              <a:ext uri="{FF2B5EF4-FFF2-40B4-BE49-F238E27FC236}">
                <a16:creationId xmlns:a16="http://schemas.microsoft.com/office/drawing/2014/main" id="{A9292C7E-2675-48C5-8803-BEA9C536DF89}"/>
              </a:ext>
            </a:extLst>
          </p:cNvPr>
          <p:cNvSpPr>
            <a:spLocks noChangeArrowheads="1"/>
          </p:cNvSpPr>
          <p:nvPr/>
        </p:nvSpPr>
        <p:spPr bwMode="auto">
          <a:xfrm>
            <a:off x="7172826" y="3886310"/>
            <a:ext cx="79744" cy="75900"/>
          </a:xfrm>
          <a:prstGeom prst="ellipse">
            <a:avLst/>
          </a:prstGeom>
          <a:solidFill>
            <a:srgbClr val="99DF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112" name="Oval 43">
            <a:extLst>
              <a:ext uri="{FF2B5EF4-FFF2-40B4-BE49-F238E27FC236}">
                <a16:creationId xmlns:a16="http://schemas.microsoft.com/office/drawing/2014/main" id="{4A87DB91-322A-49D9-9797-902EB5A4D291}"/>
              </a:ext>
            </a:extLst>
          </p:cNvPr>
          <p:cNvSpPr>
            <a:spLocks noChangeArrowheads="1"/>
          </p:cNvSpPr>
          <p:nvPr/>
        </p:nvSpPr>
        <p:spPr bwMode="auto">
          <a:xfrm>
            <a:off x="7491804" y="3772460"/>
            <a:ext cx="79744" cy="75900"/>
          </a:xfrm>
          <a:prstGeom prst="ellipse">
            <a:avLst/>
          </a:prstGeom>
          <a:solidFill>
            <a:srgbClr val="99DF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113" name="Oval 44">
            <a:extLst>
              <a:ext uri="{FF2B5EF4-FFF2-40B4-BE49-F238E27FC236}">
                <a16:creationId xmlns:a16="http://schemas.microsoft.com/office/drawing/2014/main" id="{0C595CF6-23ED-4D26-8586-CD3FF7783AC4}"/>
              </a:ext>
            </a:extLst>
          </p:cNvPr>
          <p:cNvSpPr>
            <a:spLocks noChangeArrowheads="1"/>
          </p:cNvSpPr>
          <p:nvPr/>
        </p:nvSpPr>
        <p:spPr bwMode="auto">
          <a:xfrm>
            <a:off x="7810782" y="3696561"/>
            <a:ext cx="79744" cy="75900"/>
          </a:xfrm>
          <a:prstGeom prst="ellipse">
            <a:avLst/>
          </a:prstGeom>
          <a:solidFill>
            <a:srgbClr val="99DF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114" name="Oval 45">
            <a:extLst>
              <a:ext uri="{FF2B5EF4-FFF2-40B4-BE49-F238E27FC236}">
                <a16:creationId xmlns:a16="http://schemas.microsoft.com/office/drawing/2014/main" id="{5400DDC6-03F3-4F25-B4A0-578B5454FF51}"/>
              </a:ext>
            </a:extLst>
          </p:cNvPr>
          <p:cNvSpPr>
            <a:spLocks noChangeArrowheads="1"/>
          </p:cNvSpPr>
          <p:nvPr/>
        </p:nvSpPr>
        <p:spPr bwMode="auto">
          <a:xfrm>
            <a:off x="8129760" y="3620660"/>
            <a:ext cx="79744" cy="75900"/>
          </a:xfrm>
          <a:prstGeom prst="ellipse">
            <a:avLst/>
          </a:prstGeom>
          <a:solidFill>
            <a:srgbClr val="99DF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115" name="Oval 46">
            <a:extLst>
              <a:ext uri="{FF2B5EF4-FFF2-40B4-BE49-F238E27FC236}">
                <a16:creationId xmlns:a16="http://schemas.microsoft.com/office/drawing/2014/main" id="{083270CC-D43A-4671-915A-0301F2522AEB}"/>
              </a:ext>
            </a:extLst>
          </p:cNvPr>
          <p:cNvSpPr>
            <a:spLocks noChangeArrowheads="1"/>
          </p:cNvSpPr>
          <p:nvPr/>
        </p:nvSpPr>
        <p:spPr bwMode="auto">
          <a:xfrm>
            <a:off x="8448738" y="3544760"/>
            <a:ext cx="79744" cy="75900"/>
          </a:xfrm>
          <a:prstGeom prst="ellipse">
            <a:avLst/>
          </a:prstGeom>
          <a:solidFill>
            <a:srgbClr val="99DF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116" name="TextBox 115">
            <a:extLst>
              <a:ext uri="{FF2B5EF4-FFF2-40B4-BE49-F238E27FC236}">
                <a16:creationId xmlns:a16="http://schemas.microsoft.com/office/drawing/2014/main" id="{61986F88-9F65-4EF6-8495-5D5EC39E2E70}"/>
              </a:ext>
            </a:extLst>
          </p:cNvPr>
          <p:cNvSpPr txBox="1"/>
          <p:nvPr/>
        </p:nvSpPr>
        <p:spPr>
          <a:xfrm>
            <a:off x="8010143" y="3732929"/>
            <a:ext cx="308098"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11.7</a:t>
            </a:r>
          </a:p>
        </p:txBody>
      </p:sp>
      <p:sp>
        <p:nvSpPr>
          <p:cNvPr id="117" name="TextBox 116">
            <a:extLst>
              <a:ext uri="{FF2B5EF4-FFF2-40B4-BE49-F238E27FC236}">
                <a16:creationId xmlns:a16="http://schemas.microsoft.com/office/drawing/2014/main" id="{CB04554A-8146-40DE-8D2B-D2DEBB164AD0}"/>
              </a:ext>
            </a:extLst>
          </p:cNvPr>
          <p:cNvSpPr txBox="1"/>
          <p:nvPr/>
        </p:nvSpPr>
        <p:spPr>
          <a:xfrm>
            <a:off x="8289249" y="3658610"/>
            <a:ext cx="308098"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dirty="0">
                <a:solidFill>
                  <a:prstClr val="black"/>
                </a:solidFill>
                <a:latin typeface="Arial Narrow" panose="020B0606020202030204" pitchFamily="34" charset="0"/>
              </a:rPr>
              <a:t>12.1</a:t>
            </a:r>
          </a:p>
        </p:txBody>
      </p:sp>
      <p:sp>
        <p:nvSpPr>
          <p:cNvPr id="118" name="TextBox 117">
            <a:extLst>
              <a:ext uri="{FF2B5EF4-FFF2-40B4-BE49-F238E27FC236}">
                <a16:creationId xmlns:a16="http://schemas.microsoft.com/office/drawing/2014/main" id="{EDBD214E-0B43-4584-9C7E-F9BD532FE370}"/>
              </a:ext>
            </a:extLst>
          </p:cNvPr>
          <p:cNvSpPr txBox="1"/>
          <p:nvPr/>
        </p:nvSpPr>
        <p:spPr>
          <a:xfrm>
            <a:off x="7691165" y="3808829"/>
            <a:ext cx="308098"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dirty="0">
                <a:solidFill>
                  <a:prstClr val="black"/>
                </a:solidFill>
                <a:latin typeface="Arial Narrow" panose="020B0606020202030204" pitchFamily="34" charset="0"/>
              </a:rPr>
              <a:t>11.1</a:t>
            </a:r>
          </a:p>
        </p:txBody>
      </p:sp>
      <p:sp>
        <p:nvSpPr>
          <p:cNvPr id="119" name="TextBox 118">
            <a:extLst>
              <a:ext uri="{FF2B5EF4-FFF2-40B4-BE49-F238E27FC236}">
                <a16:creationId xmlns:a16="http://schemas.microsoft.com/office/drawing/2014/main" id="{C50289C6-F53B-465A-AF7A-1CEA4F1EE399}"/>
              </a:ext>
            </a:extLst>
          </p:cNvPr>
          <p:cNvSpPr txBox="1"/>
          <p:nvPr/>
        </p:nvSpPr>
        <p:spPr>
          <a:xfrm>
            <a:off x="7451931" y="3884729"/>
            <a:ext cx="308098"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10.3</a:t>
            </a:r>
          </a:p>
        </p:txBody>
      </p:sp>
      <p:sp>
        <p:nvSpPr>
          <p:cNvPr id="120" name="TextBox 119">
            <a:extLst>
              <a:ext uri="{FF2B5EF4-FFF2-40B4-BE49-F238E27FC236}">
                <a16:creationId xmlns:a16="http://schemas.microsoft.com/office/drawing/2014/main" id="{DD7F893A-CC93-4106-B17E-8245F65D4745}"/>
              </a:ext>
            </a:extLst>
          </p:cNvPr>
          <p:cNvSpPr txBox="1"/>
          <p:nvPr/>
        </p:nvSpPr>
        <p:spPr>
          <a:xfrm>
            <a:off x="7093082" y="3998580"/>
            <a:ext cx="272832"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9.4</a:t>
            </a:r>
          </a:p>
        </p:txBody>
      </p:sp>
      <p:sp>
        <p:nvSpPr>
          <p:cNvPr id="121" name="TextBox 120">
            <a:extLst>
              <a:ext uri="{FF2B5EF4-FFF2-40B4-BE49-F238E27FC236}">
                <a16:creationId xmlns:a16="http://schemas.microsoft.com/office/drawing/2014/main" id="{26881442-473E-4E88-A4CD-3A2E7EF6BA33}"/>
              </a:ext>
            </a:extLst>
          </p:cNvPr>
          <p:cNvSpPr txBox="1"/>
          <p:nvPr/>
        </p:nvSpPr>
        <p:spPr>
          <a:xfrm>
            <a:off x="6853848" y="4076061"/>
            <a:ext cx="272832"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8.4</a:t>
            </a:r>
          </a:p>
        </p:txBody>
      </p:sp>
      <p:sp>
        <p:nvSpPr>
          <p:cNvPr id="122" name="TextBox 121">
            <a:extLst>
              <a:ext uri="{FF2B5EF4-FFF2-40B4-BE49-F238E27FC236}">
                <a16:creationId xmlns:a16="http://schemas.microsoft.com/office/drawing/2014/main" id="{6E06A1C0-3D25-40AA-BCC2-8AB5B42BE005}"/>
              </a:ext>
            </a:extLst>
          </p:cNvPr>
          <p:cNvSpPr txBox="1"/>
          <p:nvPr/>
        </p:nvSpPr>
        <p:spPr>
          <a:xfrm>
            <a:off x="6494998" y="4189912"/>
            <a:ext cx="272832"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7.5</a:t>
            </a:r>
          </a:p>
        </p:txBody>
      </p:sp>
      <p:sp>
        <p:nvSpPr>
          <p:cNvPr id="123" name="TextBox 122">
            <a:extLst>
              <a:ext uri="{FF2B5EF4-FFF2-40B4-BE49-F238E27FC236}">
                <a16:creationId xmlns:a16="http://schemas.microsoft.com/office/drawing/2014/main" id="{79E5FEDD-11B2-44DF-86FA-B7E7B1F358B9}"/>
              </a:ext>
            </a:extLst>
          </p:cNvPr>
          <p:cNvSpPr txBox="1"/>
          <p:nvPr/>
        </p:nvSpPr>
        <p:spPr>
          <a:xfrm>
            <a:off x="6176021" y="4302180"/>
            <a:ext cx="272832"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6.8</a:t>
            </a:r>
          </a:p>
        </p:txBody>
      </p:sp>
      <p:sp>
        <p:nvSpPr>
          <p:cNvPr id="124" name="TextBox 123">
            <a:extLst>
              <a:ext uri="{FF2B5EF4-FFF2-40B4-BE49-F238E27FC236}">
                <a16:creationId xmlns:a16="http://schemas.microsoft.com/office/drawing/2014/main" id="{9CFB2309-D750-42C6-8CF8-C6757EDD0C62}"/>
              </a:ext>
            </a:extLst>
          </p:cNvPr>
          <p:cNvSpPr txBox="1"/>
          <p:nvPr/>
        </p:nvSpPr>
        <p:spPr>
          <a:xfrm>
            <a:off x="5896914" y="4340130"/>
            <a:ext cx="272832"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6.1</a:t>
            </a:r>
          </a:p>
        </p:txBody>
      </p:sp>
      <p:sp>
        <p:nvSpPr>
          <p:cNvPr id="125" name="TextBox 124">
            <a:extLst>
              <a:ext uri="{FF2B5EF4-FFF2-40B4-BE49-F238E27FC236}">
                <a16:creationId xmlns:a16="http://schemas.microsoft.com/office/drawing/2014/main" id="{DD259256-959E-4473-8472-6FB7A8185848}"/>
              </a:ext>
            </a:extLst>
          </p:cNvPr>
          <p:cNvSpPr txBox="1"/>
          <p:nvPr/>
        </p:nvSpPr>
        <p:spPr>
          <a:xfrm>
            <a:off x="5577936" y="4453981"/>
            <a:ext cx="272832"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5.6</a:t>
            </a:r>
          </a:p>
        </p:txBody>
      </p:sp>
      <p:sp>
        <p:nvSpPr>
          <p:cNvPr id="126" name="TextBox 125">
            <a:extLst>
              <a:ext uri="{FF2B5EF4-FFF2-40B4-BE49-F238E27FC236}">
                <a16:creationId xmlns:a16="http://schemas.microsoft.com/office/drawing/2014/main" id="{7A93D610-8081-4381-9E52-F5C67D7C5DF8}"/>
              </a:ext>
            </a:extLst>
          </p:cNvPr>
          <p:cNvSpPr txBox="1"/>
          <p:nvPr/>
        </p:nvSpPr>
        <p:spPr>
          <a:xfrm>
            <a:off x="5338704" y="4491931"/>
            <a:ext cx="272832"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dirty="0">
                <a:solidFill>
                  <a:prstClr val="black"/>
                </a:solidFill>
                <a:latin typeface="Arial Narrow" panose="020B0606020202030204" pitchFamily="34" charset="0"/>
              </a:rPr>
              <a:t>5.1</a:t>
            </a:r>
          </a:p>
        </p:txBody>
      </p:sp>
      <p:sp>
        <p:nvSpPr>
          <p:cNvPr id="127" name="TextBox 126">
            <a:extLst>
              <a:ext uri="{FF2B5EF4-FFF2-40B4-BE49-F238E27FC236}">
                <a16:creationId xmlns:a16="http://schemas.microsoft.com/office/drawing/2014/main" id="{C4AD0553-062B-4511-AC74-872B65346A0A}"/>
              </a:ext>
            </a:extLst>
          </p:cNvPr>
          <p:cNvSpPr txBox="1"/>
          <p:nvPr/>
        </p:nvSpPr>
        <p:spPr>
          <a:xfrm>
            <a:off x="5000359" y="4908932"/>
            <a:ext cx="458780" cy="230832"/>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900" kern="0" dirty="0" err="1">
                <a:solidFill>
                  <a:srgbClr val="000000"/>
                </a:solidFill>
                <a:latin typeface="Arial Narrow" panose="020B0606020202030204" pitchFamily="34" charset="0"/>
              </a:rPr>
              <a:t>Année</a:t>
            </a:r>
            <a:endParaRPr lang="en-US" sz="900" kern="0" dirty="0">
              <a:solidFill>
                <a:srgbClr val="000000"/>
              </a:solidFill>
              <a:latin typeface="Arial Narrow" panose="020B0606020202030204" pitchFamily="34" charset="0"/>
            </a:endParaRPr>
          </a:p>
        </p:txBody>
      </p:sp>
      <p:sp>
        <p:nvSpPr>
          <p:cNvPr id="128" name="TextBox 127">
            <a:extLst>
              <a:ext uri="{FF2B5EF4-FFF2-40B4-BE49-F238E27FC236}">
                <a16:creationId xmlns:a16="http://schemas.microsoft.com/office/drawing/2014/main" id="{40E0D99F-4AB4-426D-8313-5804127DE9A4}"/>
              </a:ext>
            </a:extLst>
          </p:cNvPr>
          <p:cNvSpPr txBox="1"/>
          <p:nvPr/>
        </p:nvSpPr>
        <p:spPr>
          <a:xfrm rot="16200000">
            <a:off x="3843770" y="3841450"/>
            <a:ext cx="1998072" cy="646331"/>
          </a:xfrm>
          <a:prstGeom prst="rect">
            <a:avLst/>
          </a:prstGeom>
          <a:noFill/>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lvl="0" algn="ctr" defTabSz="914400" eaLnBrk="1" hangingPunct="1">
              <a:defRPr/>
            </a:pPr>
            <a:r>
              <a:rPr lang="fr-CH" sz="1200" b="1" kern="0" dirty="0">
                <a:solidFill>
                  <a:schemeClr val="tx1">
                    <a:lumMod val="75000"/>
                    <a:lumOff val="25000"/>
                  </a:schemeClr>
                </a:solidFill>
                <a:latin typeface="Arial Narrow" pitchFamily="34" charset="0"/>
                <a:cs typeface="Calibri"/>
              </a:rPr>
              <a:t>Nombre projeté de personnes atteintes de FA (Millions)</a:t>
            </a:r>
          </a:p>
          <a:p>
            <a:pPr algn="ctr" defTabSz="914400" eaLnBrk="1" hangingPunct="1">
              <a:defRPr/>
            </a:pPr>
            <a:endParaRPr lang="en-US" sz="1200" b="1" kern="0" dirty="0">
              <a:solidFill>
                <a:prstClr val="black">
                  <a:lumMod val="75000"/>
                  <a:lumOff val="25000"/>
                </a:prstClr>
              </a:solidFill>
              <a:latin typeface="Arial Narrow" panose="020B0606020202030204" pitchFamily="34" charset="0"/>
              <a:cs typeface="Calibri"/>
            </a:endParaRPr>
          </a:p>
        </p:txBody>
      </p:sp>
      <p:sp>
        <p:nvSpPr>
          <p:cNvPr id="129" name="TextBox 128">
            <a:extLst>
              <a:ext uri="{FF2B5EF4-FFF2-40B4-BE49-F238E27FC236}">
                <a16:creationId xmlns:a16="http://schemas.microsoft.com/office/drawing/2014/main" id="{66B6F492-019C-4395-9638-CF308E0ED3A9}"/>
              </a:ext>
            </a:extLst>
          </p:cNvPr>
          <p:cNvSpPr txBox="1"/>
          <p:nvPr/>
        </p:nvSpPr>
        <p:spPr>
          <a:xfrm>
            <a:off x="5294771" y="4937046"/>
            <a:ext cx="3790282" cy="200055"/>
          </a:xfrm>
          <a:prstGeom prst="rect">
            <a:avLst/>
          </a:prstGeom>
          <a:noFill/>
          <a:ln>
            <a:noFill/>
          </a:ln>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700" kern="0" dirty="0">
                <a:solidFill>
                  <a:srgbClr val="000000"/>
                </a:solidFill>
                <a:latin typeface="Arial Narrow" panose="020B0606020202030204" pitchFamily="34" charset="0"/>
                <a:cs typeface="Calibri"/>
              </a:rPr>
              <a:t>2000  2005  2010  2015  2020  2025   2030   2035   2040  2045  2050</a:t>
            </a:r>
          </a:p>
        </p:txBody>
      </p:sp>
      <p:cxnSp>
        <p:nvCxnSpPr>
          <p:cNvPr id="130" name="Straight Connector 129">
            <a:extLst>
              <a:ext uri="{FF2B5EF4-FFF2-40B4-BE49-F238E27FC236}">
                <a16:creationId xmlns:a16="http://schemas.microsoft.com/office/drawing/2014/main" id="{1F98D090-F672-4F3C-8715-37037540A5F1}"/>
              </a:ext>
            </a:extLst>
          </p:cNvPr>
          <p:cNvCxnSpPr/>
          <p:nvPr/>
        </p:nvCxnSpPr>
        <p:spPr bwMode="auto">
          <a:xfrm flipH="1" flipV="1">
            <a:off x="6068802" y="3080133"/>
            <a:ext cx="0" cy="1828800"/>
          </a:xfrm>
          <a:prstGeom prst="line">
            <a:avLst/>
          </a:prstGeom>
          <a:solidFill>
            <a:srgbClr val="66CCFF"/>
          </a:solidFill>
          <a:ln w="12700" cap="flat" cmpd="sng" algn="ctr">
            <a:solidFill>
              <a:srgbClr val="283891"/>
            </a:solidFill>
            <a:prstDash val="solid"/>
            <a:round/>
            <a:headEnd type="none" w="med" len="med"/>
            <a:tailEnd type="none" w="med" len="med"/>
          </a:ln>
          <a:effectLst/>
        </p:spPr>
      </p:cxnSp>
      <p:sp>
        <p:nvSpPr>
          <p:cNvPr id="131" name="TextBox 130">
            <a:extLst>
              <a:ext uri="{FF2B5EF4-FFF2-40B4-BE49-F238E27FC236}">
                <a16:creationId xmlns:a16="http://schemas.microsoft.com/office/drawing/2014/main" id="{B5C22EFB-ECA5-4433-AEA9-37686D053EB3}"/>
              </a:ext>
            </a:extLst>
          </p:cNvPr>
          <p:cNvSpPr txBox="1"/>
          <p:nvPr/>
        </p:nvSpPr>
        <p:spPr>
          <a:xfrm>
            <a:off x="5084029" y="3057567"/>
            <a:ext cx="277641" cy="1987532"/>
          </a:xfrm>
          <a:prstGeom prst="rect">
            <a:avLst/>
          </a:prstGeom>
          <a:noFill/>
          <a:ln>
            <a:noFill/>
          </a:ln>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16</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14</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12</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10</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8</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6</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4</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2</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0</a:t>
            </a:r>
          </a:p>
        </p:txBody>
      </p:sp>
      <p:pic>
        <p:nvPicPr>
          <p:cNvPr id="66" name="4E92DA43-5712-40E9-AFDC-2C1062C78C6F" descr="7646DFF2-B812-4635-AA57-5171E34E5A45@chrc">
            <a:extLst>
              <a:ext uri="{FF2B5EF4-FFF2-40B4-BE49-F238E27FC236}">
                <a16:creationId xmlns:a16="http://schemas.microsoft.com/office/drawing/2014/main" id="{F9C54993-E1D7-490B-B6D5-0A09526667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2315" y="256882"/>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401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2000548"/>
          </a:xfrm>
          <a:prstGeom prst="rect">
            <a:avLst/>
          </a:prstGeom>
          <a:noFill/>
        </p:spPr>
        <p:txBody>
          <a:bodyPr wrap="square">
            <a:spAutoFit/>
          </a:bodyPr>
          <a:lstStyle/>
          <a:p>
            <a:pPr>
              <a:defRPr/>
            </a:pPr>
            <a:r>
              <a:rPr lang="fr-MC" sz="3600" b="1" dirty="0">
                <a:solidFill>
                  <a:srgbClr val="1B1A5A"/>
                </a:solidFill>
                <a:latin typeface="Arial Narrow" pitchFamily="34" charset="0"/>
                <a:cs typeface="Aharoni" panose="02010803020104030203" pitchFamily="2" charset="-79"/>
              </a:rPr>
              <a:t>La FA augmente le risque d’AVC ischémique d’un facteur de 3 à 5</a:t>
            </a:r>
            <a:r>
              <a:rPr lang="fr-MC" sz="3600" b="1" baseline="30000" dirty="0">
                <a:solidFill>
                  <a:srgbClr val="1B1A5A"/>
                </a:solidFill>
                <a:latin typeface="Arial Narrow" pitchFamily="34" charset="0"/>
                <a:cs typeface="Aharoni" panose="02010803020104030203" pitchFamily="2" charset="-79"/>
              </a:rPr>
              <a:t>1</a:t>
            </a:r>
            <a:br>
              <a:rPr lang="fr-MC" sz="2400" b="1" dirty="0">
                <a:solidFill>
                  <a:srgbClr val="1B1A5A"/>
                </a:solidFill>
                <a:latin typeface="Agency FB" panose="020B0503020202020204" pitchFamily="34" charset="0"/>
                <a:cs typeface="Aharoni" panose="02010803020104030203" pitchFamily="2" charset="-79"/>
              </a:rPr>
            </a:br>
            <a:endParaRPr lang="fr-MC" sz="2400" b="1" dirty="0">
              <a:solidFill>
                <a:srgbClr val="1B1A5A"/>
              </a:solidFill>
              <a:latin typeface="Agency FB" panose="020B0503020202020204" pitchFamily="34" charset="0"/>
              <a:cs typeface="Aharoni" panose="02010803020104030203" pitchFamily="2" charset="-79"/>
            </a:endParaRPr>
          </a:p>
          <a:p>
            <a:pPr lvl="0">
              <a:defRPr/>
            </a:pPr>
            <a:endParaRPr lang="en-CA" sz="2800" b="1" dirty="0">
              <a:solidFill>
                <a:srgbClr val="183059"/>
              </a:solidFill>
              <a:latin typeface="Arial Narrow" panose="020B0606020202030204" pitchFamily="34" charset="0"/>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1423" y="6320216"/>
            <a:ext cx="8988258" cy="369332"/>
          </a:xfrm>
          <a:prstGeom prst="rect">
            <a:avLst/>
          </a:prstGeom>
          <a:noFill/>
        </p:spPr>
        <p:txBody>
          <a:bodyPr wrap="square" rtlCol="0">
            <a:spAutoFit/>
          </a:bodyPr>
          <a:lstStyle/>
          <a:p>
            <a:pPr marL="228600" lvl="0" indent="-228600">
              <a:buAutoNum type="arabicPeriod"/>
              <a:defRPr/>
            </a:pPr>
            <a:r>
              <a:rPr lang="fr-FR" altLang="en-US" sz="900" dirty="0" err="1">
                <a:solidFill>
                  <a:prstClr val="white"/>
                </a:solidFill>
                <a:latin typeface="Arial Narrow" panose="020B0606020202030204" pitchFamily="34" charset="0"/>
                <a:cs typeface="Lato"/>
              </a:rPr>
              <a:t>European</a:t>
            </a:r>
            <a:r>
              <a:rPr lang="fr-FR" altLang="en-US" sz="900" dirty="0">
                <a:solidFill>
                  <a:prstClr val="white"/>
                </a:solidFill>
                <a:latin typeface="Arial Narrow" panose="020B0606020202030204" pitchFamily="34" charset="0"/>
                <a:cs typeface="Lato"/>
              </a:rPr>
              <a:t> </a:t>
            </a:r>
            <a:r>
              <a:rPr lang="fr-FR" altLang="en-US" sz="900" dirty="0" err="1">
                <a:solidFill>
                  <a:prstClr val="white"/>
                </a:solidFill>
                <a:latin typeface="Arial Narrow" panose="020B0606020202030204" pitchFamily="34" charset="0"/>
                <a:cs typeface="Lato"/>
              </a:rPr>
              <a:t>Heart</a:t>
            </a:r>
            <a:r>
              <a:rPr lang="fr-FR" altLang="en-US" sz="900" dirty="0">
                <a:solidFill>
                  <a:prstClr val="white"/>
                </a:solidFill>
                <a:latin typeface="Arial Narrow" panose="020B0606020202030204" pitchFamily="34" charset="0"/>
                <a:cs typeface="Lato"/>
              </a:rPr>
              <a:t> </a:t>
            </a:r>
            <a:r>
              <a:rPr lang="fr-FR" altLang="en-US" sz="900" dirty="0" err="1">
                <a:solidFill>
                  <a:prstClr val="white"/>
                </a:solidFill>
                <a:latin typeface="Arial Narrow" panose="020B0606020202030204" pitchFamily="34" charset="0"/>
                <a:cs typeface="Lato"/>
              </a:rPr>
              <a:t>Rhythm</a:t>
            </a:r>
            <a:r>
              <a:rPr lang="fr-FR" altLang="en-US" sz="900" dirty="0">
                <a:solidFill>
                  <a:prstClr val="white"/>
                </a:solidFill>
                <a:latin typeface="Arial Narrow" panose="020B0606020202030204" pitchFamily="34" charset="0"/>
                <a:cs typeface="Lato"/>
              </a:rPr>
              <a:t> Associations, et al. </a:t>
            </a:r>
            <a:r>
              <a:rPr lang="fr-FR" altLang="en-US" sz="900" dirty="0" err="1">
                <a:solidFill>
                  <a:prstClr val="white"/>
                </a:solidFill>
                <a:latin typeface="Arial Narrow" panose="020B0606020202030204" pitchFamily="34" charset="0"/>
                <a:cs typeface="Lato"/>
              </a:rPr>
              <a:t>Eur</a:t>
            </a:r>
            <a:r>
              <a:rPr lang="fr-FR" altLang="en-US" sz="900" dirty="0">
                <a:solidFill>
                  <a:prstClr val="white"/>
                </a:solidFill>
                <a:latin typeface="Arial Narrow" panose="020B0606020202030204" pitchFamily="34" charset="0"/>
                <a:cs typeface="Lato"/>
              </a:rPr>
              <a:t> </a:t>
            </a:r>
            <a:r>
              <a:rPr lang="fr-FR" altLang="en-US" sz="900" dirty="0" err="1">
                <a:solidFill>
                  <a:prstClr val="white"/>
                </a:solidFill>
                <a:latin typeface="Arial Narrow" panose="020B0606020202030204" pitchFamily="34" charset="0"/>
                <a:cs typeface="Lato"/>
              </a:rPr>
              <a:t>Heart</a:t>
            </a:r>
            <a:r>
              <a:rPr lang="fr-FR" altLang="en-US" sz="900" dirty="0">
                <a:solidFill>
                  <a:prstClr val="white"/>
                </a:solidFill>
                <a:latin typeface="Arial Narrow" panose="020B0606020202030204" pitchFamily="34" charset="0"/>
                <a:cs typeface="Lato"/>
              </a:rPr>
              <a:t> J. 2010;31(19):2369-429.</a:t>
            </a:r>
          </a:p>
          <a:p>
            <a:pPr marL="228600" lvl="0" indent="-228600">
              <a:buAutoNum type="arabicPeriod"/>
              <a:defRPr/>
            </a:pPr>
            <a:r>
              <a:rPr lang="fr-FR" altLang="en-US" sz="900" dirty="0">
                <a:solidFill>
                  <a:prstClr val="white"/>
                </a:solidFill>
                <a:latin typeface="Arial Narrow" panose="020B0606020202030204" pitchFamily="34" charset="0"/>
                <a:cs typeface="Lato"/>
              </a:rPr>
              <a:t>Wolf PA, et al. Stroke. 1991;22(8):983-8</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675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69" name="Content Placeholder 2">
            <a:extLst>
              <a:ext uri="{FF2B5EF4-FFF2-40B4-BE49-F238E27FC236}">
                <a16:creationId xmlns:a16="http://schemas.microsoft.com/office/drawing/2014/main" id="{37B0EFCE-BA76-401F-A4C7-D4C6491F5880}"/>
              </a:ext>
            </a:extLst>
          </p:cNvPr>
          <p:cNvSpPr txBox="1">
            <a:spLocks/>
          </p:cNvSpPr>
          <p:nvPr/>
        </p:nvSpPr>
        <p:spPr>
          <a:xfrm>
            <a:off x="71423" y="5811428"/>
            <a:ext cx="9150448" cy="477877"/>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604A7B"/>
              </a:buClr>
              <a:buSzPct val="100000"/>
              <a:buFont typeface="Wingdings 2" panose="05020102010507070707" pitchFamily="18" charset="2"/>
              <a:buChar char=""/>
              <a:defRPr sz="2400" kern="1200">
                <a:solidFill>
                  <a:srgbClr val="3B3B3B"/>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lnSpc>
                <a:spcPct val="90000"/>
              </a:lnSpc>
              <a:spcBef>
                <a:spcPts val="500"/>
              </a:spcBef>
              <a:buClr>
                <a:srgbClr val="4B7975"/>
              </a:buClr>
              <a:buSzPct val="100000"/>
              <a:buFont typeface="Wingdings" panose="05000000000000000000" pitchFamily="2" charset="2"/>
              <a:buChar char="§"/>
              <a:defRPr sz="2000" kern="1200">
                <a:solidFill>
                  <a:srgbClr val="3B3B3B"/>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7AADA8"/>
              </a:buClr>
              <a:buFont typeface="Arial" panose="020B0604020202020204" pitchFamily="34" charset="0"/>
              <a:buChar char="•"/>
              <a:defRPr sz="1800" kern="1200">
                <a:solidFill>
                  <a:srgbClr val="3B3B3B"/>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C6E19E"/>
              </a:buClr>
              <a:buSzPct val="90000"/>
              <a:buFont typeface="Wingdings" panose="05000000000000000000" pitchFamily="2" charset="2"/>
              <a:buChar char="§"/>
              <a:defRPr sz="1600" kern="1200">
                <a:solidFill>
                  <a:srgbClr val="3B3B3B"/>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E4D288"/>
              </a:buClr>
              <a:buFont typeface="Arial" panose="020B0604020202020204" pitchFamily="34" charset="0"/>
              <a:buChar char="•"/>
              <a:defRPr sz="1400" kern="1200">
                <a:solidFill>
                  <a:srgbClr val="3B3B3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200"/>
              </a:lnSpc>
              <a:spcBef>
                <a:spcPts val="1200"/>
              </a:spcBef>
              <a:buClr>
                <a:prstClr val="black">
                  <a:lumMod val="75000"/>
                  <a:lumOff val="25000"/>
                </a:prstClr>
              </a:buClr>
              <a:buSzTx/>
              <a:buFont typeface="Wingdings 2" panose="05020102010507070707" pitchFamily="18" charset="2"/>
              <a:buNone/>
              <a:defRPr/>
            </a:pPr>
            <a:r>
              <a:rPr lang="en-US" altLang="en-US" baseline="30000" dirty="0">
                <a:solidFill>
                  <a:srgbClr val="356AC1"/>
                </a:solidFill>
                <a:latin typeface="Arial Narrow" panose="020B0606020202030204" pitchFamily="34" charset="0"/>
              </a:rPr>
              <a:t>~</a:t>
            </a:r>
            <a:r>
              <a:rPr lang="en-US" altLang="en-US" b="1" dirty="0">
                <a:solidFill>
                  <a:srgbClr val="356AC1"/>
                </a:solidFill>
                <a:latin typeface="Arial Narrow" panose="020B0606020202030204" pitchFamily="34" charset="0"/>
              </a:rPr>
              <a:t>20</a:t>
            </a:r>
            <a:r>
              <a:rPr lang="fr-BE" altLang="en-US" b="1" dirty="0">
                <a:solidFill>
                  <a:srgbClr val="356AC1"/>
                </a:solidFill>
                <a:latin typeface="Arial Narrow" panose="020B0606020202030204" pitchFamily="34" charset="0"/>
              </a:rPr>
              <a:t>% de tous les AVC sont causés par la FA</a:t>
            </a:r>
            <a:r>
              <a:rPr lang="fr-BE" altLang="en-US" b="1" baseline="30000" dirty="0">
                <a:solidFill>
                  <a:srgbClr val="356AC1"/>
                </a:solidFill>
                <a:latin typeface="Arial Narrow" panose="020B0606020202030204" pitchFamily="34" charset="0"/>
              </a:rPr>
              <a:t>2 </a:t>
            </a:r>
          </a:p>
        </p:txBody>
      </p:sp>
      <p:sp>
        <p:nvSpPr>
          <p:cNvPr id="71" name="TextBox 70">
            <a:extLst>
              <a:ext uri="{FF2B5EF4-FFF2-40B4-BE49-F238E27FC236}">
                <a16:creationId xmlns:a16="http://schemas.microsoft.com/office/drawing/2014/main" id="{44037D19-2A44-4D54-A06D-09C5981EE3E3}"/>
              </a:ext>
            </a:extLst>
          </p:cNvPr>
          <p:cNvSpPr txBox="1"/>
          <p:nvPr/>
        </p:nvSpPr>
        <p:spPr>
          <a:xfrm>
            <a:off x="0" y="1421190"/>
            <a:ext cx="9144000" cy="461665"/>
          </a:xfrm>
          <a:prstGeom prst="rect">
            <a:avLst/>
          </a:prstGeom>
          <a:noFill/>
        </p:spPr>
        <p:txBody>
          <a:bodyPr wrap="square" rtlCol="0">
            <a:spAutoFit/>
          </a:bodyPr>
          <a:lstStyle/>
          <a:p>
            <a:pPr algn="ctr"/>
            <a:r>
              <a:rPr lang="fr-CA" altLang="en-US" sz="2400" b="1" dirty="0">
                <a:solidFill>
                  <a:srgbClr val="356AC1"/>
                </a:solidFill>
                <a:latin typeface="Arial Narrow" panose="020B0606020202030204" pitchFamily="34" charset="0"/>
              </a:rPr>
              <a:t>Risque d’AVC chez les patients atteints de FA par groupe d’âge</a:t>
            </a:r>
            <a:r>
              <a:rPr lang="fr-CA" altLang="en-US" sz="2400" b="1" baseline="30000" dirty="0">
                <a:solidFill>
                  <a:srgbClr val="356AC1"/>
                </a:solidFill>
                <a:latin typeface="Arial Narrow" panose="020B0606020202030204" pitchFamily="34" charset="0"/>
              </a:rPr>
              <a:t>2</a:t>
            </a:r>
            <a:endParaRPr lang="fr-CA" altLang="en-US" sz="2400" b="1" dirty="0">
              <a:solidFill>
                <a:srgbClr val="356AC1"/>
              </a:solidFill>
              <a:latin typeface="Arial Narrow" panose="020B0606020202030204" pitchFamily="34" charset="0"/>
            </a:endParaRPr>
          </a:p>
        </p:txBody>
      </p:sp>
      <p:graphicFrame>
        <p:nvGraphicFramePr>
          <p:cNvPr id="73" name="Chart 72">
            <a:extLst>
              <a:ext uri="{FF2B5EF4-FFF2-40B4-BE49-F238E27FC236}">
                <a16:creationId xmlns:a16="http://schemas.microsoft.com/office/drawing/2014/main" id="{146EA98D-BAE7-47F9-85E0-7DB9A7793AE7}"/>
              </a:ext>
            </a:extLst>
          </p:cNvPr>
          <p:cNvGraphicFramePr/>
          <p:nvPr>
            <p:extLst>
              <p:ext uri="{D42A27DB-BD31-4B8C-83A1-F6EECF244321}">
                <p14:modId xmlns:p14="http://schemas.microsoft.com/office/powerpoint/2010/main" val="4224994875"/>
              </p:ext>
            </p:extLst>
          </p:nvPr>
        </p:nvGraphicFramePr>
        <p:xfrm>
          <a:off x="1601027" y="1935586"/>
          <a:ext cx="6026692" cy="3776105"/>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a:extLst>
              <a:ext uri="{FF2B5EF4-FFF2-40B4-BE49-F238E27FC236}">
                <a16:creationId xmlns:a16="http://schemas.microsoft.com/office/drawing/2014/main" id="{37898506-3762-4B74-92FC-24DC62B054EA}"/>
              </a:ext>
            </a:extLst>
          </p:cNvPr>
          <p:cNvSpPr txBox="1"/>
          <p:nvPr/>
        </p:nvSpPr>
        <p:spPr>
          <a:xfrm>
            <a:off x="1231695" y="2204635"/>
            <a:ext cx="677108" cy="2945346"/>
          </a:xfrm>
          <a:prstGeom prst="rect">
            <a:avLst/>
          </a:prstGeom>
          <a:noFill/>
        </p:spPr>
        <p:txBody>
          <a:bodyPr vert="vert270" wrap="square" rtlCol="0">
            <a:spAutoFit/>
          </a:bodyPr>
          <a:lstStyle/>
          <a:p>
            <a:pPr algn="ctr"/>
            <a:r>
              <a:rPr lang="fr-CA" sz="1600" b="1" dirty="0">
                <a:solidFill>
                  <a:schemeClr val="tx1">
                    <a:lumMod val="85000"/>
                    <a:lumOff val="15000"/>
                  </a:schemeClr>
                </a:solidFill>
                <a:latin typeface="Arial Narrow" panose="020B0606020202030204" pitchFamily="34" charset="0"/>
              </a:rPr>
              <a:t>Risque d’AVC chez les patients atteints de FA</a:t>
            </a:r>
          </a:p>
        </p:txBody>
      </p:sp>
      <p:pic>
        <p:nvPicPr>
          <p:cNvPr id="12" name="4E92DA43-5712-40E9-AFDC-2C1062C78C6F" descr="7646DFF2-B812-4635-AA57-5171E34E5A45@chrc">
            <a:extLst>
              <a:ext uri="{FF2B5EF4-FFF2-40B4-BE49-F238E27FC236}">
                <a16:creationId xmlns:a16="http://schemas.microsoft.com/office/drawing/2014/main" id="{C87920A6-25E8-48D0-AE8E-1C04EF5525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1970" y="255363"/>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2597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A8BB27-F61F-4A29-B2CE-1AA6DA19701C}"/>
              </a:ext>
            </a:extLst>
          </p:cNvPr>
          <p:cNvPicPr>
            <a:picLocks noChangeAspect="1"/>
          </p:cNvPicPr>
          <p:nvPr/>
        </p:nvPicPr>
        <p:blipFill>
          <a:blip r:embed="rId3"/>
          <a:stretch>
            <a:fillRect/>
          </a:stretch>
        </p:blipFill>
        <p:spPr>
          <a:xfrm>
            <a:off x="2962987" y="2492499"/>
            <a:ext cx="5834070" cy="2975631"/>
          </a:xfrm>
          <a:prstGeom prst="rect">
            <a:avLst/>
          </a:prstGeom>
        </p:spPr>
      </p:pic>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4" y="179393"/>
            <a:ext cx="6954867" cy="707886"/>
          </a:xfrm>
          <a:prstGeom prst="rect">
            <a:avLst/>
          </a:prstGeom>
          <a:noFill/>
        </p:spPr>
        <p:txBody>
          <a:bodyPr wrap="square">
            <a:spAutoFit/>
          </a:bodyPr>
          <a:lstStyle/>
          <a:p>
            <a:pPr>
              <a:defRPr/>
            </a:pPr>
            <a:r>
              <a:rPr lang="fr-FR" sz="4000" b="1" dirty="0">
                <a:solidFill>
                  <a:srgbClr val="1B1A5A"/>
                </a:solidFill>
                <a:latin typeface="Arial Narrow" pitchFamily="34" charset="0"/>
              </a:rPr>
              <a:t>Calculez le risque d’AVC de Beth</a:t>
            </a:r>
            <a:endParaRPr lang="en-CA" sz="3200" b="1" dirty="0">
              <a:solidFill>
                <a:srgbClr val="183059"/>
              </a:solidFill>
              <a:latin typeface="Arial Narrow" panose="020B0606020202030204" pitchFamily="34" charset="0"/>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1423" y="6407026"/>
            <a:ext cx="8988258" cy="230832"/>
          </a:xfrm>
          <a:prstGeom prst="rect">
            <a:avLst/>
          </a:prstGeom>
          <a:noFill/>
        </p:spPr>
        <p:txBody>
          <a:bodyPr wrap="square" rtlCol="0">
            <a:spAutoFit/>
          </a:bodyPr>
          <a:lstStyle/>
          <a:p>
            <a:pPr lvl="0">
              <a:defRPr/>
            </a:pPr>
            <a:r>
              <a:rPr lang="fr-FR" altLang="en-US" sz="900" dirty="0">
                <a:solidFill>
                  <a:prstClr val="white"/>
                </a:solidFill>
                <a:latin typeface="Arial Narrow" panose="020B0606020202030204" pitchFamily="34" charset="0"/>
                <a:cs typeface="Lato"/>
              </a:rPr>
              <a:t>Gage BF et al. JAMA 2001;285:2864-70</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675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15CE2F-7D74-46A2-BDC6-F27C14CCE190}"/>
              </a:ext>
            </a:extLst>
          </p:cNvPr>
          <p:cNvSpPr txBox="1"/>
          <p:nvPr/>
        </p:nvSpPr>
        <p:spPr>
          <a:xfrm>
            <a:off x="3182542" y="1930922"/>
            <a:ext cx="5394960" cy="461596"/>
          </a:xfrm>
          <a:prstGeom prst="rect">
            <a:avLst/>
          </a:prstGeom>
          <a:noFill/>
        </p:spPr>
        <p:txBody>
          <a:bodyPr wrap="square" lIns="91352" tIns="45686" rIns="91352" bIns="45686" rtlCol="0">
            <a:spAutoFit/>
          </a:bodyPr>
          <a:lstStyle/>
          <a:p>
            <a:pPr lvl="0" algn="ctr">
              <a:defRPr/>
            </a:pPr>
            <a:r>
              <a:rPr lang="en-US" sz="2400" b="1" dirty="0" err="1">
                <a:solidFill>
                  <a:prstClr val="black"/>
                </a:solidFill>
                <a:latin typeface="Arial Narrow" panose="020B0606020202030204" pitchFamily="34" charset="0"/>
              </a:rPr>
              <a:t>Taux</a:t>
            </a:r>
            <a:r>
              <a:rPr lang="en-US" sz="2400" b="1" dirty="0">
                <a:solidFill>
                  <a:prstClr val="black"/>
                </a:solidFill>
                <a:latin typeface="Arial Narrow" panose="020B0606020202030204" pitchFamily="34" charset="0"/>
              </a:rPr>
              <a:t> </a:t>
            </a:r>
            <a:r>
              <a:rPr lang="en-US" sz="2400" b="1" dirty="0" err="1">
                <a:solidFill>
                  <a:prstClr val="black"/>
                </a:solidFill>
                <a:latin typeface="Arial Narrow" panose="020B0606020202030204" pitchFamily="34" charset="0"/>
              </a:rPr>
              <a:t>d’AVC</a:t>
            </a:r>
            <a:r>
              <a:rPr lang="en-US" sz="2400" b="1" dirty="0">
                <a:solidFill>
                  <a:prstClr val="black"/>
                </a:solidFill>
                <a:latin typeface="Arial Narrow" panose="020B0606020202030204" pitchFamily="34" charset="0"/>
              </a:rPr>
              <a:t>/ 100 patients-</a:t>
            </a:r>
            <a:r>
              <a:rPr lang="en-US" sz="2400" b="1" dirty="0" err="1">
                <a:solidFill>
                  <a:prstClr val="black"/>
                </a:solidFill>
                <a:latin typeface="Arial Narrow" panose="020B0606020202030204" pitchFamily="34" charset="0"/>
              </a:rPr>
              <a:t>années</a:t>
            </a:r>
            <a:endParaRPr lang="en-US" sz="2400" b="1" dirty="0">
              <a:solidFill>
                <a:prstClr val="black"/>
              </a:solidFill>
              <a:latin typeface="Arial Narrow" panose="020B0606020202030204" pitchFamily="34" charset="0"/>
            </a:endParaRPr>
          </a:p>
        </p:txBody>
      </p:sp>
      <p:sp>
        <p:nvSpPr>
          <p:cNvPr id="17" name="TextBox 16">
            <a:extLst>
              <a:ext uri="{FF2B5EF4-FFF2-40B4-BE49-F238E27FC236}">
                <a16:creationId xmlns:a16="http://schemas.microsoft.com/office/drawing/2014/main" id="{F31EFDC8-587C-421F-837B-35BB2B5386C1}"/>
              </a:ext>
            </a:extLst>
          </p:cNvPr>
          <p:cNvSpPr txBox="1"/>
          <p:nvPr/>
        </p:nvSpPr>
        <p:spPr>
          <a:xfrm>
            <a:off x="2962987" y="5403729"/>
            <a:ext cx="5775409" cy="461596"/>
          </a:xfrm>
          <a:prstGeom prst="rect">
            <a:avLst/>
          </a:prstGeom>
          <a:noFill/>
        </p:spPr>
        <p:txBody>
          <a:bodyPr wrap="square" lIns="91352" tIns="45686" rIns="91352" bIns="45686"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cs typeface="Lato"/>
              </a:rPr>
              <a:t>CHADS</a:t>
            </a:r>
            <a:r>
              <a:rPr kumimoji="0" lang="en-US" sz="2400" b="1" i="0" u="none" strike="noStrike" kern="1200" cap="none" spc="0" normalizeH="0" baseline="-25000" noProof="0" dirty="0">
                <a:ln>
                  <a:noFill/>
                </a:ln>
                <a:solidFill>
                  <a:schemeClr val="tx1">
                    <a:lumMod val="85000"/>
                    <a:lumOff val="15000"/>
                  </a:schemeClr>
                </a:solidFill>
                <a:effectLst/>
                <a:uLnTx/>
                <a:uFillTx/>
                <a:latin typeface="Arial Narrow" panose="020B0606020202030204" pitchFamily="34" charset="0"/>
                <a:cs typeface="Lato"/>
              </a:rPr>
              <a:t>2</a:t>
            </a:r>
            <a:endParaRPr kumimoji="0" lang="en-CA" sz="24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cs typeface="Lato"/>
            </a:endParaRPr>
          </a:p>
        </p:txBody>
      </p:sp>
      <p:sp>
        <p:nvSpPr>
          <p:cNvPr id="19" name="Text Box 10">
            <a:extLst>
              <a:ext uri="{FF2B5EF4-FFF2-40B4-BE49-F238E27FC236}">
                <a16:creationId xmlns:a16="http://schemas.microsoft.com/office/drawing/2014/main" id="{1DEE26CA-0F28-4AD1-BE9C-7F3BEB2930A3}"/>
              </a:ext>
            </a:extLst>
          </p:cNvPr>
          <p:cNvSpPr txBox="1">
            <a:spLocks noChangeArrowheads="1"/>
          </p:cNvSpPr>
          <p:nvPr/>
        </p:nvSpPr>
        <p:spPr bwMode="auto">
          <a:xfrm>
            <a:off x="630047" y="1388989"/>
            <a:ext cx="7784952" cy="461665"/>
          </a:xfrm>
          <a:prstGeom prst="rect">
            <a:avLst/>
          </a:prstGeom>
          <a:noFill/>
          <a:ln w="9525">
            <a:noFill/>
            <a:miter lim="800000"/>
            <a:headEnd/>
            <a:tailEnd/>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6AC1"/>
                </a:solidFill>
                <a:effectLst/>
                <a:uLnTx/>
                <a:uFillTx/>
                <a:latin typeface="Arial Narrow" panose="020B0606020202030204" pitchFamily="34" charset="0"/>
              </a:rPr>
              <a:t>1733 patients du NRAF (National Registry of Atrial Fibrillation)</a:t>
            </a:r>
          </a:p>
        </p:txBody>
      </p:sp>
      <p:graphicFrame>
        <p:nvGraphicFramePr>
          <p:cNvPr id="21" name="Chart 20">
            <a:extLst>
              <a:ext uri="{FF2B5EF4-FFF2-40B4-BE49-F238E27FC236}">
                <a16:creationId xmlns:a16="http://schemas.microsoft.com/office/drawing/2014/main" id="{811D189F-B389-4DE5-A4D6-A77FCC40C930}"/>
              </a:ext>
            </a:extLst>
          </p:cNvPr>
          <p:cNvGraphicFramePr/>
          <p:nvPr>
            <p:extLst>
              <p:ext uri="{D42A27DB-BD31-4B8C-83A1-F6EECF244321}">
                <p14:modId xmlns:p14="http://schemas.microsoft.com/office/powerpoint/2010/main" val="2613576812"/>
              </p:ext>
            </p:extLst>
          </p:nvPr>
        </p:nvGraphicFramePr>
        <p:xfrm>
          <a:off x="2962987" y="2140504"/>
          <a:ext cx="5640237" cy="4490975"/>
        </p:xfrm>
        <a:graphic>
          <a:graphicData uri="http://schemas.openxmlformats.org/drawingml/2006/chart">
            <c:chart xmlns:c="http://schemas.openxmlformats.org/drawingml/2006/chart" xmlns:r="http://schemas.openxmlformats.org/officeDocument/2006/relationships" r:id="rId6"/>
          </a:graphicData>
        </a:graphic>
      </p:graphicFrame>
      <p:sp>
        <p:nvSpPr>
          <p:cNvPr id="22" name="Rectangle 21">
            <a:extLst>
              <a:ext uri="{FF2B5EF4-FFF2-40B4-BE49-F238E27FC236}">
                <a16:creationId xmlns:a16="http://schemas.microsoft.com/office/drawing/2014/main" id="{98BAF50E-BE6B-4CC2-9314-B24305023512}"/>
              </a:ext>
            </a:extLst>
          </p:cNvPr>
          <p:cNvSpPr/>
          <p:nvPr/>
        </p:nvSpPr>
        <p:spPr>
          <a:xfrm>
            <a:off x="161925" y="713629"/>
            <a:ext cx="6544628" cy="523220"/>
          </a:xfrm>
          <a:prstGeom prst="rect">
            <a:avLst/>
          </a:prstGeom>
          <a:noFill/>
        </p:spPr>
        <p:txBody>
          <a:bodyPr wrap="square">
            <a:spAutoFit/>
          </a:bodyPr>
          <a:lstStyle/>
          <a:p>
            <a:pPr lvl="0">
              <a:defRPr/>
            </a:pPr>
            <a:r>
              <a:rPr lang="fr-CA" sz="2800" b="1" dirty="0">
                <a:solidFill>
                  <a:srgbClr val="FF5353"/>
                </a:solidFill>
                <a:latin typeface="Arial Narrow" panose="020B0606020202030204" pitchFamily="34" charset="0"/>
                <a:cs typeface="Aharoni" panose="02010803020104030203" pitchFamily="2" charset="-79"/>
              </a:rPr>
              <a:t>Risque d’AVC de Beth </a:t>
            </a:r>
            <a:r>
              <a:rPr lang="en-CA" sz="2800" b="1" dirty="0">
                <a:solidFill>
                  <a:srgbClr val="FF5353"/>
                </a:solidFill>
                <a:latin typeface="Arial Narrow" panose="020B0606020202030204" pitchFamily="34" charset="0"/>
                <a:cs typeface="Aharoni" panose="02010803020104030203" pitchFamily="2" charset="-79"/>
              </a:rPr>
              <a:t>= 5,9% / an</a:t>
            </a:r>
            <a:endParaRPr lang="en-CA" sz="2000" b="1" dirty="0">
              <a:solidFill>
                <a:srgbClr val="FF5353"/>
              </a:solidFill>
              <a:latin typeface="Arial Narrow" panose="020B0606020202030204" pitchFamily="34" charset="0"/>
              <a:cs typeface="Aharoni" panose="02010803020104030203" pitchFamily="2" charset="-79"/>
            </a:endParaRPr>
          </a:p>
        </p:txBody>
      </p:sp>
      <p:pic>
        <p:nvPicPr>
          <p:cNvPr id="20" name="Picture 19" descr="A person standing posing for the camera&#10;&#10;Description automatically generated">
            <a:extLst>
              <a:ext uri="{FF2B5EF4-FFF2-40B4-BE49-F238E27FC236}">
                <a16:creationId xmlns:a16="http://schemas.microsoft.com/office/drawing/2014/main" id="{579FFB6E-D7EA-46A2-9FBC-E6748549BD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860" y="1808691"/>
            <a:ext cx="1479867" cy="4444943"/>
          </a:xfrm>
          <a:prstGeom prst="rect">
            <a:avLst/>
          </a:prstGeom>
        </p:spPr>
      </p:pic>
      <p:pic>
        <p:nvPicPr>
          <p:cNvPr id="18" name="4E92DA43-5712-40E9-AFDC-2C1062C78C6F" descr="7646DFF2-B812-4635-AA57-5171E34E5A45@chrc">
            <a:extLst>
              <a:ext uri="{FF2B5EF4-FFF2-40B4-BE49-F238E27FC236}">
                <a16:creationId xmlns:a16="http://schemas.microsoft.com/office/drawing/2014/main" id="{613E71D8-46A6-4F98-A97C-5D510FECFB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3235" y="215139"/>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942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Graphic spid="21" grpId="0">
        <p:bldAsOne/>
      </p:bldGraphic>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42700"/>
            <a:ext cx="7470471" cy="1631216"/>
          </a:xfrm>
          <a:prstGeom prst="rect">
            <a:avLst/>
          </a:prstGeom>
          <a:noFill/>
        </p:spPr>
        <p:txBody>
          <a:bodyPr wrap="square">
            <a:spAutoFit/>
          </a:bodyPr>
          <a:lstStyle/>
          <a:p>
            <a:pPr>
              <a:defRPr/>
            </a:pPr>
            <a:r>
              <a:rPr lang="fr-BE" sz="3600" b="1" dirty="0">
                <a:solidFill>
                  <a:srgbClr val="19325C"/>
                </a:solidFill>
                <a:latin typeface="Arial Narrow" panose="020B0606020202030204" pitchFamily="34" charset="0"/>
                <a:cs typeface="Aharoni" panose="02010803020104030203" pitchFamily="2" charset="-79"/>
              </a:rPr>
              <a:t>Définitions actualisées des composantes du CHADS</a:t>
            </a:r>
            <a:r>
              <a:rPr lang="fr-BE" sz="3600" b="1" baseline="-25000" dirty="0">
                <a:solidFill>
                  <a:srgbClr val="19325C"/>
                </a:solidFill>
                <a:latin typeface="Arial Narrow" panose="020B0606020202030204" pitchFamily="34" charset="0"/>
                <a:cs typeface="Aharoni" panose="02010803020104030203" pitchFamily="2" charset="-79"/>
              </a:rPr>
              <a:t>2</a:t>
            </a:r>
            <a:r>
              <a:rPr lang="fr-BE" sz="3600" b="1" dirty="0">
                <a:solidFill>
                  <a:srgbClr val="19325C"/>
                </a:solidFill>
                <a:latin typeface="Arial Narrow" panose="020B0606020202030204" pitchFamily="34" charset="0"/>
                <a:cs typeface="Aharoni" panose="02010803020104030203" pitchFamily="2" charset="-79"/>
              </a:rPr>
              <a:t> </a:t>
            </a:r>
            <a:br>
              <a:rPr kumimoji="0" lang="fr-BE" sz="2800" b="1" i="0" u="none" strike="noStrike" kern="1200" cap="none" spc="0" normalizeH="0" baseline="0" noProof="0" dirty="0">
                <a:ln>
                  <a:noFill/>
                </a:ln>
                <a:solidFill>
                  <a:srgbClr val="183059"/>
                </a:solidFill>
                <a:effectLst/>
                <a:uLnTx/>
                <a:uFillTx/>
                <a:latin typeface="Arial Narrow" panose="020B0606020202030204" pitchFamily="34" charset="0"/>
                <a:cs typeface="Aharoni" panose="02010803020104030203" pitchFamily="2" charset="-79"/>
              </a:rPr>
            </a:br>
            <a:endParaRPr kumimoji="0" lang="fr-BE" sz="2800" b="1" i="0" u="none" strike="noStrike" kern="1200" cap="none" spc="0" normalizeH="0" baseline="0" noProof="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1423" y="6395450"/>
            <a:ext cx="8988258" cy="230832"/>
          </a:xfrm>
          <a:prstGeom prst="rect">
            <a:avLst/>
          </a:prstGeom>
          <a:noFill/>
        </p:spPr>
        <p:txBody>
          <a:bodyPr wrap="square" rtlCol="0">
            <a:spAutoFit/>
          </a:bodyPr>
          <a:lstStyle/>
          <a:p>
            <a:pPr lvl="0">
              <a:defRPr/>
            </a:pPr>
            <a:r>
              <a:rPr lang="da-DK" altLang="en-US" sz="900" dirty="0">
                <a:solidFill>
                  <a:prstClr val="white"/>
                </a:solidFill>
                <a:latin typeface="Arial Narrow" panose="020B0606020202030204" pitchFamily="34" charset="0"/>
                <a:cs typeface="Lato"/>
              </a:rPr>
              <a:t>Macle L et al. Can J Cardiol 31:1207-18, 2015</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675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2" name="Text Box 11">
            <a:extLst>
              <a:ext uri="{FF2B5EF4-FFF2-40B4-BE49-F238E27FC236}">
                <a16:creationId xmlns:a16="http://schemas.microsoft.com/office/drawing/2014/main" id="{57842578-CCA9-4013-B386-1DA0ACDD28B4}"/>
              </a:ext>
            </a:extLst>
          </p:cNvPr>
          <p:cNvSpPr txBox="1">
            <a:spLocks noChangeArrowheads="1"/>
          </p:cNvSpPr>
          <p:nvPr/>
        </p:nvSpPr>
        <p:spPr bwMode="auto">
          <a:xfrm>
            <a:off x="23965" y="925256"/>
            <a:ext cx="8990898" cy="5238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tabLst>
                <a:tab pos="406400" algn="l"/>
              </a:tabLst>
              <a:defRPr sz="2400" b="1" i="1">
                <a:solidFill>
                  <a:schemeClr val="tx2"/>
                </a:solidFill>
                <a:latin typeface="Arial" charset="0"/>
                <a:ea typeface="ＭＳ Ｐゴシック" charset="0"/>
                <a:cs typeface="ＭＳ Ｐゴシック" charset="0"/>
              </a:defRPr>
            </a:lvl1pPr>
            <a:lvl2pPr marL="190500">
              <a:tabLst>
                <a:tab pos="406400" algn="l"/>
              </a:tabLst>
              <a:defRPr sz="2400" b="1" i="1">
                <a:solidFill>
                  <a:schemeClr val="tx2"/>
                </a:solidFill>
                <a:latin typeface="Arial" charset="0"/>
                <a:ea typeface="ＭＳ Ｐゴシック" charset="0"/>
              </a:defRPr>
            </a:lvl2pPr>
            <a:lvl3pPr marL="1143000" indent="-228600">
              <a:tabLst>
                <a:tab pos="406400" algn="l"/>
              </a:tabLst>
              <a:defRPr sz="2400" b="1" i="1">
                <a:solidFill>
                  <a:schemeClr val="tx2"/>
                </a:solidFill>
                <a:latin typeface="Arial" charset="0"/>
                <a:ea typeface="ＭＳ Ｐゴシック" charset="0"/>
              </a:defRPr>
            </a:lvl3pPr>
            <a:lvl4pPr marL="1600200" indent="-228600">
              <a:tabLst>
                <a:tab pos="406400" algn="l"/>
              </a:tabLst>
              <a:defRPr sz="2400" b="1" i="1">
                <a:solidFill>
                  <a:schemeClr val="tx2"/>
                </a:solidFill>
                <a:latin typeface="Arial" charset="0"/>
                <a:ea typeface="ＭＳ Ｐゴシック" charset="0"/>
              </a:defRPr>
            </a:lvl4pPr>
            <a:lvl5pPr marL="2057400" indent="-228600">
              <a:tabLst>
                <a:tab pos="406400" algn="l"/>
              </a:tabLst>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tabLst>
                <a:tab pos="406400" algn="l"/>
              </a:tabLs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tabLst>
                <a:tab pos="406400" algn="l"/>
              </a:tabLs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tabLst>
                <a:tab pos="406400" algn="l"/>
              </a:tabLs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tabLst>
                <a:tab pos="406400" algn="l"/>
              </a:tabLst>
              <a:defRPr sz="2400" b="1" i="1">
                <a:solidFill>
                  <a:schemeClr val="tx2"/>
                </a:solidFill>
                <a:latin typeface="Arial" charset="0"/>
                <a:ea typeface="ＭＳ Ｐゴシック" charset="0"/>
              </a:defRPr>
            </a:lvl9pPr>
          </a:lstStyle>
          <a:p>
            <a:pPr marL="533400" lvl="1" indent="-342900">
              <a:lnSpc>
                <a:spcPct val="110000"/>
              </a:lnSpc>
              <a:spcBef>
                <a:spcPct val="50000"/>
              </a:spcBef>
              <a:buClr>
                <a:srgbClr val="00B0F0"/>
              </a:buClr>
              <a:buFont typeface="Wingdings" panose="05000000000000000000" pitchFamily="2" charset="2"/>
              <a:buChar char="§"/>
            </a:pPr>
            <a:endParaRPr lang="en-US" i="0" dirty="0">
              <a:solidFill>
                <a:schemeClr val="tx1"/>
              </a:solidFill>
              <a:latin typeface="Arial Narrow" panose="020B0606020202030204" pitchFamily="34" charset="0"/>
            </a:endParaRPr>
          </a:p>
          <a:p>
            <a:pPr marL="533400" lvl="1" indent="-342900">
              <a:lnSpc>
                <a:spcPct val="110000"/>
              </a:lnSpc>
              <a:spcBef>
                <a:spcPct val="50000"/>
              </a:spcBef>
              <a:buClr>
                <a:srgbClr val="00B0F0"/>
              </a:buClr>
              <a:buFont typeface="Wingdings" panose="05000000000000000000" pitchFamily="2" charset="2"/>
              <a:buChar char="§"/>
            </a:pPr>
            <a:r>
              <a:rPr lang="fr-CA" sz="2200" i="0" dirty="0">
                <a:solidFill>
                  <a:schemeClr val="tx1">
                    <a:lumMod val="75000"/>
                    <a:lumOff val="25000"/>
                  </a:schemeClr>
                </a:solidFill>
                <a:latin typeface="Arial Narrow" panose="020B0606020202030204" pitchFamily="34" charset="0"/>
              </a:rPr>
              <a:t>ICC = S/S d’ICC systolique ( </a:t>
            </a:r>
            <a:r>
              <a:rPr lang="fr-CA" sz="2200" i="0" dirty="0">
                <a:solidFill>
                  <a:schemeClr val="tx1">
                    <a:lumMod val="75000"/>
                    <a:lumOff val="25000"/>
                  </a:schemeClr>
                </a:solidFill>
                <a:latin typeface="Arial Narrow" panose="020B0606020202030204" pitchFamily="34" charset="0"/>
                <a:ea typeface="Wingdings"/>
                <a:cs typeface="Wingdings"/>
                <a:sym typeface="Wingdings"/>
              </a:rPr>
              <a:t></a:t>
            </a:r>
            <a:r>
              <a:rPr lang="fr-CA" sz="2200" i="0" dirty="0">
                <a:solidFill>
                  <a:schemeClr val="tx1">
                    <a:lumMod val="75000"/>
                    <a:lumOff val="25000"/>
                  </a:schemeClr>
                </a:solidFill>
                <a:latin typeface="Arial Narrow" panose="020B0606020202030204" pitchFamily="34" charset="0"/>
              </a:rPr>
              <a:t> FEVG présumée), </a:t>
            </a:r>
            <a:r>
              <a:rPr lang="fr-CA" sz="2200" i="0" dirty="0">
                <a:solidFill>
                  <a:schemeClr val="tx1">
                    <a:lumMod val="75000"/>
                    <a:lumOff val="25000"/>
                  </a:schemeClr>
                </a:solidFill>
                <a:latin typeface="Arial Narrow" panose="020B0606020202030204" pitchFamily="34" charset="0"/>
                <a:ea typeface="Wingdings"/>
                <a:cs typeface="Wingdings"/>
                <a:sym typeface="Wingdings"/>
              </a:rPr>
              <a:t></a:t>
            </a:r>
            <a:r>
              <a:rPr lang="fr-CA" sz="2200" i="0" dirty="0">
                <a:solidFill>
                  <a:schemeClr val="tx1">
                    <a:lumMod val="75000"/>
                    <a:lumOff val="25000"/>
                  </a:schemeClr>
                </a:solidFill>
                <a:latin typeface="Arial Narrow" panose="020B0606020202030204" pitchFamily="34" charset="0"/>
              </a:rPr>
              <a:t> FEVG modérée-sévère, hospitalisation pour ICC quelle que soit la FEVG </a:t>
            </a:r>
          </a:p>
          <a:p>
            <a:pPr marL="533400" lvl="1" indent="-342900">
              <a:lnSpc>
                <a:spcPct val="110000"/>
              </a:lnSpc>
              <a:spcBef>
                <a:spcPct val="50000"/>
              </a:spcBef>
              <a:buClr>
                <a:srgbClr val="00B0F0"/>
              </a:buClr>
              <a:buFont typeface="Wingdings" panose="05000000000000000000" pitchFamily="2" charset="2"/>
              <a:buChar char="§"/>
            </a:pPr>
            <a:r>
              <a:rPr lang="fr-CA" sz="2200" i="0" dirty="0">
                <a:solidFill>
                  <a:schemeClr val="tx1">
                    <a:lumMod val="75000"/>
                    <a:lumOff val="25000"/>
                  </a:schemeClr>
                </a:solidFill>
                <a:latin typeface="Arial Narrow" panose="020B0606020202030204" pitchFamily="34" charset="0"/>
              </a:rPr>
              <a:t>Âge = ≥ 65 ans</a:t>
            </a:r>
            <a:endParaRPr lang="fr-CA" sz="2200" i="0" baseline="30000" dirty="0">
              <a:solidFill>
                <a:schemeClr val="tx1">
                  <a:lumMod val="75000"/>
                  <a:lumOff val="25000"/>
                </a:schemeClr>
              </a:solidFill>
              <a:latin typeface="Arial Narrow" panose="020B0606020202030204" pitchFamily="34" charset="0"/>
            </a:endParaRPr>
          </a:p>
          <a:p>
            <a:pPr marL="533400" lvl="1" indent="-342900">
              <a:lnSpc>
                <a:spcPct val="110000"/>
              </a:lnSpc>
              <a:spcBef>
                <a:spcPct val="50000"/>
              </a:spcBef>
              <a:buClr>
                <a:srgbClr val="00B0F0"/>
              </a:buClr>
              <a:buFont typeface="Wingdings" panose="05000000000000000000" pitchFamily="2" charset="2"/>
              <a:buChar char="§"/>
            </a:pPr>
            <a:r>
              <a:rPr lang="fr-CA" sz="2200" i="0" dirty="0">
                <a:solidFill>
                  <a:schemeClr val="tx1">
                    <a:lumMod val="75000"/>
                    <a:lumOff val="25000"/>
                  </a:schemeClr>
                </a:solidFill>
                <a:latin typeface="Arial Narrow" panose="020B0606020202030204" pitchFamily="34" charset="0"/>
              </a:rPr>
              <a:t>HTA = TA au repos &gt;140 systolique ou &gt; 90 diastolique à deux occasions ou traitement antihypertenseur en cours</a:t>
            </a:r>
          </a:p>
          <a:p>
            <a:pPr marL="533400" lvl="1" indent="-342900">
              <a:lnSpc>
                <a:spcPct val="110000"/>
              </a:lnSpc>
              <a:spcBef>
                <a:spcPct val="50000"/>
              </a:spcBef>
              <a:buClr>
                <a:srgbClr val="00B0F0"/>
              </a:buClr>
              <a:buFont typeface="Wingdings" panose="05000000000000000000" pitchFamily="2" charset="2"/>
              <a:buChar char="§"/>
            </a:pPr>
            <a:r>
              <a:rPr lang="fr-CA" sz="2200" i="0" dirty="0">
                <a:solidFill>
                  <a:schemeClr val="tx1">
                    <a:lumMod val="75000"/>
                    <a:lumOff val="25000"/>
                  </a:schemeClr>
                </a:solidFill>
                <a:latin typeface="Arial Narrow" panose="020B0606020202030204" pitchFamily="34" charset="0"/>
              </a:rPr>
              <a:t>Diabète sucré = glycémie à jeun ≥ 7,0 </a:t>
            </a:r>
            <a:r>
              <a:rPr lang="fr-CA" sz="2200" i="0" dirty="0" err="1">
                <a:solidFill>
                  <a:schemeClr val="tx1">
                    <a:lumMod val="75000"/>
                    <a:lumOff val="25000"/>
                  </a:schemeClr>
                </a:solidFill>
                <a:latin typeface="Arial Narrow" panose="020B0606020202030204" pitchFamily="34" charset="0"/>
              </a:rPr>
              <a:t>mmol</a:t>
            </a:r>
            <a:r>
              <a:rPr lang="fr-CA" sz="2200" i="0" dirty="0">
                <a:solidFill>
                  <a:schemeClr val="tx1">
                    <a:lumMod val="75000"/>
                    <a:lumOff val="25000"/>
                  </a:schemeClr>
                </a:solidFill>
                <a:latin typeface="Arial Narrow" panose="020B0606020202030204" pitchFamily="34" charset="0"/>
              </a:rPr>
              <a:t>/L (126 mg/</a:t>
            </a:r>
            <a:r>
              <a:rPr lang="fr-CA" sz="2200" i="0" dirty="0" err="1">
                <a:solidFill>
                  <a:schemeClr val="tx1">
                    <a:lumMod val="75000"/>
                    <a:lumOff val="25000"/>
                  </a:schemeClr>
                </a:solidFill>
                <a:latin typeface="Arial Narrow" panose="020B0606020202030204" pitchFamily="34" charset="0"/>
              </a:rPr>
              <a:t>dL</a:t>
            </a:r>
            <a:r>
              <a:rPr lang="fr-CA" sz="2200" i="0" dirty="0">
                <a:solidFill>
                  <a:schemeClr val="tx1">
                    <a:lumMod val="75000"/>
                    <a:lumOff val="25000"/>
                  </a:schemeClr>
                </a:solidFill>
                <a:latin typeface="Arial Narrow" panose="020B0606020202030204" pitchFamily="34" charset="0"/>
              </a:rPr>
              <a:t>) ou traitement par des agents hypoglycémiants oraux ou de l’insuline</a:t>
            </a:r>
          </a:p>
          <a:p>
            <a:pPr marL="533400" lvl="1" indent="-342900">
              <a:lnSpc>
                <a:spcPct val="110000"/>
              </a:lnSpc>
              <a:spcBef>
                <a:spcPct val="50000"/>
              </a:spcBef>
              <a:buClr>
                <a:srgbClr val="00B0F0"/>
              </a:buClr>
              <a:buFont typeface="Wingdings" panose="05000000000000000000" pitchFamily="2" charset="2"/>
              <a:buChar char="§"/>
            </a:pPr>
            <a:r>
              <a:rPr lang="fr-CA" sz="2200" i="0" dirty="0">
                <a:solidFill>
                  <a:schemeClr val="tx1">
                    <a:lumMod val="75000"/>
                    <a:lumOff val="25000"/>
                  </a:schemeClr>
                </a:solidFill>
                <a:latin typeface="Arial Narrow" panose="020B0606020202030204" pitchFamily="34" charset="0"/>
              </a:rPr>
              <a:t>AVC = AVC ischémique ou AIT diagnostiqués par un neurologue ou </a:t>
            </a:r>
            <a:r>
              <a:rPr lang="fr-CA" sz="2200" i="0" dirty="0" err="1">
                <a:solidFill>
                  <a:schemeClr val="tx1">
                    <a:lumMod val="75000"/>
                    <a:lumOff val="25000"/>
                  </a:schemeClr>
                </a:solidFill>
                <a:latin typeface="Arial Narrow" panose="020B0606020202030204" pitchFamily="34" charset="0"/>
              </a:rPr>
              <a:t>thrombo</a:t>
            </a:r>
            <a:r>
              <a:rPr lang="fr-CA" sz="2200" i="0" dirty="0">
                <a:solidFill>
                  <a:schemeClr val="tx1">
                    <a:lumMod val="75000"/>
                    <a:lumOff val="25000"/>
                  </a:schemeClr>
                </a:solidFill>
                <a:latin typeface="Arial Narrow" panose="020B0606020202030204" pitchFamily="34" charset="0"/>
              </a:rPr>
              <a:t>-embolie systémique ou pulmonaire</a:t>
            </a:r>
          </a:p>
          <a:p>
            <a:pPr marL="533400" lvl="1" indent="-342900">
              <a:lnSpc>
                <a:spcPct val="110000"/>
              </a:lnSpc>
              <a:spcBef>
                <a:spcPct val="50000"/>
              </a:spcBef>
              <a:buClr>
                <a:srgbClr val="00B0F0"/>
              </a:buClr>
              <a:buFont typeface="Wingdings" panose="05000000000000000000" pitchFamily="2" charset="2"/>
              <a:buChar char="§"/>
            </a:pPr>
            <a:r>
              <a:rPr lang="fr-CA" sz="2200" i="0" dirty="0">
                <a:solidFill>
                  <a:schemeClr val="tx1">
                    <a:lumMod val="75000"/>
                    <a:lumOff val="25000"/>
                  </a:schemeClr>
                </a:solidFill>
                <a:latin typeface="Arial Narrow" panose="020B0606020202030204" pitchFamily="34" charset="0"/>
              </a:rPr>
              <a:t>Maladie vasculaire = Coronaropathie, MVP ou plaque aortique</a:t>
            </a:r>
          </a:p>
        </p:txBody>
      </p:sp>
      <p:sp>
        <p:nvSpPr>
          <p:cNvPr id="13" name="TextBox 12">
            <a:extLst>
              <a:ext uri="{FF2B5EF4-FFF2-40B4-BE49-F238E27FC236}">
                <a16:creationId xmlns:a16="http://schemas.microsoft.com/office/drawing/2014/main" id="{F98BFB23-CEB5-4B21-AE4C-8973990B1B70}"/>
              </a:ext>
            </a:extLst>
          </p:cNvPr>
          <p:cNvSpPr txBox="1"/>
          <p:nvPr/>
        </p:nvSpPr>
        <p:spPr>
          <a:xfrm>
            <a:off x="6255560" y="6356977"/>
            <a:ext cx="1953733" cy="261610"/>
          </a:xfrm>
          <a:prstGeom prst="rect">
            <a:avLst/>
          </a:prstGeom>
          <a:noFill/>
        </p:spPr>
        <p:txBody>
          <a:bodyPr wrap="square" rtlCol="0">
            <a:spAutoFit/>
          </a:bodyPr>
          <a:lstStyle/>
          <a:p>
            <a:pPr algn="r"/>
            <a:r>
              <a:rPr lang="fr-CA" sz="1100" b="1" dirty="0">
                <a:solidFill>
                  <a:schemeClr val="bg1"/>
                </a:solidFill>
                <a:latin typeface="Arial Narrow" panose="020B0606020202030204" pitchFamily="34" charset="0"/>
              </a:rPr>
              <a:t>S/S = symptômes / signes</a:t>
            </a:r>
          </a:p>
        </p:txBody>
      </p:sp>
      <p:pic>
        <p:nvPicPr>
          <p:cNvPr id="10" name="4E92DA43-5712-40E9-AFDC-2C1062C78C6F" descr="7646DFF2-B812-4635-AA57-5171E34E5A45@chrc">
            <a:extLst>
              <a:ext uri="{FF2B5EF4-FFF2-40B4-BE49-F238E27FC236}">
                <a16:creationId xmlns:a16="http://schemas.microsoft.com/office/drawing/2014/main" id="{12BFADF6-25CA-41E0-8640-F02840E5C4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3235" y="215139"/>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325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1000"/>
            <a:lum/>
          </a:blip>
          <a:srcRect/>
          <a:stretch>
            <a:fillRect l="-5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6448" y="-2209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7" name="Oval 26">
            <a:hlinkClick r:id="rId4" action="ppaction://hlinksldjump"/>
            <a:extLst>
              <a:ext uri="{FF2B5EF4-FFF2-40B4-BE49-F238E27FC236}">
                <a16:creationId xmlns:a16="http://schemas.microsoft.com/office/drawing/2014/main" id="{828658CF-EB66-44B2-BE79-2CA8B38EC235}"/>
              </a:ext>
            </a:extLst>
          </p:cNvPr>
          <p:cNvSpPr/>
          <p:nvPr/>
        </p:nvSpPr>
        <p:spPr>
          <a:xfrm>
            <a:off x="763272" y="155568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1639771" y="1644424"/>
            <a:ext cx="6808752" cy="523220"/>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fr-CH" sz="28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Les AVC</a:t>
            </a:r>
            <a:r>
              <a:rPr kumimoji="0" lang="fr-CH" sz="2800" b="1" i="0" u="none" strike="noStrike" kern="0" cap="none" spc="0" normalizeH="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 liés à la FA sont très fréquents</a:t>
            </a:r>
            <a:endParaRPr kumimoji="0" lang="fr-CH" sz="28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15" name="Rectangle 14">
            <a:extLst>
              <a:ext uri="{FF2B5EF4-FFF2-40B4-BE49-F238E27FC236}">
                <a16:creationId xmlns:a16="http://schemas.microsoft.com/office/drawing/2014/main" id="{63BB03C5-0F05-4383-B6EA-E236035F946C}"/>
              </a:ext>
            </a:extLst>
          </p:cNvPr>
          <p:cNvSpPr/>
          <p:nvPr/>
        </p:nvSpPr>
        <p:spPr>
          <a:xfrm>
            <a:off x="0" y="147144"/>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Points à </a:t>
            </a:r>
            <a:r>
              <a:rPr kumimoji="0" lang="en-CA" sz="5400" b="1" i="0" u="none" strike="noStrike" kern="1200" cap="none" spc="0" normalizeH="0" baseline="0" noProof="0" dirty="0" err="1">
                <a:ln>
                  <a:noFill/>
                </a:ln>
                <a:solidFill>
                  <a:srgbClr val="183059"/>
                </a:solidFill>
                <a:effectLst/>
                <a:uLnTx/>
                <a:uFillTx/>
                <a:latin typeface="Arial Narrow" panose="020B0606020202030204" pitchFamily="34" charset="0"/>
                <a:ea typeface="+mn-ea"/>
                <a:cs typeface="Aharoni" panose="02010803020104030203" pitchFamily="2" charset="-79"/>
              </a:rPr>
              <a:t>discuter</a:t>
            </a:r>
            <a:r>
              <a:rPr kumimoji="0" lang="en-CA" sz="5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 avec Beth</a:t>
            </a:r>
            <a:endParaRPr kumimoji="0" lang="en-US" sz="5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cxnSp>
        <p:nvCxnSpPr>
          <p:cNvPr id="16" name="Straight Connector 15">
            <a:extLst>
              <a:ext uri="{FF2B5EF4-FFF2-40B4-BE49-F238E27FC236}">
                <a16:creationId xmlns:a16="http://schemas.microsoft.com/office/drawing/2014/main" id="{F32EFC8E-74CA-424C-BC69-2AF1372E4087}"/>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8C8DC08-9E84-473E-ADEF-BCD343AFC650}"/>
              </a:ext>
            </a:extLst>
          </p:cNvPr>
          <p:cNvSpPr/>
          <p:nvPr/>
        </p:nvSpPr>
        <p:spPr>
          <a:xfrm>
            <a:off x="1639771" y="2287203"/>
            <a:ext cx="6808752" cy="954107"/>
          </a:xfrm>
          <a:prstGeom prst="rect">
            <a:avLst/>
          </a:prstGeom>
        </p:spPr>
        <p:txBody>
          <a:bodyPr wrap="square" anchor="b">
            <a:spAutoFit/>
          </a:bodyPr>
          <a:lstStyle/>
          <a:p>
            <a:pPr lvl="0" defTabSz="914400" fontAlgn="base"/>
            <a:r>
              <a:rPr lang="fr-BE" sz="28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Les AVC liés à la FA ont souvent un impact dévastateur</a:t>
            </a:r>
            <a:endParaRPr kumimoji="0" lang="fr-BE" sz="2800" b="1" i="0" u="none" strike="noStrike" kern="0" cap="none" spc="0" normalizeH="0" baseline="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10" name="Oval 9">
            <a:hlinkClick r:id="rId5" action="ppaction://hlinksldjump"/>
            <a:extLst>
              <a:ext uri="{FF2B5EF4-FFF2-40B4-BE49-F238E27FC236}">
                <a16:creationId xmlns:a16="http://schemas.microsoft.com/office/drawing/2014/main" id="{8039344D-0455-4EEB-AB66-A7EF4D9152F2}"/>
              </a:ext>
            </a:extLst>
          </p:cNvPr>
          <p:cNvSpPr/>
          <p:nvPr/>
        </p:nvSpPr>
        <p:spPr>
          <a:xfrm>
            <a:off x="763272" y="2466162"/>
            <a:ext cx="731520" cy="731520"/>
          </a:xfrm>
          <a:prstGeom prst="ellipse">
            <a:avLst/>
          </a:prstGeom>
          <a:solidFill>
            <a:srgbClr val="0039A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pic>
        <p:nvPicPr>
          <p:cNvPr id="11" name="4E92DA43-5712-40E9-AFDC-2C1062C78C6F" descr="7646DFF2-B812-4635-AA57-5171E34E5A45@chrc">
            <a:extLst>
              <a:ext uri="{FF2B5EF4-FFF2-40B4-BE49-F238E27FC236}">
                <a16:creationId xmlns:a16="http://schemas.microsoft.com/office/drawing/2014/main" id="{5AE574DD-532D-4EC7-BD05-3472AA3015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8166" y="6038090"/>
            <a:ext cx="1193660" cy="68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8779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5551"/>
            <a:ext cx="6544628" cy="1200329"/>
          </a:xfrm>
          <a:prstGeom prst="rect">
            <a:avLst/>
          </a:prstGeom>
          <a:noFill/>
        </p:spPr>
        <p:txBody>
          <a:bodyPr wrap="square">
            <a:spAutoFit/>
          </a:bodyPr>
          <a:lstStyle/>
          <a:p>
            <a:pPr lvl="0">
              <a:defRPr/>
            </a:pPr>
            <a:r>
              <a:rPr lang="fr-CA" sz="3600" b="1" dirty="0">
                <a:solidFill>
                  <a:srgbClr val="1B1A5A"/>
                </a:solidFill>
                <a:latin typeface="Arial Narrow" pitchFamily="34" charset="0"/>
                <a:cs typeface="Aharoni" panose="02010803020104030203" pitchFamily="2" charset="-79"/>
              </a:rPr>
              <a:t>Sévérité de l’AVC chez les patients </a:t>
            </a:r>
          </a:p>
          <a:p>
            <a:pPr lvl="0">
              <a:defRPr/>
            </a:pPr>
            <a:r>
              <a:rPr lang="fr-CA" sz="3600" b="1" dirty="0">
                <a:solidFill>
                  <a:srgbClr val="1B1A5A"/>
                </a:solidFill>
                <a:latin typeface="Arial Narrow" pitchFamily="34" charset="0"/>
                <a:cs typeface="Aharoni" panose="02010803020104030203" pitchFamily="2" charset="-79"/>
              </a:rPr>
              <a:t>atteints de FA</a:t>
            </a:r>
            <a:endParaRPr kumimoji="0" lang="en-CA" sz="2800" b="1" i="0" u="none" strike="noStrike" kern="1200" cap="none" spc="0" normalizeH="0" baseline="0" noProof="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1423" y="6384071"/>
            <a:ext cx="8988258" cy="230832"/>
          </a:xfrm>
          <a:prstGeom prst="rect">
            <a:avLst/>
          </a:prstGeom>
          <a:noFill/>
        </p:spPr>
        <p:txBody>
          <a:bodyPr wrap="square" rtlCol="0">
            <a:spAutoFit/>
          </a:bodyPr>
          <a:lstStyle/>
          <a:p>
            <a:pPr lvl="0">
              <a:defRPr/>
            </a:pPr>
            <a:r>
              <a:rPr lang="fr-FR" altLang="en-US" sz="900" dirty="0">
                <a:solidFill>
                  <a:prstClr val="white"/>
                </a:solidFill>
                <a:latin typeface="Arial Narrow" panose="020B0606020202030204" pitchFamily="34" charset="0"/>
                <a:cs typeface="Lato"/>
              </a:rPr>
              <a:t>Gladstone DJ et al.  Stroke. 2009; 40:235-240</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graphicFrame>
        <p:nvGraphicFramePr>
          <p:cNvPr id="73" name="Chart 72">
            <a:extLst>
              <a:ext uri="{FF2B5EF4-FFF2-40B4-BE49-F238E27FC236}">
                <a16:creationId xmlns:a16="http://schemas.microsoft.com/office/drawing/2014/main" id="{146EA98D-BAE7-47F9-85E0-7DB9A7793AE7}"/>
              </a:ext>
            </a:extLst>
          </p:cNvPr>
          <p:cNvGraphicFramePr/>
          <p:nvPr>
            <p:extLst>
              <p:ext uri="{D42A27DB-BD31-4B8C-83A1-F6EECF244321}">
                <p14:modId xmlns:p14="http://schemas.microsoft.com/office/powerpoint/2010/main" val="184061716"/>
              </p:ext>
            </p:extLst>
          </p:nvPr>
        </p:nvGraphicFramePr>
        <p:xfrm>
          <a:off x="1734999" y="2155966"/>
          <a:ext cx="6026692" cy="3776105"/>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a:extLst>
              <a:ext uri="{FF2B5EF4-FFF2-40B4-BE49-F238E27FC236}">
                <a16:creationId xmlns:a16="http://schemas.microsoft.com/office/drawing/2014/main" id="{37898506-3762-4B74-92FC-24DC62B054EA}"/>
              </a:ext>
            </a:extLst>
          </p:cNvPr>
          <p:cNvSpPr txBox="1"/>
          <p:nvPr/>
        </p:nvSpPr>
        <p:spPr>
          <a:xfrm>
            <a:off x="1365667" y="2425015"/>
            <a:ext cx="430887" cy="2945346"/>
          </a:xfrm>
          <a:prstGeom prst="rect">
            <a:avLst/>
          </a:prstGeom>
          <a:noFill/>
        </p:spPr>
        <p:txBody>
          <a:bodyPr vert="vert270"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de patients</a:t>
            </a:r>
            <a:endPar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
        <p:nvSpPr>
          <p:cNvPr id="12" name="Rectangle 2">
            <a:extLst>
              <a:ext uri="{FF2B5EF4-FFF2-40B4-BE49-F238E27FC236}">
                <a16:creationId xmlns:a16="http://schemas.microsoft.com/office/drawing/2014/main" id="{1E84526D-613D-453B-A9E9-0E7A1E4956BD}"/>
              </a:ext>
            </a:extLst>
          </p:cNvPr>
          <p:cNvSpPr>
            <a:spLocks/>
          </p:cNvSpPr>
          <p:nvPr/>
        </p:nvSpPr>
        <p:spPr bwMode="auto">
          <a:xfrm>
            <a:off x="-6447" y="1477171"/>
            <a:ext cx="9144000" cy="423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wrap="square" lIns="26788" tIns="26788" rIns="26788" bIns="26788">
            <a:spAutoFit/>
          </a:bodyPr>
          <a:lstStyle/>
          <a:p>
            <a:pPr algn="ctr" defTabSz="914400"/>
            <a:r>
              <a:rPr lang="en-US" sz="2400" b="1" dirty="0" err="1">
                <a:solidFill>
                  <a:schemeClr val="tx1">
                    <a:lumMod val="85000"/>
                    <a:lumOff val="15000"/>
                  </a:schemeClr>
                </a:solidFill>
                <a:latin typeface="Arial Narrow" panose="020B0606020202030204" pitchFamily="34" charset="0"/>
                <a:ea typeface="ＭＳ Ｐゴシック" charset="0"/>
                <a:cs typeface="Arial" charset="0"/>
                <a:sym typeface="Arial" charset="0"/>
              </a:rPr>
              <a:t>Effet</a:t>
            </a:r>
            <a:r>
              <a:rPr lang="en-US" sz="2400" b="1" dirty="0">
                <a:solidFill>
                  <a:schemeClr val="tx1">
                    <a:lumMod val="85000"/>
                    <a:lumOff val="15000"/>
                  </a:schemeClr>
                </a:solidFill>
                <a:latin typeface="Arial Narrow" panose="020B0606020202030204" pitchFamily="34" charset="0"/>
                <a:ea typeface="ＭＳ Ｐゴシック" charset="0"/>
                <a:cs typeface="Arial" charset="0"/>
                <a:sym typeface="Arial" charset="0"/>
              </a:rPr>
              <a:t> </a:t>
            </a:r>
            <a:r>
              <a:rPr lang="fr-CH" sz="2400" b="1" dirty="0">
                <a:solidFill>
                  <a:schemeClr val="tx1">
                    <a:lumMod val="85000"/>
                    <a:lumOff val="15000"/>
                  </a:schemeClr>
                </a:solidFill>
                <a:latin typeface="Arial Narrow" pitchFamily="34" charset="0"/>
                <a:ea typeface="ＭＳ Ｐゴシック" charset="0"/>
                <a:cs typeface="Arial" charset="0"/>
                <a:sym typeface="Arial" charset="0"/>
              </a:rPr>
              <a:t>du premier AVC ischémique chez les patients atteints de FA (n=597)</a:t>
            </a:r>
            <a:r>
              <a:rPr lang="fr-CH" sz="2400" b="1" baseline="31000" dirty="0">
                <a:solidFill>
                  <a:schemeClr val="tx1">
                    <a:lumMod val="85000"/>
                    <a:lumOff val="15000"/>
                  </a:schemeClr>
                </a:solidFill>
                <a:latin typeface="Arial Narrow" pitchFamily="34" charset="0"/>
                <a:ea typeface="ＭＳ Ｐゴシック" charset="0"/>
                <a:cs typeface="Arial" charset="0"/>
                <a:sym typeface="Arial" charset="0"/>
              </a:rPr>
              <a:t>1</a:t>
            </a:r>
          </a:p>
        </p:txBody>
      </p:sp>
      <p:pic>
        <p:nvPicPr>
          <p:cNvPr id="13" name="4E92DA43-5712-40E9-AFDC-2C1062C78C6F" descr="7646DFF2-B812-4635-AA57-5171E34E5A45@chrc">
            <a:extLst>
              <a:ext uri="{FF2B5EF4-FFF2-40B4-BE49-F238E27FC236}">
                <a16:creationId xmlns:a16="http://schemas.microsoft.com/office/drawing/2014/main" id="{C093C1BB-A278-46BA-A08C-A2C1731C0C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285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89768"/>
            <a:ext cx="6544628" cy="1754326"/>
          </a:xfrm>
          <a:prstGeom prst="rect">
            <a:avLst/>
          </a:prstGeom>
          <a:noFill/>
        </p:spPr>
        <p:txBody>
          <a:bodyPr wrap="square">
            <a:spAutoFit/>
          </a:bodyPr>
          <a:lstStyle/>
          <a:p>
            <a:pPr>
              <a:defRPr/>
            </a:pPr>
            <a:r>
              <a:rPr lang="fr-MC" sz="3600" b="1" dirty="0">
                <a:solidFill>
                  <a:srgbClr val="1B1A5A"/>
                </a:solidFill>
                <a:latin typeface="Arial Narrow" pitchFamily="34" charset="0"/>
                <a:cs typeface="Aharoni" panose="02010803020104030203" pitchFamily="2" charset="-79"/>
              </a:rPr>
              <a:t>Les AVC liés à la FA sont plus sévères</a:t>
            </a:r>
          </a:p>
          <a:p>
            <a:pPr lvl="0">
              <a:defRPr/>
            </a:pPr>
            <a:endParaRPr lang="en-CA" sz="36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6754"/>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1" name="Picture 10" descr="A person looking at the camera&#10;&#10;Description generated with very high confidence">
            <a:extLst>
              <a:ext uri="{FF2B5EF4-FFF2-40B4-BE49-F238E27FC236}">
                <a16:creationId xmlns:a16="http://schemas.microsoft.com/office/drawing/2014/main" id="{44075978-C3F5-4F70-91DA-908CEA06D3A1}"/>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1333" y="2094879"/>
            <a:ext cx="5065103" cy="3137939"/>
          </a:xfrm>
          <a:prstGeom prst="rect">
            <a:avLst/>
          </a:prstGeom>
        </p:spPr>
      </p:pic>
      <p:sp>
        <p:nvSpPr>
          <p:cNvPr id="13" name="Rectangle 12">
            <a:extLst>
              <a:ext uri="{FF2B5EF4-FFF2-40B4-BE49-F238E27FC236}">
                <a16:creationId xmlns:a16="http://schemas.microsoft.com/office/drawing/2014/main" id="{9697A109-F935-43ED-8F54-2D4BFE3FEC4D}"/>
              </a:ext>
            </a:extLst>
          </p:cNvPr>
          <p:cNvSpPr/>
          <p:nvPr/>
        </p:nvSpPr>
        <p:spPr>
          <a:xfrm>
            <a:off x="-8967" y="5232818"/>
            <a:ext cx="922987" cy="922987"/>
          </a:xfrm>
          <a:prstGeom prst="rect">
            <a:avLst/>
          </a:prstGeom>
          <a:solidFill>
            <a:srgbClr val="DCF4F8">
              <a:alpha val="50196"/>
            </a:srgb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4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rPr>
              <a:t>60%</a:t>
            </a:r>
          </a:p>
        </p:txBody>
      </p:sp>
      <p:pic>
        <p:nvPicPr>
          <p:cNvPr id="14" name="Picture 13" descr="A house in the middle of a road&#10;&#10;Description generated with very high confidence">
            <a:extLst>
              <a:ext uri="{FF2B5EF4-FFF2-40B4-BE49-F238E27FC236}">
                <a16:creationId xmlns:a16="http://schemas.microsoft.com/office/drawing/2014/main" id="{978310E7-AB21-45D5-BECE-E98A7EA8CD09}"/>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253555" y="2079801"/>
            <a:ext cx="3560509" cy="2331912"/>
          </a:xfrm>
          <a:prstGeom prst="rect">
            <a:avLst/>
          </a:prstGeom>
        </p:spPr>
      </p:pic>
      <p:sp>
        <p:nvSpPr>
          <p:cNvPr id="15" name="Rectangle 14">
            <a:extLst>
              <a:ext uri="{FF2B5EF4-FFF2-40B4-BE49-F238E27FC236}">
                <a16:creationId xmlns:a16="http://schemas.microsoft.com/office/drawing/2014/main" id="{0C1F0B32-43D0-4F3F-996A-E62FB9D393AF}"/>
              </a:ext>
            </a:extLst>
          </p:cNvPr>
          <p:cNvSpPr/>
          <p:nvPr/>
        </p:nvSpPr>
        <p:spPr>
          <a:xfrm>
            <a:off x="3253556" y="4411713"/>
            <a:ext cx="922987" cy="821124"/>
          </a:xfrm>
          <a:prstGeom prst="rect">
            <a:avLst/>
          </a:prstGeom>
          <a:solidFill>
            <a:srgbClr val="5BCCDF">
              <a:alpha val="50196"/>
            </a:srgb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4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rPr>
              <a:t>40%</a:t>
            </a:r>
          </a:p>
        </p:txBody>
      </p:sp>
      <p:pic>
        <p:nvPicPr>
          <p:cNvPr id="16" name="Picture 15" descr="A sign on the side of a building&#10;&#10;Description generated with very high confidence">
            <a:extLst>
              <a:ext uri="{FF2B5EF4-FFF2-40B4-BE49-F238E27FC236}">
                <a16:creationId xmlns:a16="http://schemas.microsoft.com/office/drawing/2014/main" id="{0E8FFD02-2B87-41BC-ADA2-07209710D426}"/>
              </a:ext>
            </a:extLst>
          </p:cNvPr>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654164" y="2073614"/>
            <a:ext cx="2478502" cy="1393851"/>
          </a:xfrm>
          <a:prstGeom prst="rect">
            <a:avLst/>
          </a:prstGeom>
        </p:spPr>
      </p:pic>
      <p:sp>
        <p:nvSpPr>
          <p:cNvPr id="17" name="Rectangle 16">
            <a:extLst>
              <a:ext uri="{FF2B5EF4-FFF2-40B4-BE49-F238E27FC236}">
                <a16:creationId xmlns:a16="http://schemas.microsoft.com/office/drawing/2014/main" id="{857C3EAB-2CDA-4534-A944-98B32FCC4264}"/>
              </a:ext>
            </a:extLst>
          </p:cNvPr>
          <p:cNvSpPr/>
          <p:nvPr/>
        </p:nvSpPr>
        <p:spPr>
          <a:xfrm>
            <a:off x="6654164" y="3467465"/>
            <a:ext cx="922987" cy="944247"/>
          </a:xfrm>
          <a:prstGeom prst="rect">
            <a:avLst/>
          </a:prstGeom>
          <a:solidFill>
            <a:srgbClr val="DCF4F8"/>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4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rPr>
              <a:t>20%</a:t>
            </a:r>
          </a:p>
        </p:txBody>
      </p:sp>
      <p:sp>
        <p:nvSpPr>
          <p:cNvPr id="18" name="Rectangle 5">
            <a:extLst>
              <a:ext uri="{FF2B5EF4-FFF2-40B4-BE49-F238E27FC236}">
                <a16:creationId xmlns:a16="http://schemas.microsoft.com/office/drawing/2014/main" id="{343E4C23-0D61-448D-ABD7-3EB99780DAC3}"/>
              </a:ext>
            </a:extLst>
          </p:cNvPr>
          <p:cNvSpPr>
            <a:spLocks/>
          </p:cNvSpPr>
          <p:nvPr/>
        </p:nvSpPr>
        <p:spPr bwMode="auto">
          <a:xfrm>
            <a:off x="962771" y="5426676"/>
            <a:ext cx="3162225" cy="276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88" tIns="26788" rIns="26788" bIns="26788"/>
          <a:lstStyle/>
          <a:p>
            <a:pPr>
              <a:lnSpc>
                <a:spcPct val="90000"/>
              </a:lnSpc>
              <a:spcBef>
                <a:spcPts val="352"/>
              </a:spcBef>
            </a:pPr>
            <a:r>
              <a:rPr lang="fr-FR" sz="1600" dirty="0">
                <a:solidFill>
                  <a:srgbClr val="000000"/>
                </a:solidFill>
                <a:latin typeface="Arial Narrow" pitchFamily="34" charset="0"/>
                <a:ea typeface="ＭＳ Ｐゴシック" charset="0"/>
                <a:sym typeface="Arial" charset="0"/>
              </a:rPr>
              <a:t>Une augmentation de 60 % de la</a:t>
            </a:r>
          </a:p>
          <a:p>
            <a:pPr>
              <a:lnSpc>
                <a:spcPct val="90000"/>
              </a:lnSpc>
              <a:spcBef>
                <a:spcPts val="352"/>
              </a:spcBef>
            </a:pPr>
            <a:r>
              <a:rPr lang="fr-FR" sz="1600" dirty="0">
                <a:solidFill>
                  <a:srgbClr val="000000"/>
                </a:solidFill>
                <a:latin typeface="Arial Narrow" pitchFamily="34" charset="0"/>
                <a:ea typeface="ＭＳ Ｐゴシック" charset="0"/>
                <a:sym typeface="Arial" charset="0"/>
              </a:rPr>
              <a:t>mortalité hospitalière</a:t>
            </a:r>
            <a:r>
              <a:rPr lang="fr-FR" sz="1600" baseline="31000" dirty="0">
                <a:solidFill>
                  <a:srgbClr val="000000"/>
                </a:solidFill>
                <a:latin typeface="Arial Narrow" pitchFamily="34" charset="0"/>
                <a:ea typeface="ＭＳ Ｐゴシック" charset="0"/>
                <a:sym typeface="Arial" charset="0"/>
              </a:rPr>
              <a:t>**</a:t>
            </a:r>
          </a:p>
          <a:p>
            <a:pPr>
              <a:lnSpc>
                <a:spcPct val="90000"/>
              </a:lnSpc>
              <a:spcBef>
                <a:spcPts val="352"/>
              </a:spcBef>
            </a:pPr>
            <a:endParaRPr lang="en-US" sz="1600" baseline="31000" dirty="0">
              <a:solidFill>
                <a:srgbClr val="000000"/>
              </a:solidFill>
              <a:latin typeface="Arial Narrow" panose="020B0606020202030204" pitchFamily="34" charset="0"/>
              <a:ea typeface="ＭＳ Ｐゴシック" charset="0"/>
              <a:sym typeface="Arial" charset="0"/>
            </a:endParaRPr>
          </a:p>
        </p:txBody>
      </p:sp>
      <p:sp>
        <p:nvSpPr>
          <p:cNvPr id="19" name="Rectangle 5">
            <a:extLst>
              <a:ext uri="{FF2B5EF4-FFF2-40B4-BE49-F238E27FC236}">
                <a16:creationId xmlns:a16="http://schemas.microsoft.com/office/drawing/2014/main" id="{FB06E63B-18C8-415A-BA18-76F231087477}"/>
              </a:ext>
            </a:extLst>
          </p:cNvPr>
          <p:cNvSpPr>
            <a:spLocks/>
          </p:cNvSpPr>
          <p:nvPr/>
        </p:nvSpPr>
        <p:spPr bwMode="auto">
          <a:xfrm>
            <a:off x="4284189" y="4511618"/>
            <a:ext cx="2369976" cy="325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88" tIns="26788" rIns="26788" bIns="26788"/>
          <a:lstStyle/>
          <a:p>
            <a:pPr>
              <a:lnSpc>
                <a:spcPct val="90000"/>
              </a:lnSpc>
              <a:spcBef>
                <a:spcPts val="352"/>
              </a:spcBef>
            </a:pPr>
            <a:r>
              <a:rPr lang="en-US" sz="1600" dirty="0" err="1">
                <a:solidFill>
                  <a:srgbClr val="000000"/>
                </a:solidFill>
                <a:latin typeface="Arial Narrow" pitchFamily="34" charset="0"/>
                <a:ea typeface="ＭＳ Ｐゴシック" charset="0"/>
                <a:sym typeface="Arial" charset="0"/>
              </a:rPr>
              <a:t>Une</a:t>
            </a:r>
            <a:r>
              <a:rPr lang="en-US" sz="1600" dirty="0">
                <a:solidFill>
                  <a:srgbClr val="000000"/>
                </a:solidFill>
                <a:latin typeface="Arial Narrow" pitchFamily="34" charset="0"/>
                <a:ea typeface="ＭＳ Ｐゴシック" charset="0"/>
                <a:sym typeface="Arial" charset="0"/>
              </a:rPr>
              <a:t> diminution de 40 % de la chance relative d’un retour à domicile</a:t>
            </a:r>
            <a:r>
              <a:rPr lang="en-US" sz="1600" baseline="31000" dirty="0">
                <a:solidFill>
                  <a:srgbClr val="000000"/>
                </a:solidFill>
                <a:latin typeface="Arial Narrow" pitchFamily="34" charset="0"/>
                <a:ea typeface="ＭＳ Ｐゴシック" charset="0"/>
                <a:sym typeface="Arial" charset="0"/>
              </a:rPr>
              <a:t>†</a:t>
            </a:r>
          </a:p>
        </p:txBody>
      </p:sp>
      <p:sp>
        <p:nvSpPr>
          <p:cNvPr id="20" name="Rectangle 5">
            <a:extLst>
              <a:ext uri="{FF2B5EF4-FFF2-40B4-BE49-F238E27FC236}">
                <a16:creationId xmlns:a16="http://schemas.microsoft.com/office/drawing/2014/main" id="{938B9DC1-2325-4F57-8EE2-17E8B6CFACA2}"/>
              </a:ext>
            </a:extLst>
          </p:cNvPr>
          <p:cNvSpPr>
            <a:spLocks/>
          </p:cNvSpPr>
          <p:nvPr/>
        </p:nvSpPr>
        <p:spPr bwMode="auto">
          <a:xfrm>
            <a:off x="7621542" y="3547031"/>
            <a:ext cx="1446356" cy="643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88" tIns="26788" rIns="26788" bIns="26788"/>
          <a:lstStyle/>
          <a:p>
            <a:pPr>
              <a:lnSpc>
                <a:spcPct val="90000"/>
              </a:lnSpc>
              <a:spcBef>
                <a:spcPts val="352"/>
              </a:spcBef>
            </a:pPr>
            <a:r>
              <a:rPr lang="fr-BE" sz="1600" dirty="0">
                <a:solidFill>
                  <a:srgbClr val="000000"/>
                </a:solidFill>
                <a:latin typeface="Arial Narrow" pitchFamily="34" charset="0"/>
                <a:ea typeface="ＭＳ Ｐゴシック" charset="0"/>
                <a:sym typeface="Arial" charset="0"/>
              </a:rPr>
              <a:t>Une augmentation de 20 % de la durée du séjour à l’hôpital</a:t>
            </a:r>
            <a:r>
              <a:rPr lang="fr-BE" sz="1600" baseline="31000" dirty="0">
                <a:solidFill>
                  <a:srgbClr val="000000"/>
                </a:solidFill>
                <a:latin typeface="Arial Narrow" pitchFamily="34" charset="0"/>
                <a:ea typeface="ＭＳ Ｐゴシック" charset="0"/>
                <a:sym typeface="Arial" charset="0"/>
              </a:rPr>
              <a:t>‡</a:t>
            </a:r>
          </a:p>
          <a:p>
            <a:pPr>
              <a:lnSpc>
                <a:spcPct val="90000"/>
              </a:lnSpc>
              <a:spcBef>
                <a:spcPts val="352"/>
              </a:spcBef>
            </a:pPr>
            <a:endParaRPr lang="en-US" sz="1600" baseline="31000" dirty="0">
              <a:solidFill>
                <a:srgbClr val="000000"/>
              </a:solidFill>
              <a:latin typeface="Arial Narrow" panose="020B0606020202030204" pitchFamily="34" charset="0"/>
              <a:ea typeface="ＭＳ Ｐゴシック" charset="0"/>
              <a:sym typeface="Arial" charset="0"/>
            </a:endParaRPr>
          </a:p>
        </p:txBody>
      </p:sp>
      <p:sp>
        <p:nvSpPr>
          <p:cNvPr id="21" name="Rectangle 4">
            <a:extLst>
              <a:ext uri="{FF2B5EF4-FFF2-40B4-BE49-F238E27FC236}">
                <a16:creationId xmlns:a16="http://schemas.microsoft.com/office/drawing/2014/main" id="{BE498234-7786-4E12-AEC5-B270F2D799EC}"/>
              </a:ext>
            </a:extLst>
          </p:cNvPr>
          <p:cNvSpPr>
            <a:spLocks/>
          </p:cNvSpPr>
          <p:nvPr/>
        </p:nvSpPr>
        <p:spPr bwMode="auto">
          <a:xfrm>
            <a:off x="96396" y="1494346"/>
            <a:ext cx="9047604" cy="42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88" tIns="26788" rIns="26788" bIns="26788"/>
          <a:lstStyle/>
          <a:p>
            <a:pPr>
              <a:lnSpc>
                <a:spcPct val="90000"/>
              </a:lnSpc>
              <a:spcBef>
                <a:spcPts val="422"/>
              </a:spcBef>
            </a:pPr>
            <a:r>
              <a:rPr lang="fr-CH" sz="2200" b="1" dirty="0">
                <a:solidFill>
                  <a:schemeClr val="tx1">
                    <a:lumMod val="85000"/>
                    <a:lumOff val="15000"/>
                  </a:schemeClr>
                </a:solidFill>
                <a:latin typeface="Arial Narrow" panose="020B0606020202030204" pitchFamily="34" charset="0"/>
                <a:ea typeface="ＭＳ Ｐゴシック" charset="0"/>
                <a:sym typeface="Arial Bold" charset="0"/>
              </a:rPr>
              <a:t>Parmi les patients qui ont souffert d’un AVC, on a noté chez ceux </a:t>
            </a:r>
            <a:r>
              <a:rPr lang="fr-CH" sz="2200" b="1" dirty="0">
                <a:solidFill>
                  <a:srgbClr val="FF5353"/>
                </a:solidFill>
                <a:latin typeface="Arial Narrow" panose="020B0606020202030204" pitchFamily="34" charset="0"/>
                <a:ea typeface="ＭＳ Ｐゴシック" charset="0"/>
                <a:sym typeface="Arial Bold" charset="0"/>
              </a:rPr>
              <a:t>atteints de FA</a:t>
            </a:r>
            <a:r>
              <a:rPr lang="fr-CH" sz="2200" b="1" dirty="0">
                <a:solidFill>
                  <a:schemeClr val="tx1">
                    <a:lumMod val="85000"/>
                    <a:lumOff val="15000"/>
                  </a:schemeClr>
                </a:solidFill>
                <a:latin typeface="Arial Narrow" panose="020B0606020202030204" pitchFamily="34" charset="0"/>
                <a:ea typeface="ＭＳ Ｐゴシック" charset="0"/>
                <a:sym typeface="Arial Bold" charset="0"/>
              </a:rPr>
              <a:t> :</a:t>
            </a:r>
            <a:endParaRPr lang="en-US" sz="2200" b="1" dirty="0">
              <a:solidFill>
                <a:schemeClr val="tx1">
                  <a:lumMod val="85000"/>
                  <a:lumOff val="15000"/>
                </a:schemeClr>
              </a:solidFill>
              <a:latin typeface="Arial Narrow" panose="020B0606020202030204" pitchFamily="34" charset="0"/>
              <a:ea typeface="ＭＳ Ｐゴシック" charset="0"/>
              <a:sym typeface="Arial Bold" charset="0"/>
            </a:endParaRPr>
          </a:p>
        </p:txBody>
      </p:sp>
      <p:sp>
        <p:nvSpPr>
          <p:cNvPr id="22" name="Rectangle 10">
            <a:extLst>
              <a:ext uri="{FF2B5EF4-FFF2-40B4-BE49-F238E27FC236}">
                <a16:creationId xmlns:a16="http://schemas.microsoft.com/office/drawing/2014/main" id="{E86B3F77-BCD5-49B1-9B3A-2E93AE3DEAB4}"/>
              </a:ext>
            </a:extLst>
          </p:cNvPr>
          <p:cNvSpPr>
            <a:spLocks/>
          </p:cNvSpPr>
          <p:nvPr/>
        </p:nvSpPr>
        <p:spPr bwMode="auto">
          <a:xfrm>
            <a:off x="4483612" y="5276871"/>
            <a:ext cx="4612930" cy="33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88" tIns="26788" rIns="26788" bIns="26788"/>
          <a:lstStyle/>
          <a:p>
            <a:pPr>
              <a:lnSpc>
                <a:spcPct val="90000"/>
              </a:lnSpc>
              <a:spcBef>
                <a:spcPts val="422"/>
              </a:spcBef>
            </a:pPr>
            <a:r>
              <a:rPr lang="en-US" sz="2800" b="1" dirty="0">
                <a:solidFill>
                  <a:srgbClr val="FF5353"/>
                </a:solidFill>
                <a:latin typeface="Arial Narrow" panose="020B0606020202030204" pitchFamily="34" charset="0"/>
                <a:ea typeface="ＭＳ Ｐゴシック" charset="0"/>
                <a:sym typeface="Arial Bold" charset="0"/>
              </a:rPr>
              <a:t>…</a:t>
            </a:r>
            <a:r>
              <a:rPr lang="fr-MC" sz="2800" b="1" dirty="0">
                <a:solidFill>
                  <a:srgbClr val="FF5353"/>
                </a:solidFill>
                <a:latin typeface="Arial Narrow" panose="020B0606020202030204" pitchFamily="34" charset="0"/>
                <a:ea typeface="ＭＳ Ｐゴシック" charset="0"/>
                <a:sym typeface="Arial Bold" charset="0"/>
              </a:rPr>
              <a:t>comparativement à ceux qui ne sont pas atteints de FA</a:t>
            </a:r>
          </a:p>
        </p:txBody>
      </p:sp>
      <p:sp>
        <p:nvSpPr>
          <p:cNvPr id="34" name="Rectangle 3">
            <a:extLst>
              <a:ext uri="{FF2B5EF4-FFF2-40B4-BE49-F238E27FC236}">
                <a16:creationId xmlns:a16="http://schemas.microsoft.com/office/drawing/2014/main" id="{98C7C2D3-779D-4907-B63E-6106075BA903}"/>
              </a:ext>
            </a:extLst>
          </p:cNvPr>
          <p:cNvSpPr>
            <a:spLocks/>
          </p:cNvSpPr>
          <p:nvPr/>
        </p:nvSpPr>
        <p:spPr bwMode="auto">
          <a:xfrm>
            <a:off x="254207" y="6271420"/>
            <a:ext cx="8363582" cy="67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88" tIns="26788" rIns="26788" bIns="26788"/>
          <a:lstStyle/>
          <a:p>
            <a:pPr marL="501161" indent="-501161">
              <a:lnSpc>
                <a:spcPct val="90000"/>
              </a:lnSpc>
              <a:spcBef>
                <a:spcPts val="211"/>
              </a:spcBef>
            </a:pPr>
            <a:r>
              <a:rPr lang="en-US" sz="900" dirty="0">
                <a:solidFill>
                  <a:schemeClr val="bg1"/>
                </a:solidFill>
                <a:latin typeface="Arial Narrow" panose="020B0606020202030204" pitchFamily="34" charset="0"/>
                <a:ea typeface="ＭＳ Ｐゴシック" charset="0"/>
                <a:sym typeface="Arial Bold" charset="0"/>
              </a:rPr>
              <a:t>Jorgensen</a:t>
            </a:r>
            <a:r>
              <a:rPr lang="en-US" sz="900" dirty="0">
                <a:solidFill>
                  <a:schemeClr val="bg1"/>
                </a:solidFill>
                <a:latin typeface="Arial Narrow" panose="020B0606020202030204" pitchFamily="34" charset="0"/>
                <a:ea typeface="ＭＳ Ｐゴシック" charset="0"/>
                <a:sym typeface="Arial Bold Italic" charset="0"/>
              </a:rPr>
              <a:t>, et al.</a:t>
            </a:r>
            <a:r>
              <a:rPr lang="en-US" sz="900" dirty="0">
                <a:solidFill>
                  <a:schemeClr val="bg1"/>
                </a:solidFill>
                <a:latin typeface="Arial Narrow" panose="020B0606020202030204" pitchFamily="34" charset="0"/>
                <a:ea typeface="ＭＳ Ｐゴシック" charset="0"/>
                <a:sym typeface="Arial Bold" charset="0"/>
              </a:rPr>
              <a:t> </a:t>
            </a:r>
            <a:r>
              <a:rPr lang="en-US" sz="900" dirty="0">
                <a:solidFill>
                  <a:schemeClr val="bg1"/>
                </a:solidFill>
                <a:latin typeface="Arial Narrow" panose="020B0606020202030204" pitchFamily="34" charset="0"/>
                <a:ea typeface="ＭＳ Ｐゴシック" charset="0"/>
                <a:sym typeface="Arial Bold Italic" charset="0"/>
              </a:rPr>
              <a:t>Stroke</a:t>
            </a:r>
            <a:r>
              <a:rPr lang="en-US" sz="900" dirty="0">
                <a:solidFill>
                  <a:schemeClr val="bg1"/>
                </a:solidFill>
                <a:latin typeface="Arial Narrow" panose="020B0606020202030204" pitchFamily="34" charset="0"/>
                <a:ea typeface="ＭＳ Ｐゴシック" charset="0"/>
                <a:sym typeface="Arial Bold" charset="0"/>
              </a:rPr>
              <a:t> 1996;27:1765-9	</a:t>
            </a:r>
            <a:r>
              <a:rPr lang="en-US" sz="700" dirty="0">
                <a:solidFill>
                  <a:schemeClr val="bg1"/>
                </a:solidFill>
                <a:latin typeface="Arial Narrow" panose="020B0606020202030204" pitchFamily="34" charset="0"/>
                <a:ea typeface="ＭＳ Ｐゴシック" charset="0"/>
                <a:sym typeface="Arial Bold" charset="0"/>
              </a:rPr>
              <a:t>					</a:t>
            </a:r>
            <a:r>
              <a:rPr lang="en-US" sz="800" dirty="0">
                <a:solidFill>
                  <a:schemeClr val="bg1"/>
                </a:solidFill>
                <a:latin typeface="Arial Narrow" panose="020B0606020202030204" pitchFamily="34" charset="0"/>
                <a:ea typeface="ＭＳ Ｐゴシック" charset="0"/>
                <a:sym typeface="Arial" charset="0"/>
              </a:rPr>
              <a:t>*</a:t>
            </a:r>
            <a:r>
              <a:rPr lang="fr-BE" sz="800" dirty="0">
                <a:solidFill>
                  <a:schemeClr val="bg1"/>
                </a:solidFill>
                <a:latin typeface="Arial Narrow" panose="020B0606020202030204" pitchFamily="34" charset="0"/>
                <a:ea typeface="ＭＳ Ｐゴシック" charset="0"/>
                <a:sym typeface="Arial" charset="0"/>
              </a:rPr>
              <a:t>The </a:t>
            </a:r>
            <a:r>
              <a:rPr lang="fr-BE" sz="800" dirty="0" err="1">
                <a:solidFill>
                  <a:schemeClr val="bg1"/>
                </a:solidFill>
                <a:latin typeface="Arial Narrow" panose="020B0606020202030204" pitchFamily="34" charset="0"/>
                <a:ea typeface="ＭＳ Ｐゴシック" charset="0"/>
                <a:sym typeface="Arial" charset="0"/>
              </a:rPr>
              <a:t>Copenhagen</a:t>
            </a:r>
            <a:r>
              <a:rPr lang="fr-BE" sz="800" dirty="0">
                <a:solidFill>
                  <a:schemeClr val="bg1"/>
                </a:solidFill>
                <a:latin typeface="Arial Narrow" panose="020B0606020202030204" pitchFamily="34" charset="0"/>
                <a:ea typeface="ＭＳ Ｐゴシック" charset="0"/>
                <a:sym typeface="Arial" charset="0"/>
              </a:rPr>
              <a:t> stroke </a:t>
            </a:r>
            <a:r>
              <a:rPr lang="fr-BE" sz="800" dirty="0" err="1">
                <a:solidFill>
                  <a:schemeClr val="bg1"/>
                </a:solidFill>
                <a:latin typeface="Arial Narrow" panose="020B0606020202030204" pitchFamily="34" charset="0"/>
                <a:ea typeface="ＭＳ Ｐゴシック" charset="0"/>
                <a:sym typeface="Arial" charset="0"/>
              </a:rPr>
              <a:t>study</a:t>
            </a:r>
            <a:r>
              <a:rPr lang="fr-BE" sz="800" dirty="0">
                <a:solidFill>
                  <a:schemeClr val="bg1"/>
                </a:solidFill>
                <a:latin typeface="Arial Narrow" panose="020B0606020202030204" pitchFamily="34" charset="0"/>
                <a:ea typeface="ＭＳ Ｐゴシック" charset="0"/>
                <a:sym typeface="Arial" charset="0"/>
              </a:rPr>
              <a:t>, une étude prospective communautaire. </a:t>
            </a:r>
            <a:r>
              <a:rPr lang="fr-BE" sz="800" dirty="0">
                <a:solidFill>
                  <a:schemeClr val="bg1"/>
                </a:solidFill>
                <a:latin typeface="Arial Narrow" panose="020B0606020202030204" pitchFamily="34" charset="0"/>
                <a:ea typeface="ＭＳ Ｐゴシック" charset="0"/>
                <a:sym typeface="Arial Italic" charset="0"/>
              </a:rPr>
              <a:t>n=1,197</a:t>
            </a:r>
          </a:p>
          <a:p>
            <a:pPr marL="4158761" lvl="8" indent="-501161">
              <a:lnSpc>
                <a:spcPct val="90000"/>
              </a:lnSpc>
              <a:spcBef>
                <a:spcPts val="211"/>
              </a:spcBef>
            </a:pPr>
            <a:r>
              <a:rPr lang="fr-BE" sz="800" dirty="0">
                <a:solidFill>
                  <a:schemeClr val="bg1"/>
                </a:solidFill>
                <a:latin typeface="Arial Narrow" panose="020B0606020202030204" pitchFamily="34" charset="0"/>
                <a:ea typeface="ＭＳ Ｐゴシック" charset="0"/>
                <a:sym typeface="Arial" charset="0"/>
              </a:rPr>
              <a:t>	**Mortalité hospitalière : 72 décès, </a:t>
            </a:r>
            <a:r>
              <a:rPr lang="fr-BE" sz="800" dirty="0">
                <a:solidFill>
                  <a:schemeClr val="bg1"/>
                </a:solidFill>
                <a:latin typeface="Arial Narrow" panose="020B0606020202030204" pitchFamily="34" charset="0"/>
                <a:ea typeface="ＭＳ Ｐゴシック" charset="0"/>
                <a:sym typeface="Arial Italic" charset="0"/>
              </a:rPr>
              <a:t>n=217</a:t>
            </a:r>
            <a:r>
              <a:rPr lang="fr-BE" sz="800" dirty="0">
                <a:solidFill>
                  <a:schemeClr val="bg1"/>
                </a:solidFill>
                <a:latin typeface="Arial Narrow" panose="020B0606020202030204" pitchFamily="34" charset="0"/>
                <a:ea typeface="ＭＳ Ｐゴシック" charset="0"/>
                <a:sym typeface="Arial" charset="0"/>
              </a:rPr>
              <a:t> atteints de FA vs 171 décès </a:t>
            </a:r>
            <a:r>
              <a:rPr lang="fr-BE" sz="800" dirty="0">
                <a:solidFill>
                  <a:schemeClr val="bg1"/>
                </a:solidFill>
                <a:latin typeface="Arial Narrow" panose="020B0606020202030204" pitchFamily="34" charset="0"/>
                <a:ea typeface="ＭＳ Ｐゴシック" charset="0"/>
                <a:sym typeface="Arial Italic" charset="0"/>
              </a:rPr>
              <a:t>n=968</a:t>
            </a:r>
            <a:r>
              <a:rPr lang="fr-BE" sz="800" dirty="0">
                <a:solidFill>
                  <a:schemeClr val="bg1"/>
                </a:solidFill>
                <a:latin typeface="Arial Narrow" panose="020B0606020202030204" pitchFamily="34" charset="0"/>
                <a:ea typeface="ＭＳ Ｐゴシック" charset="0"/>
                <a:sym typeface="Arial" charset="0"/>
              </a:rPr>
              <a:t> non atteints de FA</a:t>
            </a:r>
          </a:p>
          <a:p>
            <a:pPr marL="4158761" lvl="8" indent="-501161">
              <a:lnSpc>
                <a:spcPct val="90000"/>
              </a:lnSpc>
              <a:spcBef>
                <a:spcPts val="211"/>
              </a:spcBef>
            </a:pPr>
            <a:r>
              <a:rPr lang="fr-BE" sz="800" baseline="31000" dirty="0">
                <a:solidFill>
                  <a:schemeClr val="bg1"/>
                </a:solidFill>
                <a:latin typeface="Arial Narrow" panose="020B0606020202030204" pitchFamily="34" charset="0"/>
                <a:ea typeface="ＭＳ Ｐゴシック" charset="0"/>
                <a:sym typeface="Arial" charset="0"/>
              </a:rPr>
              <a:t>	†</a:t>
            </a:r>
            <a:r>
              <a:rPr lang="fr-BE" sz="800" dirty="0">
                <a:solidFill>
                  <a:schemeClr val="bg1"/>
                </a:solidFill>
                <a:latin typeface="Arial Narrow" panose="020B0606020202030204" pitchFamily="34" charset="0"/>
                <a:ea typeface="ＭＳ Ｐゴシック" charset="0"/>
                <a:sym typeface="Arial" charset="0"/>
              </a:rPr>
              <a:t>Retour à domicile : </a:t>
            </a:r>
            <a:r>
              <a:rPr lang="fr-BE" sz="800" dirty="0">
                <a:solidFill>
                  <a:schemeClr val="bg1"/>
                </a:solidFill>
                <a:latin typeface="Arial Narrow" panose="020B0606020202030204" pitchFamily="34" charset="0"/>
                <a:ea typeface="ＭＳ Ｐゴシック" charset="0"/>
                <a:sym typeface="Arial Italic" charset="0"/>
              </a:rPr>
              <a:t>n=104</a:t>
            </a:r>
            <a:r>
              <a:rPr lang="fr-BE" sz="800" dirty="0">
                <a:solidFill>
                  <a:schemeClr val="bg1"/>
                </a:solidFill>
                <a:latin typeface="Arial Narrow" panose="020B0606020202030204" pitchFamily="34" charset="0"/>
                <a:ea typeface="ＭＳ Ｐゴシック" charset="0"/>
                <a:sym typeface="Arial" charset="0"/>
              </a:rPr>
              <a:t> atteints de FA vs. 662 décès </a:t>
            </a:r>
            <a:r>
              <a:rPr lang="fr-BE" sz="800" dirty="0">
                <a:solidFill>
                  <a:schemeClr val="bg1"/>
                </a:solidFill>
                <a:latin typeface="Arial Narrow" panose="020B0606020202030204" pitchFamily="34" charset="0"/>
                <a:ea typeface="ＭＳ Ｐゴシック" charset="0"/>
                <a:sym typeface="Arial Italic" charset="0"/>
              </a:rPr>
              <a:t>n=968</a:t>
            </a:r>
            <a:r>
              <a:rPr lang="fr-BE" sz="800" dirty="0">
                <a:solidFill>
                  <a:schemeClr val="bg1"/>
                </a:solidFill>
                <a:latin typeface="Arial Narrow" panose="020B0606020202030204" pitchFamily="34" charset="0"/>
                <a:ea typeface="ＭＳ Ｐゴシック" charset="0"/>
                <a:sym typeface="Arial" charset="0"/>
              </a:rPr>
              <a:t> non atteints de FA</a:t>
            </a:r>
          </a:p>
          <a:p>
            <a:pPr marL="4158761" lvl="8" indent="-501161">
              <a:lnSpc>
                <a:spcPct val="90000"/>
              </a:lnSpc>
              <a:spcBef>
                <a:spcPts val="211"/>
              </a:spcBef>
            </a:pPr>
            <a:r>
              <a:rPr lang="fr-BE" sz="800" baseline="31000" dirty="0">
                <a:solidFill>
                  <a:schemeClr val="bg1"/>
                </a:solidFill>
                <a:latin typeface="Arial Narrow" panose="020B0606020202030204" pitchFamily="34" charset="0"/>
                <a:ea typeface="ＭＳ Ｐゴシック" charset="0"/>
                <a:sym typeface="Arial" charset="0"/>
              </a:rPr>
              <a:t>	‡</a:t>
            </a:r>
            <a:r>
              <a:rPr lang="fr-BE" sz="800" dirty="0">
                <a:solidFill>
                  <a:schemeClr val="bg1"/>
                </a:solidFill>
                <a:latin typeface="Arial Narrow" panose="020B0606020202030204" pitchFamily="34" charset="0"/>
                <a:ea typeface="ＭＳ Ｐゴシック" charset="0"/>
                <a:sym typeface="Arial" charset="0"/>
              </a:rPr>
              <a:t>Durée du séjour à l’hôpital : 50,4 jours chez ceux atteints de FA  vs 39,8 jours chez ceux n’étant pas atteints de FA</a:t>
            </a:r>
            <a:endParaRPr lang="en-US" sz="700" dirty="0">
              <a:solidFill>
                <a:schemeClr val="bg1"/>
              </a:solidFill>
              <a:latin typeface="Arial Narrow" panose="020B0606020202030204" pitchFamily="34" charset="0"/>
              <a:ea typeface="ＭＳ Ｐゴシック" charset="0"/>
              <a:sym typeface="Arial" charset="0"/>
            </a:endParaRPr>
          </a:p>
        </p:txBody>
      </p:sp>
      <p:pic>
        <p:nvPicPr>
          <p:cNvPr id="23" name="4E92DA43-5712-40E9-AFDC-2C1062C78C6F" descr="7646DFF2-B812-4635-AA57-5171E34E5A45@chrc">
            <a:extLst>
              <a:ext uri="{FF2B5EF4-FFF2-40B4-BE49-F238E27FC236}">
                <a16:creationId xmlns:a16="http://schemas.microsoft.com/office/drawing/2014/main" id="{F4FFCFA9-21C2-425A-B902-DC021B48B60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83235" y="183240"/>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403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18" grpId="0"/>
      <p:bldP spid="19" grpId="0"/>
      <p:bldP spid="20"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1000"/>
            <a:lum/>
          </a:blip>
          <a:srcRect/>
          <a:stretch>
            <a:fillRect l="-5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6448" y="-1158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7" name="Oval 26">
            <a:hlinkClick r:id="rId4" action="ppaction://hlinksldjump"/>
            <a:extLst>
              <a:ext uri="{FF2B5EF4-FFF2-40B4-BE49-F238E27FC236}">
                <a16:creationId xmlns:a16="http://schemas.microsoft.com/office/drawing/2014/main" id="{828658CF-EB66-44B2-BE79-2CA8B38EC235}"/>
              </a:ext>
            </a:extLst>
          </p:cNvPr>
          <p:cNvSpPr/>
          <p:nvPr/>
        </p:nvSpPr>
        <p:spPr>
          <a:xfrm>
            <a:off x="763272" y="155568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1639771" y="1644424"/>
            <a:ext cx="6808752" cy="523220"/>
          </a:xfrm>
          <a:prstGeom prst="rect">
            <a:avLst/>
          </a:prstGeom>
        </p:spPr>
        <p:txBody>
          <a:bodyPr wrap="square" anchor="b">
            <a:spAutoFit/>
          </a:bodyPr>
          <a:lstStyle/>
          <a:p>
            <a:pPr defTabSz="914400" fontAlgn="base">
              <a:defRPr/>
            </a:pPr>
            <a:r>
              <a:rPr lang="fr-CH" sz="28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AVC liés à la FA sont très fréquents</a:t>
            </a:r>
          </a:p>
        </p:txBody>
      </p:sp>
      <p:sp>
        <p:nvSpPr>
          <p:cNvPr id="15" name="Rectangle 14">
            <a:extLst>
              <a:ext uri="{FF2B5EF4-FFF2-40B4-BE49-F238E27FC236}">
                <a16:creationId xmlns:a16="http://schemas.microsoft.com/office/drawing/2014/main" id="{63BB03C5-0F05-4383-B6EA-E236035F946C}"/>
              </a:ext>
            </a:extLst>
          </p:cNvPr>
          <p:cNvSpPr/>
          <p:nvPr/>
        </p:nvSpPr>
        <p:spPr>
          <a:xfrm>
            <a:off x="0" y="126120"/>
            <a:ext cx="9144000" cy="923330"/>
          </a:xfrm>
          <a:prstGeom prst="rect">
            <a:avLst/>
          </a:prstGeom>
          <a:noFill/>
        </p:spPr>
        <p:txBody>
          <a:bodyPr wrap="square">
            <a:spAutoFit/>
          </a:bodyPr>
          <a:lstStyle/>
          <a:p>
            <a:pPr algn="ctr">
              <a:defRPr/>
            </a:pPr>
            <a:r>
              <a:rPr lang="en-CA" sz="5400" b="1" dirty="0">
                <a:solidFill>
                  <a:srgbClr val="183059"/>
                </a:solidFill>
                <a:latin typeface="Arial Narrow" panose="020B0606020202030204" pitchFamily="34" charset="0"/>
                <a:cs typeface="Aharoni" panose="02010803020104030203" pitchFamily="2" charset="-79"/>
              </a:rPr>
              <a:t>Points à </a:t>
            </a:r>
            <a:r>
              <a:rPr lang="en-CA" sz="5400" b="1" dirty="0" err="1">
                <a:solidFill>
                  <a:srgbClr val="183059"/>
                </a:solidFill>
                <a:latin typeface="Arial Narrow" panose="020B0606020202030204" pitchFamily="34" charset="0"/>
                <a:cs typeface="Aharoni" panose="02010803020104030203" pitchFamily="2" charset="-79"/>
              </a:rPr>
              <a:t>discuter</a:t>
            </a:r>
            <a:r>
              <a:rPr lang="en-CA" sz="5400" b="1" dirty="0">
                <a:solidFill>
                  <a:srgbClr val="183059"/>
                </a:solidFill>
                <a:latin typeface="Arial Narrow" panose="020B0606020202030204" pitchFamily="34" charset="0"/>
                <a:cs typeface="Aharoni" panose="02010803020104030203" pitchFamily="2" charset="-79"/>
              </a:rPr>
              <a:t> avec Beth</a:t>
            </a:r>
            <a:endParaRPr lang="en-US" sz="5400" b="1" dirty="0">
              <a:solidFill>
                <a:srgbClr val="183059"/>
              </a:solidFill>
              <a:latin typeface="Arial Narrow" panose="020B0606020202030204" pitchFamily="34" charset="0"/>
              <a:cs typeface="Aharoni" panose="02010803020104030203" pitchFamily="2" charset="-79"/>
            </a:endParaRPr>
          </a:p>
        </p:txBody>
      </p:sp>
      <p:cxnSp>
        <p:nvCxnSpPr>
          <p:cNvPr id="16" name="Straight Connector 15">
            <a:extLst>
              <a:ext uri="{FF2B5EF4-FFF2-40B4-BE49-F238E27FC236}">
                <a16:creationId xmlns:a16="http://schemas.microsoft.com/office/drawing/2014/main" id="{F32EFC8E-74CA-424C-BC69-2AF1372E4087}"/>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8C8DC08-9E84-473E-ADEF-BCD343AFC650}"/>
              </a:ext>
            </a:extLst>
          </p:cNvPr>
          <p:cNvSpPr/>
          <p:nvPr/>
        </p:nvSpPr>
        <p:spPr>
          <a:xfrm>
            <a:off x="1639771" y="2386828"/>
            <a:ext cx="6808752" cy="954107"/>
          </a:xfrm>
          <a:prstGeom prst="rect">
            <a:avLst/>
          </a:prstGeom>
        </p:spPr>
        <p:txBody>
          <a:bodyPr wrap="square" anchor="b">
            <a:spAutoFit/>
          </a:bodyPr>
          <a:lstStyle/>
          <a:p>
            <a:pPr lvl="0" defTabSz="914400" fontAlgn="base">
              <a:defRPr/>
            </a:pPr>
            <a:r>
              <a:rPr lang="fr-CH" sz="28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AVC liés à la FA ont souvent un impact dévastateur</a:t>
            </a:r>
            <a:endParaRPr kumimoji="0" lang="en-CA" sz="28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10" name="Oval 9">
            <a:hlinkClick r:id="rId5" action="ppaction://hlinksldjump"/>
            <a:extLst>
              <a:ext uri="{FF2B5EF4-FFF2-40B4-BE49-F238E27FC236}">
                <a16:creationId xmlns:a16="http://schemas.microsoft.com/office/drawing/2014/main" id="{8039344D-0455-4EEB-AB66-A7EF4D9152F2}"/>
              </a:ext>
            </a:extLst>
          </p:cNvPr>
          <p:cNvSpPr/>
          <p:nvPr/>
        </p:nvSpPr>
        <p:spPr>
          <a:xfrm>
            <a:off x="763272" y="2466162"/>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11" name="Rectangle 10">
            <a:extLst>
              <a:ext uri="{FF2B5EF4-FFF2-40B4-BE49-F238E27FC236}">
                <a16:creationId xmlns:a16="http://schemas.microsoft.com/office/drawing/2014/main" id="{52A93AA4-02D5-4E8D-9A81-E61D2ADA7D46}"/>
              </a:ext>
            </a:extLst>
          </p:cNvPr>
          <p:cNvSpPr/>
          <p:nvPr/>
        </p:nvSpPr>
        <p:spPr>
          <a:xfrm>
            <a:off x="1639771" y="3575414"/>
            <a:ext cx="6808752" cy="523220"/>
          </a:xfrm>
          <a:prstGeom prst="rect">
            <a:avLst/>
          </a:prstGeom>
        </p:spPr>
        <p:txBody>
          <a:bodyPr wrap="square" anchor="b">
            <a:spAutoFit/>
          </a:bodyPr>
          <a:lstStyle/>
          <a:p>
            <a:pPr lvl="0" defTabSz="914400" fontAlgn="base"/>
            <a:r>
              <a:rPr lang="fr-CA" sz="2800" b="1" kern="0" dirty="0">
                <a:solidFill>
                  <a:schemeClr val="tx1">
                    <a:lumMod val="85000"/>
                    <a:lumOff val="15000"/>
                  </a:schemeClr>
                </a:solidFill>
                <a:latin typeface="Arial Narrow" panose="020B0606020202030204" pitchFamily="34" charset="0"/>
                <a:ea typeface="Open Sans" panose="020B0606030504020204" pitchFamily="34" charset="0"/>
                <a:cs typeface="Open Sans" panose="020B0606030504020204" pitchFamily="34" charset="0"/>
              </a:rPr>
              <a:t>Les AVC liés à la FA peuvent être prévenus</a:t>
            </a:r>
            <a:endParaRPr kumimoji="0" lang="fr-CA" sz="2800" b="1" i="0" u="none" strike="noStrike" kern="0" cap="none" spc="0" normalizeH="0" baseline="0" dirty="0">
              <a:ln>
                <a:noFill/>
              </a:ln>
              <a:solidFill>
                <a:schemeClr val="tx1">
                  <a:lumMod val="85000"/>
                  <a:lumOff val="1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13" name="Oval 12">
            <a:hlinkClick r:id="rId6" action="ppaction://hlinksldjump"/>
            <a:extLst>
              <a:ext uri="{FF2B5EF4-FFF2-40B4-BE49-F238E27FC236}">
                <a16:creationId xmlns:a16="http://schemas.microsoft.com/office/drawing/2014/main" id="{4D3D542A-84E0-4958-9E0A-E85AC4973B2E}"/>
              </a:ext>
            </a:extLst>
          </p:cNvPr>
          <p:cNvSpPr/>
          <p:nvPr/>
        </p:nvSpPr>
        <p:spPr>
          <a:xfrm>
            <a:off x="763272" y="3425327"/>
            <a:ext cx="731520" cy="731520"/>
          </a:xfrm>
          <a:prstGeom prst="ellipse">
            <a:avLst/>
          </a:prstGeom>
          <a:solidFill>
            <a:srgbClr val="004FE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pic>
        <p:nvPicPr>
          <p:cNvPr id="14" name="4E92DA43-5712-40E9-AFDC-2C1062C78C6F" descr="7646DFF2-B812-4635-AA57-5171E34E5A45@chrc">
            <a:extLst>
              <a:ext uri="{FF2B5EF4-FFF2-40B4-BE49-F238E27FC236}">
                <a16:creationId xmlns:a16="http://schemas.microsoft.com/office/drawing/2014/main" id="{785C235E-7848-4C94-994C-09AECC9559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8166" y="6038090"/>
            <a:ext cx="1193660" cy="68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0524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1446550"/>
          </a:xfrm>
          <a:prstGeom prst="rect">
            <a:avLst/>
          </a:prstGeom>
          <a:noFill/>
        </p:spPr>
        <p:txBody>
          <a:bodyPr wrap="square">
            <a:spAutoFit/>
          </a:bodyPr>
          <a:lstStyle/>
          <a:p>
            <a:pPr>
              <a:defRPr/>
            </a:pPr>
            <a:r>
              <a:rPr lang="fr-CH" sz="4400" b="1" dirty="0">
                <a:solidFill>
                  <a:srgbClr val="1B1A5A"/>
                </a:solidFill>
                <a:latin typeface="Arial Narrow" pitchFamily="34" charset="0"/>
              </a:rPr>
              <a:t>Divulgation de renseignements </a:t>
            </a:r>
            <a:br>
              <a:rPr lang="fr-CH" sz="4400" b="1" dirty="0">
                <a:solidFill>
                  <a:srgbClr val="1B1A5A"/>
                </a:solidFill>
                <a:latin typeface="Arial Narrow" pitchFamily="34" charset="0"/>
              </a:rPr>
            </a:br>
            <a:endParaRPr lang="en-US" sz="4400" b="1" dirty="0">
              <a:solidFill>
                <a:srgbClr val="1B1A5A"/>
              </a:solidFill>
              <a:latin typeface="Arial Narrow" pitchFamily="34" charset="0"/>
              <a:cs typeface="Aharoni" panose="02010803020104030203" pitchFamily="2" charset="-79"/>
            </a:endParaRPr>
          </a:p>
        </p:txBody>
      </p:sp>
      <p:pic>
        <p:nvPicPr>
          <p:cNvPr id="10" name="4E92DA43-5712-40E9-AFDC-2C1062C78C6F" descr="7646DFF2-B812-4635-AA57-5171E34E5A45@chrc">
            <a:extLst>
              <a:ext uri="{FF2B5EF4-FFF2-40B4-BE49-F238E27FC236}">
                <a16:creationId xmlns:a16="http://schemas.microsoft.com/office/drawing/2014/main" id="{2EECCD36-CE6F-478D-9D49-D95CBDEFE1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1341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a:extLst>
              <a:ext uri="{FF2B5EF4-FFF2-40B4-BE49-F238E27FC236}">
                <a16:creationId xmlns:a16="http://schemas.microsoft.com/office/drawing/2014/main" id="{52D142DD-2378-47D0-9654-1436CB6EBC05}"/>
              </a:ext>
            </a:extLst>
          </p:cNvPr>
          <p:cNvSpPr txBox="1">
            <a:spLocks/>
          </p:cNvSpPr>
          <p:nvPr/>
        </p:nvSpPr>
        <p:spPr>
          <a:xfrm>
            <a:off x="266700" y="1337751"/>
            <a:ext cx="8399278"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Clr>
                <a:srgbClr val="242C49"/>
              </a:buClr>
              <a:buFont typeface="Arial" panose="020B0604020202020204" pitchFamily="34" charset="0"/>
              <a:buNone/>
              <a:defRPr/>
            </a:pPr>
            <a:r>
              <a:rPr lang="fr-FR" altLang="en-US" sz="3600" b="1" kern="0" dirty="0">
                <a:solidFill>
                  <a:schemeClr val="tx1">
                    <a:lumMod val="85000"/>
                    <a:lumOff val="15000"/>
                  </a:schemeClr>
                </a:solidFill>
                <a:latin typeface="Arial Narrow" panose="020B0606020202030204" pitchFamily="34" charset="0"/>
                <a:sym typeface="Arial Narrow Bold" charset="0"/>
              </a:rPr>
              <a:t>Conférencier - </a:t>
            </a:r>
            <a:r>
              <a:rPr lang="fr-FR" altLang="en-US" sz="3600" b="1" dirty="0">
                <a:solidFill>
                  <a:srgbClr val="183059"/>
                </a:solidFill>
                <a:latin typeface="Arial Narrow" panose="020B0606020202030204" pitchFamily="34" charset="0"/>
                <a:sym typeface="Arial Narrow Bold" charset="0"/>
              </a:rPr>
              <a:t>[nom du conférencier] </a:t>
            </a:r>
            <a:endParaRPr lang="fr-FR" altLang="en-US" sz="3600" b="1" kern="0" dirty="0">
              <a:solidFill>
                <a:srgbClr val="183059"/>
              </a:solidFill>
              <a:latin typeface="Arial Narrow" panose="020B0606020202030204" pitchFamily="34" charset="0"/>
              <a:sym typeface="Arial Narrow Bold" charset="0"/>
            </a:endParaRPr>
          </a:p>
          <a:p>
            <a:pPr marL="0" indent="0">
              <a:buNone/>
            </a:pPr>
            <a:endParaRPr lang="fr-FR" altLang="en-US" sz="3200" b="1" u="sng" dirty="0">
              <a:solidFill>
                <a:srgbClr val="1B1A5A"/>
              </a:solidFill>
              <a:latin typeface="Agency FB" pitchFamily="34" charset="0"/>
              <a:ea typeface="ＭＳ Ｐゴシック" pitchFamily="34" charset="-128"/>
              <a:sym typeface="Arial Narrow Bold" charset="0"/>
            </a:endParaRPr>
          </a:p>
          <a:p>
            <a:pPr marL="0" indent="0">
              <a:buNone/>
            </a:pPr>
            <a:r>
              <a:rPr lang="fr-FR" altLang="en-US" sz="3200" b="1" dirty="0">
                <a:solidFill>
                  <a:srgbClr val="183059"/>
                </a:solidFill>
                <a:latin typeface="Arial Narrow" pitchFamily="34" charset="0"/>
                <a:ea typeface="ＭＳ Ｐゴシック" pitchFamily="34" charset="-128"/>
                <a:sym typeface="Arial Narrow Bold" charset="0"/>
              </a:rPr>
              <a:t>Relations avec des intérêts commerciaux :</a:t>
            </a:r>
            <a:endParaRPr lang="fr-FR" altLang="en-US" sz="2400" b="1" u="sng" dirty="0">
              <a:solidFill>
                <a:srgbClr val="000000">
                  <a:lumMod val="65000"/>
                  <a:lumOff val="35000"/>
                </a:srgbClr>
              </a:solidFill>
              <a:latin typeface="Arial Narrow" pitchFamily="34" charset="0"/>
              <a:ea typeface="ＭＳ Ｐゴシック" pitchFamily="34" charset="-128"/>
            </a:endParaRPr>
          </a:p>
          <a:p>
            <a:pPr marL="0" indent="0">
              <a:buFont typeface="Arial" panose="020B0604020202020204" pitchFamily="34" charset="0"/>
              <a:buNone/>
              <a:defRPr/>
            </a:pPr>
            <a:endParaRPr lang="fr-FR" altLang="en-US" sz="2800" b="1" u="sng" dirty="0">
              <a:solidFill>
                <a:srgbClr val="000000">
                  <a:lumMod val="65000"/>
                  <a:lumOff val="35000"/>
                </a:srgbClr>
              </a:solidFill>
              <a:latin typeface="Arial Narrow" panose="020B0606020202030204" pitchFamily="34" charset="0"/>
              <a:ea typeface="ＭＳ Ｐゴシック" pitchFamily="34" charset="-128"/>
            </a:endParaRP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Subventions/Soutien à la recherche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Bureau des conférenciers/Honoraires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Frais de consultation :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Brevets :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Autres :</a:t>
            </a:r>
            <a:endParaRPr lang="fr-FR" sz="1800" dirty="0">
              <a:solidFill>
                <a:srgbClr val="AF2328"/>
              </a:solidFill>
              <a:latin typeface="Arial Narrow" panose="020B0606020202030204" pitchFamily="34" charset="0"/>
            </a:endParaRPr>
          </a:p>
        </p:txBody>
      </p:sp>
    </p:spTree>
    <p:extLst>
      <p:ext uri="{BB962C8B-B14F-4D97-AF65-F5344CB8AC3E}">
        <p14:creationId xmlns:p14="http://schemas.microsoft.com/office/powerpoint/2010/main" val="3165141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7728"/>
            <a:ext cx="6544628" cy="1200329"/>
          </a:xfrm>
          <a:prstGeom prst="rect">
            <a:avLst/>
          </a:prstGeom>
          <a:noFill/>
        </p:spPr>
        <p:txBody>
          <a:bodyPr wrap="square">
            <a:spAutoFit/>
          </a:bodyPr>
          <a:lstStyle/>
          <a:p>
            <a:pPr lvl="0">
              <a:defRPr/>
            </a:pPr>
            <a:r>
              <a:rPr lang="fr-CA" sz="3600" b="1" dirty="0">
                <a:solidFill>
                  <a:srgbClr val="183059"/>
                </a:solidFill>
                <a:latin typeface="Arial Narrow" panose="020B0606020202030204" pitchFamily="34" charset="0"/>
                <a:cs typeface="Aharoni" panose="02010803020104030203" pitchFamily="2" charset="-79"/>
              </a:rPr>
              <a:t>Les AVC liés à la FA peuvent être prévenus</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6754"/>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graphicFrame>
        <p:nvGraphicFramePr>
          <p:cNvPr id="23" name="Content Placeholder 3">
            <a:extLst>
              <a:ext uri="{FF2B5EF4-FFF2-40B4-BE49-F238E27FC236}">
                <a16:creationId xmlns:a16="http://schemas.microsoft.com/office/drawing/2014/main" id="{23DF6D83-FC8A-4DC2-9BCA-CDABEBA165D1}"/>
              </a:ext>
            </a:extLst>
          </p:cNvPr>
          <p:cNvGraphicFramePr>
            <a:graphicFrameLocks/>
          </p:cNvGraphicFramePr>
          <p:nvPr>
            <p:extLst>
              <p:ext uri="{D42A27DB-BD31-4B8C-83A1-F6EECF244321}">
                <p14:modId xmlns:p14="http://schemas.microsoft.com/office/powerpoint/2010/main" val="2117939762"/>
              </p:ext>
            </p:extLst>
          </p:nvPr>
        </p:nvGraphicFramePr>
        <p:xfrm>
          <a:off x="150471" y="2100947"/>
          <a:ext cx="8468334" cy="4456111"/>
        </p:xfrm>
        <a:graphic>
          <a:graphicData uri="http://schemas.openxmlformats.org/drawingml/2006/chart">
            <c:chart xmlns:c="http://schemas.openxmlformats.org/drawingml/2006/chart" xmlns:r="http://schemas.openxmlformats.org/officeDocument/2006/relationships" r:id="rId5"/>
          </a:graphicData>
        </a:graphic>
      </p:graphicFrame>
      <p:sp>
        <p:nvSpPr>
          <p:cNvPr id="24" name="Text Box 3">
            <a:extLst>
              <a:ext uri="{FF2B5EF4-FFF2-40B4-BE49-F238E27FC236}">
                <a16:creationId xmlns:a16="http://schemas.microsoft.com/office/drawing/2014/main" id="{98912AEC-780C-4536-94FF-F2D7D91F70CE}"/>
              </a:ext>
            </a:extLst>
          </p:cNvPr>
          <p:cNvSpPr txBox="1">
            <a:spLocks noChangeArrowheads="1"/>
          </p:cNvSpPr>
          <p:nvPr/>
        </p:nvSpPr>
        <p:spPr bwMode="auto">
          <a:xfrm>
            <a:off x="0" y="1515254"/>
            <a:ext cx="913755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fr-CA" sz="2800" b="1" dirty="0">
                <a:latin typeface="Arial Narrow" panose="020B0606020202030204" pitchFamily="34" charset="0"/>
                <a:cs typeface="Arial"/>
              </a:rPr>
              <a:t>Risque d’AVC/ES à 5 ans chez les patients atteints de FANV  (risque annuel de 5 %)</a:t>
            </a:r>
            <a:endParaRPr lang="fr-CA" sz="2800" b="1" i="0" dirty="0">
              <a:latin typeface="Arial Narrow" panose="020B0606020202030204" pitchFamily="34" charset="0"/>
              <a:cs typeface="Arial"/>
            </a:endParaRPr>
          </a:p>
        </p:txBody>
      </p:sp>
      <p:sp>
        <p:nvSpPr>
          <p:cNvPr id="2" name="ZoneTexte 1"/>
          <p:cNvSpPr txBox="1"/>
          <p:nvPr/>
        </p:nvSpPr>
        <p:spPr>
          <a:xfrm>
            <a:off x="362309" y="6409426"/>
            <a:ext cx="2193229" cy="430887"/>
          </a:xfrm>
          <a:prstGeom prst="rect">
            <a:avLst/>
          </a:prstGeom>
          <a:noFill/>
        </p:spPr>
        <p:txBody>
          <a:bodyPr wrap="none" rtlCol="0">
            <a:spAutoFit/>
          </a:bodyPr>
          <a:lstStyle/>
          <a:p>
            <a:r>
              <a:rPr lang="fr-CA" sz="1100" dirty="0">
                <a:solidFill>
                  <a:schemeClr val="bg1"/>
                </a:solidFill>
              </a:rPr>
              <a:t>SSST = Sus-décalage du segment ST</a:t>
            </a:r>
          </a:p>
          <a:p>
            <a:r>
              <a:rPr lang="fr-CA" sz="1100" dirty="0">
                <a:solidFill>
                  <a:schemeClr val="bg1"/>
                </a:solidFill>
              </a:rPr>
              <a:t>TT = Traitement</a:t>
            </a:r>
          </a:p>
        </p:txBody>
      </p:sp>
      <p:pic>
        <p:nvPicPr>
          <p:cNvPr id="10" name="4E92DA43-5712-40E9-AFDC-2C1062C78C6F" descr="7646DFF2-B812-4635-AA57-5171E34E5A45@chrc">
            <a:extLst>
              <a:ext uri="{FF2B5EF4-FFF2-40B4-BE49-F238E27FC236}">
                <a16:creationId xmlns:a16="http://schemas.microsoft.com/office/drawing/2014/main" id="{B6C2C14D-4D34-44B7-B76C-425EFD9853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235" y="161974"/>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3320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1000"/>
            <a:lum/>
          </a:blip>
          <a:srcRect/>
          <a:stretch>
            <a:fillRect l="-5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6448" y="-2209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7" name="Oval 26">
            <a:hlinkClick r:id="rId4" action="ppaction://hlinksldjump"/>
            <a:extLst>
              <a:ext uri="{FF2B5EF4-FFF2-40B4-BE49-F238E27FC236}">
                <a16:creationId xmlns:a16="http://schemas.microsoft.com/office/drawing/2014/main" id="{828658CF-EB66-44B2-BE79-2CA8B38EC235}"/>
              </a:ext>
            </a:extLst>
          </p:cNvPr>
          <p:cNvSpPr/>
          <p:nvPr/>
        </p:nvSpPr>
        <p:spPr>
          <a:xfrm>
            <a:off x="763272" y="155568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1639771" y="1644424"/>
            <a:ext cx="6808752" cy="523220"/>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fr-CA" sz="28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Les AVC</a:t>
            </a:r>
            <a:r>
              <a:rPr kumimoji="0" lang="fr-CA" sz="2800" b="1" i="0" u="none" strike="noStrike" kern="0" cap="none" spc="0" normalizeH="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liés à la </a:t>
            </a:r>
            <a:r>
              <a:rPr lang="fr-CA" sz="2800" b="1" kern="0" dirty="0">
                <a:solidFill>
                  <a:prstClr val="white">
                    <a:lumMod val="65000"/>
                  </a:prstClr>
                </a:solidFill>
                <a:latin typeface="Arial Narrow" panose="020B0606020202030204" pitchFamily="34" charset="0"/>
                <a:ea typeface="Open Sans" panose="020B0606030504020204" pitchFamily="34" charset="0"/>
                <a:cs typeface="Open Sans" panose="020B0606030504020204" pitchFamily="34" charset="0"/>
              </a:rPr>
              <a:t>FA sont très fréquents</a:t>
            </a:r>
            <a:endParaRPr kumimoji="0" lang="fr-CA" sz="28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15" name="Rectangle 14">
            <a:extLst>
              <a:ext uri="{FF2B5EF4-FFF2-40B4-BE49-F238E27FC236}">
                <a16:creationId xmlns:a16="http://schemas.microsoft.com/office/drawing/2014/main" id="{63BB03C5-0F05-4383-B6EA-E236035F946C}"/>
              </a:ext>
            </a:extLst>
          </p:cNvPr>
          <p:cNvSpPr/>
          <p:nvPr/>
        </p:nvSpPr>
        <p:spPr>
          <a:xfrm>
            <a:off x="6448" y="105369"/>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Points à </a:t>
            </a:r>
            <a:r>
              <a:rPr kumimoji="0" lang="en-CA" sz="5400" b="1" i="0" u="none" strike="noStrike" kern="1200" cap="none" spc="0" normalizeH="0" baseline="0" noProof="0" dirty="0" err="1">
                <a:ln>
                  <a:noFill/>
                </a:ln>
                <a:solidFill>
                  <a:srgbClr val="183059"/>
                </a:solidFill>
                <a:effectLst/>
                <a:uLnTx/>
                <a:uFillTx/>
                <a:latin typeface="Arial Narrow" panose="020B0606020202030204" pitchFamily="34" charset="0"/>
                <a:ea typeface="+mn-ea"/>
                <a:cs typeface="Aharoni" panose="02010803020104030203" pitchFamily="2" charset="-79"/>
              </a:rPr>
              <a:t>discuter</a:t>
            </a:r>
            <a:r>
              <a:rPr kumimoji="0" lang="en-CA" sz="5400" b="1" i="0" u="none" strike="noStrike" kern="1200" cap="none" spc="0" normalizeH="0" noProof="0" dirty="0">
                <a:ln>
                  <a:noFill/>
                </a:ln>
                <a:solidFill>
                  <a:srgbClr val="183059"/>
                </a:solidFill>
                <a:effectLst/>
                <a:uLnTx/>
                <a:uFillTx/>
                <a:latin typeface="Arial Narrow" panose="020B0606020202030204" pitchFamily="34" charset="0"/>
                <a:ea typeface="+mn-ea"/>
                <a:cs typeface="Aharoni" panose="02010803020104030203" pitchFamily="2" charset="-79"/>
              </a:rPr>
              <a:t> avec Beth </a:t>
            </a:r>
          </a:p>
        </p:txBody>
      </p:sp>
      <p:cxnSp>
        <p:nvCxnSpPr>
          <p:cNvPr id="16" name="Straight Connector 15">
            <a:extLst>
              <a:ext uri="{FF2B5EF4-FFF2-40B4-BE49-F238E27FC236}">
                <a16:creationId xmlns:a16="http://schemas.microsoft.com/office/drawing/2014/main" id="{F32EFC8E-74CA-424C-BC69-2AF1372E4087}"/>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8C8DC08-9E84-473E-ADEF-BCD343AFC650}"/>
              </a:ext>
            </a:extLst>
          </p:cNvPr>
          <p:cNvSpPr/>
          <p:nvPr/>
        </p:nvSpPr>
        <p:spPr>
          <a:xfrm>
            <a:off x="1639771" y="2371514"/>
            <a:ext cx="6808752" cy="954107"/>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fr-CA" sz="2800" b="1" kern="0" dirty="0">
                <a:solidFill>
                  <a:prstClr val="white">
                    <a:lumMod val="65000"/>
                  </a:prstClr>
                </a:solidFill>
                <a:latin typeface="Arial Narrow" panose="020B0606020202030204" pitchFamily="34" charset="0"/>
              </a:rPr>
              <a:t>Les AVCA liés à la FA ont souvent un impact dévastateur</a:t>
            </a:r>
          </a:p>
        </p:txBody>
      </p:sp>
      <p:sp>
        <p:nvSpPr>
          <p:cNvPr id="10" name="Oval 9">
            <a:hlinkClick r:id="rId5" action="ppaction://hlinksldjump"/>
            <a:extLst>
              <a:ext uri="{FF2B5EF4-FFF2-40B4-BE49-F238E27FC236}">
                <a16:creationId xmlns:a16="http://schemas.microsoft.com/office/drawing/2014/main" id="{8039344D-0455-4EEB-AB66-A7EF4D9152F2}"/>
              </a:ext>
            </a:extLst>
          </p:cNvPr>
          <p:cNvSpPr/>
          <p:nvPr/>
        </p:nvSpPr>
        <p:spPr>
          <a:xfrm>
            <a:off x="763272" y="2466162"/>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11" name="Rectangle 10">
            <a:extLst>
              <a:ext uri="{FF2B5EF4-FFF2-40B4-BE49-F238E27FC236}">
                <a16:creationId xmlns:a16="http://schemas.microsoft.com/office/drawing/2014/main" id="{52A93AA4-02D5-4E8D-9A81-E61D2ADA7D46}"/>
              </a:ext>
            </a:extLst>
          </p:cNvPr>
          <p:cNvSpPr/>
          <p:nvPr/>
        </p:nvSpPr>
        <p:spPr>
          <a:xfrm>
            <a:off x="1639771" y="3539248"/>
            <a:ext cx="6808752" cy="523220"/>
          </a:xfrm>
          <a:prstGeom prst="rect">
            <a:avLst/>
          </a:prstGeom>
          <a:noFill/>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fr-CA" sz="28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Les </a:t>
            </a:r>
            <a:r>
              <a:rPr lang="fr-CA" sz="28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AVC liés à la FA peuvent être prévenus</a:t>
            </a:r>
            <a:endParaRPr kumimoji="0" lang="fr-CA" sz="28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13" name="Oval 12">
            <a:hlinkClick r:id="rId6" action="ppaction://hlinksldjump"/>
            <a:extLst>
              <a:ext uri="{FF2B5EF4-FFF2-40B4-BE49-F238E27FC236}">
                <a16:creationId xmlns:a16="http://schemas.microsoft.com/office/drawing/2014/main" id="{4D3D542A-84E0-4958-9E0A-E85AC4973B2E}"/>
              </a:ext>
            </a:extLst>
          </p:cNvPr>
          <p:cNvSpPr/>
          <p:nvPr/>
        </p:nvSpPr>
        <p:spPr>
          <a:xfrm>
            <a:off x="763272" y="342532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12" name="Rectangle 11">
            <a:extLst>
              <a:ext uri="{FF2B5EF4-FFF2-40B4-BE49-F238E27FC236}">
                <a16:creationId xmlns:a16="http://schemas.microsoft.com/office/drawing/2014/main" id="{6E29F437-3EC7-4594-A93B-8EE1FD63A94F}"/>
              </a:ext>
            </a:extLst>
          </p:cNvPr>
          <p:cNvSpPr/>
          <p:nvPr/>
        </p:nvSpPr>
        <p:spPr>
          <a:xfrm>
            <a:off x="1639771" y="4486659"/>
            <a:ext cx="6808752" cy="523220"/>
          </a:xfrm>
          <a:prstGeom prst="rect">
            <a:avLst/>
          </a:prstGeom>
        </p:spPr>
        <p:txBody>
          <a:bodyPr wrap="square" anchor="b">
            <a:spAutoFit/>
          </a:bodyPr>
          <a:lstStyle/>
          <a:p>
            <a:pPr lvl="0" defTabSz="914400" fontAlgn="base"/>
            <a:r>
              <a:rPr lang="en-CA" sz="2800" b="1" kern="0" dirty="0">
                <a:solidFill>
                  <a:prstClr val="black">
                    <a:lumMod val="85000"/>
                    <a:lumOff val="15000"/>
                  </a:prstClr>
                </a:solidFill>
                <a:latin typeface="Arial Narrow" panose="020B0606020202030204" pitchFamily="34" charset="0"/>
                <a:ea typeface="Open Sans" panose="020B0606030504020204" pitchFamily="34" charset="0"/>
                <a:cs typeface="Open Sans" panose="020B0606030504020204" pitchFamily="34" charset="0"/>
              </a:rPr>
              <a:t>…</a:t>
            </a:r>
            <a:r>
              <a:rPr lang="fr-CA" sz="2800" b="1" kern="0" dirty="0">
                <a:solidFill>
                  <a:prstClr val="black">
                    <a:lumMod val="85000"/>
                    <a:lumOff val="15000"/>
                  </a:prstClr>
                </a:solidFill>
                <a:latin typeface="Arial Narrow" panose="020B0606020202030204" pitchFamily="34" charset="0"/>
                <a:ea typeface="Open Sans" panose="020B0606030504020204" pitchFamily="34" charset="0"/>
                <a:cs typeface="Open Sans" panose="020B0606030504020204" pitchFamily="34" charset="0"/>
              </a:rPr>
              <a:t>même chez les personnes âgées</a:t>
            </a:r>
            <a:endParaRPr kumimoji="0" lang="fr-CA" sz="2800" b="1" i="0" u="none" strike="noStrike" kern="0" cap="none" spc="0" normalizeH="0" baseline="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18" name="Oval 17">
            <a:hlinkClick r:id="rId7" action="ppaction://hlinksldjump"/>
            <a:extLst>
              <a:ext uri="{FF2B5EF4-FFF2-40B4-BE49-F238E27FC236}">
                <a16:creationId xmlns:a16="http://schemas.microsoft.com/office/drawing/2014/main" id="{876C37EB-DA0C-4C37-A668-078A36F99018}"/>
              </a:ext>
            </a:extLst>
          </p:cNvPr>
          <p:cNvSpPr/>
          <p:nvPr/>
        </p:nvSpPr>
        <p:spPr>
          <a:xfrm>
            <a:off x="763272" y="4351731"/>
            <a:ext cx="731520" cy="731520"/>
          </a:xfrm>
          <a:prstGeom prst="ellipse">
            <a:avLst/>
          </a:prstGeom>
          <a:solidFill>
            <a:srgbClr val="3F7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pic>
        <p:nvPicPr>
          <p:cNvPr id="14" name="4E92DA43-5712-40E9-AFDC-2C1062C78C6F" descr="7646DFF2-B812-4635-AA57-5171E34E5A45@chrc">
            <a:extLst>
              <a:ext uri="{FF2B5EF4-FFF2-40B4-BE49-F238E27FC236}">
                <a16:creationId xmlns:a16="http://schemas.microsoft.com/office/drawing/2014/main" id="{5AEEA08E-B8E6-4000-B71B-D1137CE2CA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8166" y="6038090"/>
            <a:ext cx="1193660" cy="68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748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54069" y="46981"/>
            <a:ext cx="6968058" cy="1077218"/>
          </a:xfrm>
          <a:prstGeom prst="rect">
            <a:avLst/>
          </a:prstGeom>
          <a:noFill/>
        </p:spPr>
        <p:txBody>
          <a:bodyPr wrap="square">
            <a:spAutoFit/>
          </a:bodyPr>
          <a:lstStyle/>
          <a:p>
            <a:pPr>
              <a:defRPr/>
            </a:pPr>
            <a:r>
              <a:rPr lang="fr-CA" sz="3200" b="1" dirty="0">
                <a:solidFill>
                  <a:srgbClr val="1B1A5A"/>
                </a:solidFill>
                <a:latin typeface="Arial Narrow" pitchFamily="34" charset="0"/>
                <a:cs typeface="Aharoni" panose="02010803020104030203" pitchFamily="2" charset="-79"/>
              </a:rPr>
              <a:t>Les AOD chez les patients âgés ≥ 75 ans : </a:t>
            </a:r>
            <a:br>
              <a:rPr lang="fr-CA" sz="3200" b="1" dirty="0">
                <a:solidFill>
                  <a:srgbClr val="1B1A5A"/>
                </a:solidFill>
                <a:latin typeface="Arial Narrow" pitchFamily="34" charset="0"/>
                <a:cs typeface="Aharoni" panose="02010803020104030203" pitchFamily="2" charset="-79"/>
              </a:rPr>
            </a:br>
            <a:r>
              <a:rPr lang="fr-CA" sz="3200" b="1" dirty="0">
                <a:solidFill>
                  <a:srgbClr val="1B1A5A"/>
                </a:solidFill>
                <a:latin typeface="Arial Narrow" pitchFamily="34" charset="0"/>
                <a:cs typeface="Aharoni" panose="02010803020104030203" pitchFamily="2" charset="-79"/>
              </a:rPr>
              <a:t>Risque d’AVC / d’embolie systémique</a:t>
            </a:r>
            <a:endParaRPr lang="fr-CA" sz="32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0" name="Text Box 3">
            <a:extLst>
              <a:ext uri="{FF2B5EF4-FFF2-40B4-BE49-F238E27FC236}">
                <a16:creationId xmlns:a16="http://schemas.microsoft.com/office/drawing/2014/main" id="{AD215FDA-A298-45B5-83BE-7A9581E1A3C4}"/>
              </a:ext>
            </a:extLst>
          </p:cNvPr>
          <p:cNvSpPr txBox="1">
            <a:spLocks noChangeArrowheads="1"/>
          </p:cNvSpPr>
          <p:nvPr/>
        </p:nvSpPr>
        <p:spPr bwMode="auto">
          <a:xfrm>
            <a:off x="154069" y="6303188"/>
            <a:ext cx="5463571" cy="507831"/>
          </a:xfrm>
          <a:prstGeom prst="rect">
            <a:avLst/>
          </a:prstGeom>
          <a:noFill/>
          <a:ln w="9525">
            <a:noFill/>
            <a:miter lim="800000"/>
            <a:headEnd/>
            <a:tailEnd/>
          </a:ln>
        </p:spPr>
        <p:txBody>
          <a:bodyPr wrap="square">
            <a:spAutoFit/>
          </a:bodyPr>
          <a:lstStyle/>
          <a:p>
            <a:pPr>
              <a:defRPr/>
            </a:pPr>
            <a:r>
              <a:rPr lang="en-CA" sz="900" dirty="0">
                <a:solidFill>
                  <a:schemeClr val="bg1"/>
                </a:solidFill>
                <a:latin typeface="Arial Narrow" panose="020B0606020202030204" pitchFamily="34" charset="0"/>
              </a:rPr>
              <a:t>1. Connolly SJ, et al. </a:t>
            </a:r>
            <a:r>
              <a:rPr lang="en-CA" sz="900" i="1" dirty="0">
                <a:solidFill>
                  <a:schemeClr val="bg1"/>
                </a:solidFill>
                <a:latin typeface="Arial Narrow" panose="020B0606020202030204" pitchFamily="34" charset="0"/>
              </a:rPr>
              <a:t>N </a:t>
            </a:r>
            <a:r>
              <a:rPr lang="en-CA" sz="900" i="1" dirty="0" err="1">
                <a:solidFill>
                  <a:schemeClr val="bg1"/>
                </a:solidFill>
                <a:latin typeface="Arial Narrow" panose="020B0606020202030204" pitchFamily="34" charset="0"/>
              </a:rPr>
              <a:t>Engl</a:t>
            </a:r>
            <a:r>
              <a:rPr lang="en-CA" sz="900" i="1" dirty="0">
                <a:solidFill>
                  <a:schemeClr val="bg1"/>
                </a:solidFill>
                <a:latin typeface="Arial Narrow" panose="020B0606020202030204" pitchFamily="34" charset="0"/>
              </a:rPr>
              <a:t> J Med </a:t>
            </a:r>
            <a:r>
              <a:rPr lang="en-CA" sz="900" dirty="0">
                <a:solidFill>
                  <a:schemeClr val="bg1"/>
                </a:solidFill>
                <a:latin typeface="Arial Narrow" panose="020B0606020202030204" pitchFamily="34" charset="0"/>
              </a:rPr>
              <a:t>2009; 361:1139-51.;   2. Patel MR, et al. </a:t>
            </a:r>
            <a:r>
              <a:rPr lang="en-CA" sz="900" i="1" dirty="0">
                <a:solidFill>
                  <a:schemeClr val="bg1"/>
                </a:solidFill>
                <a:latin typeface="Arial Narrow" panose="020B0606020202030204" pitchFamily="34" charset="0"/>
              </a:rPr>
              <a:t>N </a:t>
            </a:r>
            <a:r>
              <a:rPr lang="en-CA" sz="900" i="1" dirty="0" err="1">
                <a:solidFill>
                  <a:schemeClr val="bg1"/>
                </a:solidFill>
                <a:latin typeface="Arial Narrow" panose="020B0606020202030204" pitchFamily="34" charset="0"/>
              </a:rPr>
              <a:t>Engl</a:t>
            </a:r>
            <a:r>
              <a:rPr lang="en-CA" sz="900" i="1" dirty="0">
                <a:solidFill>
                  <a:schemeClr val="bg1"/>
                </a:solidFill>
                <a:latin typeface="Arial Narrow" panose="020B0606020202030204" pitchFamily="34" charset="0"/>
              </a:rPr>
              <a:t> J Med</a:t>
            </a:r>
            <a:r>
              <a:rPr lang="en-CA" sz="900" dirty="0">
                <a:solidFill>
                  <a:schemeClr val="bg1"/>
                </a:solidFill>
                <a:latin typeface="Arial Narrow" panose="020B0606020202030204" pitchFamily="34" charset="0"/>
              </a:rPr>
              <a:t> 2011; 365:883-91.</a:t>
            </a:r>
          </a:p>
          <a:p>
            <a:pPr>
              <a:defRPr/>
            </a:pPr>
            <a:r>
              <a:rPr lang="en-CA" sz="900" dirty="0">
                <a:solidFill>
                  <a:schemeClr val="bg1"/>
                </a:solidFill>
                <a:latin typeface="Arial Narrow" panose="020B0606020202030204" pitchFamily="34" charset="0"/>
              </a:rPr>
              <a:t>3. Granger CB, et al. </a:t>
            </a:r>
            <a:r>
              <a:rPr lang="en-CA" sz="900" i="1" dirty="0">
                <a:solidFill>
                  <a:schemeClr val="bg1"/>
                </a:solidFill>
                <a:latin typeface="Arial Narrow" panose="020B0606020202030204" pitchFamily="34" charset="0"/>
              </a:rPr>
              <a:t>N </a:t>
            </a:r>
            <a:r>
              <a:rPr lang="en-CA" sz="900" i="1" dirty="0" err="1">
                <a:solidFill>
                  <a:schemeClr val="bg1"/>
                </a:solidFill>
                <a:latin typeface="Arial Narrow" panose="020B0606020202030204" pitchFamily="34" charset="0"/>
              </a:rPr>
              <a:t>Engl</a:t>
            </a:r>
            <a:r>
              <a:rPr lang="en-CA" sz="900" i="1" dirty="0">
                <a:solidFill>
                  <a:schemeClr val="bg1"/>
                </a:solidFill>
                <a:latin typeface="Arial Narrow" panose="020B0606020202030204" pitchFamily="34" charset="0"/>
              </a:rPr>
              <a:t> J Med</a:t>
            </a:r>
            <a:r>
              <a:rPr lang="en-CA" sz="900" dirty="0">
                <a:solidFill>
                  <a:schemeClr val="bg1"/>
                </a:solidFill>
                <a:latin typeface="Arial Narrow" panose="020B0606020202030204" pitchFamily="34" charset="0"/>
              </a:rPr>
              <a:t>. 2011;365:981-92.;   4. Kato ET, et al. </a:t>
            </a:r>
            <a:r>
              <a:rPr lang="en-CA" sz="900" i="1" dirty="0">
                <a:solidFill>
                  <a:schemeClr val="bg1"/>
                </a:solidFill>
                <a:latin typeface="Arial Narrow" panose="020B0606020202030204" pitchFamily="34" charset="0"/>
              </a:rPr>
              <a:t>J Am Heart Assoc</a:t>
            </a:r>
            <a:r>
              <a:rPr lang="en-CA" sz="900" dirty="0">
                <a:solidFill>
                  <a:schemeClr val="bg1"/>
                </a:solidFill>
                <a:latin typeface="Arial Narrow" panose="020B0606020202030204" pitchFamily="34" charset="0"/>
              </a:rPr>
              <a:t>. 2016;5(5).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schemeClr val="bg1"/>
              </a:solidFill>
              <a:effectLst/>
              <a:uLnTx/>
              <a:uFillTx/>
              <a:latin typeface="Arial Narrow" panose="020B0606020202030204" pitchFamily="34" charset="0"/>
              <a:cs typeface="Lato"/>
            </a:endParaRPr>
          </a:p>
        </p:txBody>
      </p:sp>
      <p:pic>
        <p:nvPicPr>
          <p:cNvPr id="10" name="Picture 9">
            <a:extLst>
              <a:ext uri="{FF2B5EF4-FFF2-40B4-BE49-F238E27FC236}">
                <a16:creationId xmlns:a16="http://schemas.microsoft.com/office/drawing/2014/main" id="{22F570F6-31FC-452B-B208-31CDCD5EFB0E}"/>
              </a:ext>
            </a:extLst>
          </p:cNvPr>
          <p:cNvPicPr>
            <a:picLocks noChangeAspect="1"/>
          </p:cNvPicPr>
          <p:nvPr/>
        </p:nvPicPr>
        <p:blipFill>
          <a:blip r:embed="rId5"/>
          <a:stretch>
            <a:fillRect/>
          </a:stretch>
        </p:blipFill>
        <p:spPr>
          <a:xfrm>
            <a:off x="164085" y="2165323"/>
            <a:ext cx="8910407" cy="3163419"/>
          </a:xfrm>
          <a:prstGeom prst="rect">
            <a:avLst/>
          </a:prstGeom>
        </p:spPr>
      </p:pic>
      <p:sp>
        <p:nvSpPr>
          <p:cNvPr id="2" name="Rectangle 1">
            <a:extLst>
              <a:ext uri="{FF2B5EF4-FFF2-40B4-BE49-F238E27FC236}">
                <a16:creationId xmlns:a16="http://schemas.microsoft.com/office/drawing/2014/main" id="{347A3007-490E-4B82-8BE9-863899D7F23A}"/>
              </a:ext>
            </a:extLst>
          </p:cNvPr>
          <p:cNvSpPr/>
          <p:nvPr/>
        </p:nvSpPr>
        <p:spPr>
          <a:xfrm>
            <a:off x="164085" y="2186343"/>
            <a:ext cx="1898918" cy="400110"/>
          </a:xfrm>
          <a:prstGeom prst="rect">
            <a:avLst/>
          </a:prstGeom>
          <a:solidFill>
            <a:srgbClr val="183059"/>
          </a:solidFill>
        </p:spPr>
        <p:txBody>
          <a:bodyPr wrap="none">
            <a:spAutoFit/>
          </a:bodyPr>
          <a:lstStyle/>
          <a:p>
            <a:r>
              <a:rPr lang="fr-CA" sz="2000" b="1" dirty="0">
                <a:solidFill>
                  <a:schemeClr val="bg1"/>
                </a:solidFill>
                <a:latin typeface="Arial Narrow" panose="020B0606020202030204" pitchFamily="34" charset="0"/>
              </a:rPr>
              <a:t>Risque d’AVC/ES</a:t>
            </a:r>
          </a:p>
        </p:txBody>
      </p:sp>
      <p:sp>
        <p:nvSpPr>
          <p:cNvPr id="11" name="Rectangle 10">
            <a:extLst>
              <a:ext uri="{FF2B5EF4-FFF2-40B4-BE49-F238E27FC236}">
                <a16:creationId xmlns:a16="http://schemas.microsoft.com/office/drawing/2014/main" id="{EC0AF06B-1D33-45E3-9988-4393A001B318}"/>
              </a:ext>
            </a:extLst>
          </p:cNvPr>
          <p:cNvSpPr/>
          <p:nvPr/>
        </p:nvSpPr>
        <p:spPr>
          <a:xfrm>
            <a:off x="4285179" y="2197403"/>
            <a:ext cx="4504759" cy="400110"/>
          </a:xfrm>
          <a:prstGeom prst="rect">
            <a:avLst/>
          </a:prstGeom>
          <a:solidFill>
            <a:srgbClr val="183059"/>
          </a:solidFill>
        </p:spPr>
        <p:txBody>
          <a:bodyPr wrap="none">
            <a:spAutoFit/>
          </a:bodyPr>
          <a:lstStyle/>
          <a:p>
            <a:pPr algn="ctr"/>
            <a:r>
              <a:rPr lang="fr-CA" sz="2000" b="1" dirty="0">
                <a:solidFill>
                  <a:schemeClr val="bg1"/>
                </a:solidFill>
                <a:latin typeface="Arial Narrow" panose="020B0606020202030204" pitchFamily="34" charset="0"/>
              </a:rPr>
              <a:t>Rapport des risques instantanés (IC à 95%)</a:t>
            </a:r>
          </a:p>
        </p:txBody>
      </p:sp>
      <p:sp>
        <p:nvSpPr>
          <p:cNvPr id="12" name="TextBox 16">
            <a:extLst>
              <a:ext uri="{FF2B5EF4-FFF2-40B4-BE49-F238E27FC236}">
                <a16:creationId xmlns:a16="http://schemas.microsoft.com/office/drawing/2014/main" id="{3D6826F0-AD93-42A9-B80D-EA8CEEE94043}"/>
              </a:ext>
            </a:extLst>
          </p:cNvPr>
          <p:cNvSpPr txBox="1">
            <a:spLocks noChangeArrowheads="1"/>
          </p:cNvSpPr>
          <p:nvPr/>
        </p:nvSpPr>
        <p:spPr bwMode="auto">
          <a:xfrm>
            <a:off x="4337729" y="5144076"/>
            <a:ext cx="847218" cy="369332"/>
          </a:xfrm>
          <a:prstGeom prst="rect">
            <a:avLst/>
          </a:prstGeom>
          <a:solidFill>
            <a:schemeClr val="bg1"/>
          </a:solidFill>
          <a:ln>
            <a:noFill/>
          </a:ln>
        </p:spPr>
        <p:txBody>
          <a:bodyPr wrap="square">
            <a:spAutoFit/>
          </a:bodyPr>
          <a:lstStyle>
            <a:lvl1pPr defTabSz="303213">
              <a:spcBef>
                <a:spcPts val="2138"/>
              </a:spcBef>
              <a:buClr>
                <a:schemeClr val="tx1"/>
              </a:buClr>
              <a:buFont typeface="Arial" panose="020B0604020202020204" pitchFamily="34" charset="0"/>
              <a:buChar char="•"/>
              <a:defRPr sz="2100">
                <a:solidFill>
                  <a:srgbClr val="585454"/>
                </a:solidFill>
                <a:latin typeface="Arial" panose="020B0604020202020204" pitchFamily="34" charset="0"/>
              </a:defRPr>
            </a:lvl1pPr>
            <a:lvl2pPr marL="742950" indent="-285750" defTabSz="303213">
              <a:spcBef>
                <a:spcPts val="2138"/>
              </a:spcBef>
              <a:buClr>
                <a:schemeClr val="tx1"/>
              </a:buClr>
              <a:buFont typeface="Arial" panose="020B0604020202020204" pitchFamily="34" charset="0"/>
              <a:buChar char="•"/>
              <a:defRPr>
                <a:solidFill>
                  <a:srgbClr val="585454"/>
                </a:solidFill>
                <a:latin typeface="Arial" panose="020B0604020202020204" pitchFamily="34" charset="0"/>
              </a:defRPr>
            </a:lvl2pPr>
            <a:lvl3pPr marL="1143000" indent="-228600" defTabSz="303213">
              <a:spcBef>
                <a:spcPts val="2138"/>
              </a:spcBef>
              <a:buClr>
                <a:schemeClr val="tx1"/>
              </a:buClr>
              <a:buFont typeface="Arial" panose="020B0604020202020204" pitchFamily="34" charset="0"/>
              <a:buChar char="•"/>
              <a:defRPr sz="1600">
                <a:solidFill>
                  <a:srgbClr val="585454"/>
                </a:solidFill>
                <a:latin typeface="Arial" panose="020B0604020202020204" pitchFamily="34" charset="0"/>
              </a:defRPr>
            </a:lvl3pPr>
            <a:lvl4pPr marL="1600200" indent="-228600" defTabSz="303213">
              <a:spcBef>
                <a:spcPts val="2138"/>
              </a:spcBef>
              <a:buClr>
                <a:schemeClr val="tx1"/>
              </a:buClr>
              <a:buFont typeface="Arial" panose="020B0604020202020204" pitchFamily="34" charset="0"/>
              <a:buChar char="•"/>
              <a:defRPr sz="1300">
                <a:solidFill>
                  <a:srgbClr val="585454"/>
                </a:solidFill>
                <a:latin typeface="Arial" panose="020B0604020202020204" pitchFamily="34" charset="0"/>
              </a:defRPr>
            </a:lvl4pPr>
            <a:lvl5pPr marL="2057400" indent="-228600" defTabSz="303213">
              <a:spcBef>
                <a:spcPts val="2138"/>
              </a:spcBef>
              <a:buClr>
                <a:schemeClr val="tx1"/>
              </a:buClr>
              <a:buFont typeface="Arial" panose="020B0604020202020204" pitchFamily="34" charset="0"/>
              <a:buChar char="•"/>
              <a:defRPr sz="1300">
                <a:solidFill>
                  <a:srgbClr val="585454"/>
                </a:solidFill>
                <a:latin typeface="Arial" panose="020B0604020202020204" pitchFamily="34" charset="0"/>
              </a:defRPr>
            </a:lvl5pPr>
            <a:lvl6pPr marL="2514600" indent="-228600" defTabSz="303213" eaLnBrk="0" fontAlgn="base" hangingPunct="0">
              <a:spcBef>
                <a:spcPts val="2138"/>
              </a:spcBef>
              <a:spcAft>
                <a:spcPct val="0"/>
              </a:spcAft>
              <a:buClr>
                <a:schemeClr val="tx1"/>
              </a:buClr>
              <a:buFont typeface="Arial" panose="020B0604020202020204" pitchFamily="34" charset="0"/>
              <a:buChar char="•"/>
              <a:defRPr sz="1300">
                <a:solidFill>
                  <a:srgbClr val="585454"/>
                </a:solidFill>
                <a:latin typeface="Arial" panose="020B0604020202020204" pitchFamily="34" charset="0"/>
              </a:defRPr>
            </a:lvl6pPr>
            <a:lvl7pPr marL="2971800" indent="-228600" defTabSz="303213" eaLnBrk="0" fontAlgn="base" hangingPunct="0">
              <a:spcBef>
                <a:spcPts val="2138"/>
              </a:spcBef>
              <a:spcAft>
                <a:spcPct val="0"/>
              </a:spcAft>
              <a:buClr>
                <a:schemeClr val="tx1"/>
              </a:buClr>
              <a:buFont typeface="Arial" panose="020B0604020202020204" pitchFamily="34" charset="0"/>
              <a:buChar char="•"/>
              <a:defRPr sz="1300">
                <a:solidFill>
                  <a:srgbClr val="585454"/>
                </a:solidFill>
                <a:latin typeface="Arial" panose="020B0604020202020204" pitchFamily="34" charset="0"/>
              </a:defRPr>
            </a:lvl7pPr>
            <a:lvl8pPr marL="3429000" indent="-228600" defTabSz="303213" eaLnBrk="0" fontAlgn="base" hangingPunct="0">
              <a:spcBef>
                <a:spcPts val="2138"/>
              </a:spcBef>
              <a:spcAft>
                <a:spcPct val="0"/>
              </a:spcAft>
              <a:buClr>
                <a:schemeClr val="tx1"/>
              </a:buClr>
              <a:buFont typeface="Arial" panose="020B0604020202020204" pitchFamily="34" charset="0"/>
              <a:buChar char="•"/>
              <a:defRPr sz="1300">
                <a:solidFill>
                  <a:srgbClr val="585454"/>
                </a:solidFill>
                <a:latin typeface="Arial" panose="020B0604020202020204" pitchFamily="34" charset="0"/>
              </a:defRPr>
            </a:lvl8pPr>
            <a:lvl9pPr marL="3886200" indent="-228600" defTabSz="303213" eaLnBrk="0" fontAlgn="base" hangingPunct="0">
              <a:spcBef>
                <a:spcPts val="2138"/>
              </a:spcBef>
              <a:spcAft>
                <a:spcPct val="0"/>
              </a:spcAft>
              <a:buClr>
                <a:schemeClr val="tx1"/>
              </a:buClr>
              <a:buFont typeface="Arial" panose="020B0604020202020204" pitchFamily="34" charset="0"/>
              <a:buChar char="•"/>
              <a:defRPr sz="1300">
                <a:solidFill>
                  <a:srgbClr val="585454"/>
                </a:solidFill>
                <a:latin typeface="Arial" panose="020B0604020202020204" pitchFamily="34" charset="0"/>
              </a:defRPr>
            </a:lvl9pPr>
          </a:lstStyle>
          <a:p>
            <a:pPr algn="ctr" defTabSz="227410">
              <a:spcBef>
                <a:spcPct val="0"/>
              </a:spcBef>
              <a:buClrTx/>
              <a:buNone/>
            </a:pPr>
            <a:r>
              <a:rPr lang="en-CA" altLang="en-US" sz="900" b="1" kern="0" dirty="0">
                <a:solidFill>
                  <a:schemeClr val="tx1">
                    <a:lumMod val="85000"/>
                    <a:lumOff val="15000"/>
                  </a:schemeClr>
                </a:solidFill>
                <a:latin typeface="Arial Narrow" panose="020B0606020202030204" pitchFamily="34" charset="0"/>
              </a:rPr>
              <a:t>En </a:t>
            </a:r>
            <a:r>
              <a:rPr lang="en-CA" altLang="en-US" sz="900" b="1" kern="0" dirty="0" err="1">
                <a:solidFill>
                  <a:schemeClr val="tx1">
                    <a:lumMod val="85000"/>
                    <a:lumOff val="15000"/>
                  </a:schemeClr>
                </a:solidFill>
                <a:latin typeface="Arial Narrow" panose="020B0606020202030204" pitchFamily="34" charset="0"/>
              </a:rPr>
              <a:t>faveur</a:t>
            </a:r>
            <a:r>
              <a:rPr lang="en-CA" altLang="en-US" sz="900" b="1" kern="0" dirty="0">
                <a:solidFill>
                  <a:schemeClr val="tx1">
                    <a:lumMod val="85000"/>
                    <a:lumOff val="15000"/>
                  </a:schemeClr>
                </a:solidFill>
                <a:latin typeface="Arial Narrow" panose="020B0606020202030204" pitchFamily="34" charset="0"/>
              </a:rPr>
              <a:t> des AOD</a:t>
            </a:r>
            <a:endParaRPr lang="fr-CA" altLang="en-US" sz="900" b="1" kern="0" dirty="0">
              <a:solidFill>
                <a:schemeClr val="tx1">
                  <a:lumMod val="85000"/>
                  <a:lumOff val="15000"/>
                </a:schemeClr>
              </a:solidFill>
              <a:latin typeface="Arial Narrow" panose="020B0606020202030204" pitchFamily="34" charset="0"/>
            </a:endParaRPr>
          </a:p>
        </p:txBody>
      </p:sp>
      <p:sp>
        <p:nvSpPr>
          <p:cNvPr id="13" name="TextBox 17">
            <a:extLst>
              <a:ext uri="{FF2B5EF4-FFF2-40B4-BE49-F238E27FC236}">
                <a16:creationId xmlns:a16="http://schemas.microsoft.com/office/drawing/2014/main" id="{A500D7B5-8B36-4E61-94FC-09532F47DC0A}"/>
              </a:ext>
            </a:extLst>
          </p:cNvPr>
          <p:cNvSpPr txBox="1">
            <a:spLocks noChangeArrowheads="1"/>
          </p:cNvSpPr>
          <p:nvPr/>
        </p:nvSpPr>
        <p:spPr bwMode="auto">
          <a:xfrm>
            <a:off x="5184948" y="5142242"/>
            <a:ext cx="1131770" cy="369332"/>
          </a:xfrm>
          <a:prstGeom prst="rect">
            <a:avLst/>
          </a:prstGeom>
          <a:solidFill>
            <a:schemeClr val="bg1"/>
          </a:solidFill>
          <a:ln>
            <a:noFill/>
          </a:ln>
        </p:spPr>
        <p:txBody>
          <a:bodyPr wrap="square">
            <a:spAutoFit/>
          </a:bodyPr>
          <a:lstStyle>
            <a:lvl1pPr defTabSz="303213">
              <a:spcBef>
                <a:spcPts val="2138"/>
              </a:spcBef>
              <a:buClr>
                <a:schemeClr val="tx1"/>
              </a:buClr>
              <a:buFont typeface="Arial" panose="020B0604020202020204" pitchFamily="34" charset="0"/>
              <a:buChar char="•"/>
              <a:defRPr sz="2100">
                <a:solidFill>
                  <a:srgbClr val="585454"/>
                </a:solidFill>
                <a:latin typeface="Arial" panose="020B0604020202020204" pitchFamily="34" charset="0"/>
              </a:defRPr>
            </a:lvl1pPr>
            <a:lvl2pPr marL="742950" indent="-285750" defTabSz="303213">
              <a:spcBef>
                <a:spcPts val="2138"/>
              </a:spcBef>
              <a:buClr>
                <a:schemeClr val="tx1"/>
              </a:buClr>
              <a:buFont typeface="Arial" panose="020B0604020202020204" pitchFamily="34" charset="0"/>
              <a:buChar char="•"/>
              <a:defRPr>
                <a:solidFill>
                  <a:srgbClr val="585454"/>
                </a:solidFill>
                <a:latin typeface="Arial" panose="020B0604020202020204" pitchFamily="34" charset="0"/>
              </a:defRPr>
            </a:lvl2pPr>
            <a:lvl3pPr marL="1143000" indent="-228600" defTabSz="303213">
              <a:spcBef>
                <a:spcPts val="2138"/>
              </a:spcBef>
              <a:buClr>
                <a:schemeClr val="tx1"/>
              </a:buClr>
              <a:buFont typeface="Arial" panose="020B0604020202020204" pitchFamily="34" charset="0"/>
              <a:buChar char="•"/>
              <a:defRPr sz="1600">
                <a:solidFill>
                  <a:srgbClr val="585454"/>
                </a:solidFill>
                <a:latin typeface="Arial" panose="020B0604020202020204" pitchFamily="34" charset="0"/>
              </a:defRPr>
            </a:lvl3pPr>
            <a:lvl4pPr marL="1600200" indent="-228600" defTabSz="303213">
              <a:spcBef>
                <a:spcPts val="2138"/>
              </a:spcBef>
              <a:buClr>
                <a:schemeClr val="tx1"/>
              </a:buClr>
              <a:buFont typeface="Arial" panose="020B0604020202020204" pitchFamily="34" charset="0"/>
              <a:buChar char="•"/>
              <a:defRPr sz="1300">
                <a:solidFill>
                  <a:srgbClr val="585454"/>
                </a:solidFill>
                <a:latin typeface="Arial" panose="020B0604020202020204" pitchFamily="34" charset="0"/>
              </a:defRPr>
            </a:lvl4pPr>
            <a:lvl5pPr marL="2057400" indent="-228600" defTabSz="303213">
              <a:spcBef>
                <a:spcPts val="2138"/>
              </a:spcBef>
              <a:buClr>
                <a:schemeClr val="tx1"/>
              </a:buClr>
              <a:buFont typeface="Arial" panose="020B0604020202020204" pitchFamily="34" charset="0"/>
              <a:buChar char="•"/>
              <a:defRPr sz="1300">
                <a:solidFill>
                  <a:srgbClr val="585454"/>
                </a:solidFill>
                <a:latin typeface="Arial" panose="020B0604020202020204" pitchFamily="34" charset="0"/>
              </a:defRPr>
            </a:lvl5pPr>
            <a:lvl6pPr marL="2514600" indent="-228600" defTabSz="303213" eaLnBrk="0" fontAlgn="base" hangingPunct="0">
              <a:spcBef>
                <a:spcPts val="2138"/>
              </a:spcBef>
              <a:spcAft>
                <a:spcPct val="0"/>
              </a:spcAft>
              <a:buClr>
                <a:schemeClr val="tx1"/>
              </a:buClr>
              <a:buFont typeface="Arial" panose="020B0604020202020204" pitchFamily="34" charset="0"/>
              <a:buChar char="•"/>
              <a:defRPr sz="1300">
                <a:solidFill>
                  <a:srgbClr val="585454"/>
                </a:solidFill>
                <a:latin typeface="Arial" panose="020B0604020202020204" pitchFamily="34" charset="0"/>
              </a:defRPr>
            </a:lvl6pPr>
            <a:lvl7pPr marL="2971800" indent="-228600" defTabSz="303213" eaLnBrk="0" fontAlgn="base" hangingPunct="0">
              <a:spcBef>
                <a:spcPts val="2138"/>
              </a:spcBef>
              <a:spcAft>
                <a:spcPct val="0"/>
              </a:spcAft>
              <a:buClr>
                <a:schemeClr val="tx1"/>
              </a:buClr>
              <a:buFont typeface="Arial" panose="020B0604020202020204" pitchFamily="34" charset="0"/>
              <a:buChar char="•"/>
              <a:defRPr sz="1300">
                <a:solidFill>
                  <a:srgbClr val="585454"/>
                </a:solidFill>
                <a:latin typeface="Arial" panose="020B0604020202020204" pitchFamily="34" charset="0"/>
              </a:defRPr>
            </a:lvl7pPr>
            <a:lvl8pPr marL="3429000" indent="-228600" defTabSz="303213" eaLnBrk="0" fontAlgn="base" hangingPunct="0">
              <a:spcBef>
                <a:spcPts val="2138"/>
              </a:spcBef>
              <a:spcAft>
                <a:spcPct val="0"/>
              </a:spcAft>
              <a:buClr>
                <a:schemeClr val="tx1"/>
              </a:buClr>
              <a:buFont typeface="Arial" panose="020B0604020202020204" pitchFamily="34" charset="0"/>
              <a:buChar char="•"/>
              <a:defRPr sz="1300">
                <a:solidFill>
                  <a:srgbClr val="585454"/>
                </a:solidFill>
                <a:latin typeface="Arial" panose="020B0604020202020204" pitchFamily="34" charset="0"/>
              </a:defRPr>
            </a:lvl8pPr>
            <a:lvl9pPr marL="3886200" indent="-228600" defTabSz="303213" eaLnBrk="0" fontAlgn="base" hangingPunct="0">
              <a:spcBef>
                <a:spcPts val="2138"/>
              </a:spcBef>
              <a:spcAft>
                <a:spcPct val="0"/>
              </a:spcAft>
              <a:buClr>
                <a:schemeClr val="tx1"/>
              </a:buClr>
              <a:buFont typeface="Arial" panose="020B0604020202020204" pitchFamily="34" charset="0"/>
              <a:buChar char="•"/>
              <a:defRPr sz="1300">
                <a:solidFill>
                  <a:srgbClr val="585454"/>
                </a:solidFill>
                <a:latin typeface="Arial" panose="020B0604020202020204" pitchFamily="34" charset="0"/>
              </a:defRPr>
            </a:lvl9pPr>
          </a:lstStyle>
          <a:p>
            <a:pPr algn="ctr" defTabSz="227410">
              <a:spcBef>
                <a:spcPct val="0"/>
              </a:spcBef>
              <a:buClrTx/>
              <a:buNone/>
            </a:pPr>
            <a:r>
              <a:rPr lang="en-CA" altLang="en-US" sz="900" b="1" kern="0" dirty="0">
                <a:solidFill>
                  <a:schemeClr val="tx1">
                    <a:lumMod val="85000"/>
                    <a:lumOff val="15000"/>
                  </a:schemeClr>
                </a:solidFill>
                <a:latin typeface="Arial Narrow" panose="020B0606020202030204" pitchFamily="34" charset="0"/>
              </a:rPr>
              <a:t>En </a:t>
            </a:r>
            <a:r>
              <a:rPr lang="en-CA" altLang="en-US" sz="900" b="1" kern="0" dirty="0" err="1">
                <a:solidFill>
                  <a:schemeClr val="tx1">
                    <a:lumMod val="85000"/>
                    <a:lumOff val="15000"/>
                  </a:schemeClr>
                </a:solidFill>
                <a:latin typeface="Arial Narrow" panose="020B0606020202030204" pitchFamily="34" charset="0"/>
              </a:rPr>
              <a:t>faveur</a:t>
            </a:r>
            <a:r>
              <a:rPr lang="en-CA" altLang="en-US" sz="900" b="1" kern="0" dirty="0">
                <a:solidFill>
                  <a:schemeClr val="tx1">
                    <a:lumMod val="85000"/>
                    <a:lumOff val="15000"/>
                  </a:schemeClr>
                </a:solidFill>
                <a:latin typeface="Arial Narrow" panose="020B0606020202030204" pitchFamily="34" charset="0"/>
              </a:rPr>
              <a:t> du </a:t>
            </a:r>
          </a:p>
          <a:p>
            <a:pPr algn="ctr" defTabSz="227410">
              <a:spcBef>
                <a:spcPct val="0"/>
              </a:spcBef>
              <a:buClrTx/>
              <a:buNone/>
            </a:pPr>
            <a:r>
              <a:rPr lang="en-CA" altLang="en-US" sz="900" b="1" kern="0" dirty="0" err="1">
                <a:solidFill>
                  <a:schemeClr val="tx1">
                    <a:lumMod val="85000"/>
                    <a:lumOff val="15000"/>
                  </a:schemeClr>
                </a:solidFill>
                <a:latin typeface="Arial Narrow" panose="020B0606020202030204" pitchFamily="34" charset="0"/>
              </a:rPr>
              <a:t>médicament</a:t>
            </a:r>
            <a:r>
              <a:rPr lang="en-CA" altLang="en-US" sz="900" b="1" kern="0" dirty="0">
                <a:solidFill>
                  <a:schemeClr val="tx1">
                    <a:lumMod val="85000"/>
                    <a:lumOff val="15000"/>
                  </a:schemeClr>
                </a:solidFill>
                <a:latin typeface="Arial Narrow" panose="020B0606020202030204" pitchFamily="34" charset="0"/>
              </a:rPr>
              <a:t> </a:t>
            </a:r>
            <a:r>
              <a:rPr lang="en-CA" altLang="en-US" sz="900" b="1" kern="0" dirty="0" err="1">
                <a:solidFill>
                  <a:schemeClr val="tx1">
                    <a:lumMod val="85000"/>
                    <a:lumOff val="15000"/>
                  </a:schemeClr>
                </a:solidFill>
                <a:latin typeface="Arial Narrow" panose="020B0606020202030204" pitchFamily="34" charset="0"/>
              </a:rPr>
              <a:t>témoin</a:t>
            </a:r>
            <a:endParaRPr lang="fr-CA" altLang="en-US" sz="900" b="1" kern="0" dirty="0">
              <a:solidFill>
                <a:schemeClr val="tx1">
                  <a:lumMod val="85000"/>
                  <a:lumOff val="15000"/>
                </a:schemeClr>
              </a:solidFill>
              <a:latin typeface="Arial Narrow" panose="020B0606020202030204" pitchFamily="34" charset="0"/>
            </a:endParaRPr>
          </a:p>
        </p:txBody>
      </p:sp>
      <p:pic>
        <p:nvPicPr>
          <p:cNvPr id="14" name="4E92DA43-5712-40E9-AFDC-2C1062C78C6F" descr="7646DFF2-B812-4635-AA57-5171E34E5A45@chrc">
            <a:extLst>
              <a:ext uri="{FF2B5EF4-FFF2-40B4-BE49-F238E27FC236}">
                <a16:creationId xmlns:a16="http://schemas.microsoft.com/office/drawing/2014/main" id="{FD9B73D4-CB98-417D-91A3-6036FDFBC5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235" y="193873"/>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2650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1000"/>
            <a:lum/>
          </a:blip>
          <a:srcRect/>
          <a:stretch>
            <a:fillRect l="-5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6448" y="-2209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7" name="Oval 26">
            <a:hlinkClick r:id="rId4" action="ppaction://hlinksldjump"/>
            <a:extLst>
              <a:ext uri="{FF2B5EF4-FFF2-40B4-BE49-F238E27FC236}">
                <a16:creationId xmlns:a16="http://schemas.microsoft.com/office/drawing/2014/main" id="{828658CF-EB66-44B2-BE79-2CA8B38EC235}"/>
              </a:ext>
            </a:extLst>
          </p:cNvPr>
          <p:cNvSpPr/>
          <p:nvPr/>
        </p:nvSpPr>
        <p:spPr>
          <a:xfrm>
            <a:off x="763272" y="155568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1639771" y="1644424"/>
            <a:ext cx="6808752" cy="523220"/>
          </a:xfrm>
          <a:prstGeom prst="rect">
            <a:avLst/>
          </a:prstGeom>
        </p:spPr>
        <p:txBody>
          <a:bodyPr wrap="square" anchor="b">
            <a:spAutoFit/>
          </a:bodyPr>
          <a:lstStyle/>
          <a:p>
            <a:pPr defTabSz="914400" fontAlgn="base">
              <a:defRPr/>
            </a:pPr>
            <a:r>
              <a:rPr lang="fr-CH" sz="28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AVC liés à la FA sont très fréquents</a:t>
            </a:r>
          </a:p>
        </p:txBody>
      </p:sp>
      <p:sp>
        <p:nvSpPr>
          <p:cNvPr id="15" name="Rectangle 14">
            <a:extLst>
              <a:ext uri="{FF2B5EF4-FFF2-40B4-BE49-F238E27FC236}">
                <a16:creationId xmlns:a16="http://schemas.microsoft.com/office/drawing/2014/main" id="{63BB03C5-0F05-4383-B6EA-E236035F946C}"/>
              </a:ext>
            </a:extLst>
          </p:cNvPr>
          <p:cNvSpPr/>
          <p:nvPr/>
        </p:nvSpPr>
        <p:spPr>
          <a:xfrm>
            <a:off x="0" y="116963"/>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Points à </a:t>
            </a:r>
            <a:r>
              <a:rPr kumimoji="0" lang="en-CA" sz="5400" b="1" i="0" u="none" strike="noStrike" kern="1200" cap="none" spc="0" normalizeH="0" baseline="0" noProof="0" dirty="0" err="1">
                <a:ln>
                  <a:noFill/>
                </a:ln>
                <a:solidFill>
                  <a:srgbClr val="183059"/>
                </a:solidFill>
                <a:effectLst/>
                <a:uLnTx/>
                <a:uFillTx/>
                <a:latin typeface="Arial Narrow" panose="020B0606020202030204" pitchFamily="34" charset="0"/>
                <a:ea typeface="+mn-ea"/>
                <a:cs typeface="Aharoni" panose="02010803020104030203" pitchFamily="2" charset="-79"/>
              </a:rPr>
              <a:t>discuter</a:t>
            </a:r>
            <a:r>
              <a:rPr kumimoji="0" lang="en-CA" sz="5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 avec</a:t>
            </a:r>
            <a:r>
              <a:rPr kumimoji="0" lang="en-CA" sz="5400" b="1" i="0" u="none" strike="noStrike" kern="1200" cap="none" spc="0" normalizeH="0" noProof="0" dirty="0">
                <a:ln>
                  <a:noFill/>
                </a:ln>
                <a:solidFill>
                  <a:srgbClr val="183059"/>
                </a:solidFill>
                <a:effectLst/>
                <a:uLnTx/>
                <a:uFillTx/>
                <a:latin typeface="Arial Narrow" panose="020B0606020202030204" pitchFamily="34" charset="0"/>
                <a:ea typeface="+mn-ea"/>
                <a:cs typeface="Aharoni" panose="02010803020104030203" pitchFamily="2" charset="-79"/>
              </a:rPr>
              <a:t> Beth</a:t>
            </a:r>
            <a:endParaRPr kumimoji="0" lang="en-US" sz="5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cxnSp>
        <p:nvCxnSpPr>
          <p:cNvPr id="16" name="Straight Connector 15">
            <a:extLst>
              <a:ext uri="{FF2B5EF4-FFF2-40B4-BE49-F238E27FC236}">
                <a16:creationId xmlns:a16="http://schemas.microsoft.com/office/drawing/2014/main" id="{F32EFC8E-74CA-424C-BC69-2AF1372E4087}"/>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8C8DC08-9E84-473E-ADEF-BCD343AFC650}"/>
              </a:ext>
            </a:extLst>
          </p:cNvPr>
          <p:cNvSpPr/>
          <p:nvPr/>
        </p:nvSpPr>
        <p:spPr>
          <a:xfrm>
            <a:off x="1639771" y="2390025"/>
            <a:ext cx="6236899" cy="954107"/>
          </a:xfrm>
          <a:prstGeom prst="rect">
            <a:avLst/>
          </a:prstGeom>
        </p:spPr>
        <p:txBody>
          <a:bodyPr wrap="square" anchor="b">
            <a:spAutoFit/>
          </a:bodyPr>
          <a:lstStyle/>
          <a:p>
            <a:pPr defTabSz="914400" fontAlgn="base">
              <a:defRPr/>
            </a:pPr>
            <a:r>
              <a:rPr kumimoji="0" lang="fr-CA" sz="28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Les AVC liés à la FA ont</a:t>
            </a:r>
            <a:r>
              <a:rPr kumimoji="0" lang="fr-CA" sz="2800" b="1" i="0" u="none" strike="noStrike" kern="0" cap="none" spc="0" normalizeH="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 souvent un impact dévastateur</a:t>
            </a:r>
            <a:endParaRPr kumimoji="0" lang="fr-CA" sz="28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10" name="Oval 9">
            <a:hlinkClick r:id="rId5" action="ppaction://hlinksldjump"/>
            <a:extLst>
              <a:ext uri="{FF2B5EF4-FFF2-40B4-BE49-F238E27FC236}">
                <a16:creationId xmlns:a16="http://schemas.microsoft.com/office/drawing/2014/main" id="{8039344D-0455-4EEB-AB66-A7EF4D9152F2}"/>
              </a:ext>
            </a:extLst>
          </p:cNvPr>
          <p:cNvSpPr/>
          <p:nvPr/>
        </p:nvSpPr>
        <p:spPr>
          <a:xfrm>
            <a:off x="763272" y="248235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11" name="Rectangle 10">
            <a:extLst>
              <a:ext uri="{FF2B5EF4-FFF2-40B4-BE49-F238E27FC236}">
                <a16:creationId xmlns:a16="http://schemas.microsoft.com/office/drawing/2014/main" id="{52A93AA4-02D5-4E8D-9A81-E61D2ADA7D46}"/>
              </a:ext>
            </a:extLst>
          </p:cNvPr>
          <p:cNvSpPr/>
          <p:nvPr/>
        </p:nvSpPr>
        <p:spPr>
          <a:xfrm>
            <a:off x="1639771" y="3531362"/>
            <a:ext cx="6808752" cy="523220"/>
          </a:xfrm>
          <a:prstGeom prst="rect">
            <a:avLst/>
          </a:prstGeom>
          <a:noFill/>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fr-CA" sz="2800" b="1" i="0" u="none" strike="noStrike" kern="0" cap="none" spc="0" normalizeH="0" baseline="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Les AVC liés à la FA peuvent être prévenus</a:t>
            </a:r>
          </a:p>
        </p:txBody>
      </p:sp>
      <p:sp>
        <p:nvSpPr>
          <p:cNvPr id="13" name="Oval 12">
            <a:hlinkClick r:id="rId6" action="ppaction://hlinksldjump"/>
            <a:extLst>
              <a:ext uri="{FF2B5EF4-FFF2-40B4-BE49-F238E27FC236}">
                <a16:creationId xmlns:a16="http://schemas.microsoft.com/office/drawing/2014/main" id="{4D3D542A-84E0-4958-9E0A-E85AC4973B2E}"/>
              </a:ext>
            </a:extLst>
          </p:cNvPr>
          <p:cNvSpPr/>
          <p:nvPr/>
        </p:nvSpPr>
        <p:spPr>
          <a:xfrm>
            <a:off x="763272" y="34090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12" name="Rectangle 11">
            <a:extLst>
              <a:ext uri="{FF2B5EF4-FFF2-40B4-BE49-F238E27FC236}">
                <a16:creationId xmlns:a16="http://schemas.microsoft.com/office/drawing/2014/main" id="{6E29F437-3EC7-4594-A93B-8EE1FD63A94F}"/>
              </a:ext>
            </a:extLst>
          </p:cNvPr>
          <p:cNvSpPr/>
          <p:nvPr/>
        </p:nvSpPr>
        <p:spPr>
          <a:xfrm>
            <a:off x="1639771" y="4469576"/>
            <a:ext cx="6808752" cy="523220"/>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8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a:t>
            </a:r>
            <a:r>
              <a:rPr kumimoji="0" lang="fr-CA" sz="28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même chez les personnes âgées</a:t>
            </a:r>
          </a:p>
        </p:txBody>
      </p:sp>
      <p:sp>
        <p:nvSpPr>
          <p:cNvPr id="18" name="Oval 17">
            <a:hlinkClick r:id="rId7" action="ppaction://hlinksldjump"/>
            <a:extLst>
              <a:ext uri="{FF2B5EF4-FFF2-40B4-BE49-F238E27FC236}">
                <a16:creationId xmlns:a16="http://schemas.microsoft.com/office/drawing/2014/main" id="{876C37EB-DA0C-4C37-A668-078A36F99018}"/>
              </a:ext>
            </a:extLst>
          </p:cNvPr>
          <p:cNvSpPr/>
          <p:nvPr/>
        </p:nvSpPr>
        <p:spPr>
          <a:xfrm>
            <a:off x="763272" y="433568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14" name="Rectangle 13">
            <a:extLst>
              <a:ext uri="{FF2B5EF4-FFF2-40B4-BE49-F238E27FC236}">
                <a16:creationId xmlns:a16="http://schemas.microsoft.com/office/drawing/2014/main" id="{2A8E58A8-9E53-4A92-8B88-BAC96D928C6D}"/>
              </a:ext>
            </a:extLst>
          </p:cNvPr>
          <p:cNvSpPr/>
          <p:nvPr/>
        </p:nvSpPr>
        <p:spPr>
          <a:xfrm>
            <a:off x="1639771" y="5094009"/>
            <a:ext cx="6808752" cy="954107"/>
          </a:xfrm>
          <a:prstGeom prst="rect">
            <a:avLst/>
          </a:prstGeom>
        </p:spPr>
        <p:txBody>
          <a:bodyPr wrap="square" anchor="b">
            <a:spAutoFit/>
          </a:bodyPr>
          <a:lstStyle/>
          <a:p>
            <a:pPr lvl="0" defTabSz="914400" fontAlgn="base"/>
            <a:r>
              <a:rPr lang="en-CA" sz="2800" b="1" kern="0" dirty="0">
                <a:solidFill>
                  <a:prstClr val="black">
                    <a:lumMod val="85000"/>
                    <a:lumOff val="15000"/>
                  </a:prstClr>
                </a:solidFill>
                <a:latin typeface="Arial Narrow" panose="020B0606020202030204" pitchFamily="34" charset="0"/>
                <a:ea typeface="Open Sans" panose="020B0606030504020204" pitchFamily="34" charset="0"/>
                <a:cs typeface="Open Sans" panose="020B0606030504020204" pitchFamily="34" charset="0"/>
              </a:rPr>
              <a:t>…</a:t>
            </a:r>
            <a:r>
              <a:rPr lang="fr-CA" sz="2800" b="1" kern="0" dirty="0">
                <a:solidFill>
                  <a:prstClr val="black">
                    <a:lumMod val="85000"/>
                    <a:lumOff val="15000"/>
                  </a:prstClr>
                </a:solidFill>
                <a:latin typeface="Arial Narrow" panose="020B0606020202030204" pitchFamily="34" charset="0"/>
                <a:ea typeface="Open Sans" panose="020B0606030504020204" pitchFamily="34" charset="0"/>
                <a:cs typeface="Open Sans" panose="020B0606030504020204" pitchFamily="34" charset="0"/>
              </a:rPr>
              <a:t>avec un risque hémorragique moindre par rapport à la warfarine</a:t>
            </a:r>
            <a:endParaRPr kumimoji="0" lang="fr-CA" sz="2800" b="1" i="0" u="none" strike="noStrike" kern="0" cap="none" spc="0" normalizeH="0" baseline="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20" name="Oval 19">
            <a:hlinkClick r:id="rId8" action="ppaction://hlinksldjump"/>
            <a:extLst>
              <a:ext uri="{FF2B5EF4-FFF2-40B4-BE49-F238E27FC236}">
                <a16:creationId xmlns:a16="http://schemas.microsoft.com/office/drawing/2014/main" id="{055D5BC2-FC62-4FF3-8C76-C550C56110BD}"/>
              </a:ext>
            </a:extLst>
          </p:cNvPr>
          <p:cNvSpPr/>
          <p:nvPr/>
        </p:nvSpPr>
        <p:spPr>
          <a:xfrm>
            <a:off x="763272" y="5262355"/>
            <a:ext cx="731520" cy="731520"/>
          </a:xfrm>
          <a:prstGeom prst="ellipse">
            <a:avLst/>
          </a:prstGeom>
          <a:solidFill>
            <a:srgbClr val="97BA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pic>
        <p:nvPicPr>
          <p:cNvPr id="19" name="4E92DA43-5712-40E9-AFDC-2C1062C78C6F" descr="7646DFF2-B812-4635-AA57-5171E34E5A45@chrc">
            <a:extLst>
              <a:ext uri="{FF2B5EF4-FFF2-40B4-BE49-F238E27FC236}">
                <a16:creationId xmlns:a16="http://schemas.microsoft.com/office/drawing/2014/main" id="{6112F272-4EEF-45B1-87B5-C1433CA0F0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88166" y="6038090"/>
            <a:ext cx="1193660" cy="68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5900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54069" y="46981"/>
            <a:ext cx="6968058" cy="1077218"/>
          </a:xfrm>
          <a:prstGeom prst="rect">
            <a:avLst/>
          </a:prstGeom>
          <a:noFill/>
        </p:spPr>
        <p:txBody>
          <a:bodyPr wrap="square">
            <a:spAutoFit/>
          </a:bodyPr>
          <a:lstStyle/>
          <a:p>
            <a:pPr>
              <a:defRPr/>
            </a:pPr>
            <a:r>
              <a:rPr lang="fr-FR" sz="3200" b="1" dirty="0">
                <a:solidFill>
                  <a:srgbClr val="1B1A5A"/>
                </a:solidFill>
                <a:latin typeface="Arial Narrow" pitchFamily="34" charset="0"/>
                <a:cs typeface="Aharoni" panose="02010803020104030203" pitchFamily="2" charset="-79"/>
              </a:rPr>
              <a:t>Les AOD chez les patients âgés ≥ 75 ans : </a:t>
            </a:r>
            <a:br>
              <a:rPr lang="fr-FR" sz="3200" b="1" dirty="0">
                <a:solidFill>
                  <a:srgbClr val="1B1A5A"/>
                </a:solidFill>
                <a:latin typeface="Arial Narrow" pitchFamily="34" charset="0"/>
                <a:cs typeface="Aharoni" panose="02010803020104030203" pitchFamily="2" charset="-79"/>
              </a:rPr>
            </a:br>
            <a:r>
              <a:rPr lang="fr-FR" sz="3200" b="1" dirty="0">
                <a:solidFill>
                  <a:srgbClr val="1B1A5A"/>
                </a:solidFill>
                <a:latin typeface="Arial Narrow" pitchFamily="34" charset="0"/>
                <a:cs typeface="Aharoni" panose="02010803020104030203" pitchFamily="2" charset="-79"/>
              </a:rPr>
              <a:t>Risque d’hémorragie</a:t>
            </a:r>
            <a:endParaRPr lang="fr-FR" sz="32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0" name="Text Box 3">
            <a:extLst>
              <a:ext uri="{FF2B5EF4-FFF2-40B4-BE49-F238E27FC236}">
                <a16:creationId xmlns:a16="http://schemas.microsoft.com/office/drawing/2014/main" id="{AD215FDA-A298-45B5-83BE-7A9581E1A3C4}"/>
              </a:ext>
            </a:extLst>
          </p:cNvPr>
          <p:cNvSpPr txBox="1">
            <a:spLocks noChangeArrowheads="1"/>
          </p:cNvSpPr>
          <p:nvPr/>
        </p:nvSpPr>
        <p:spPr bwMode="auto">
          <a:xfrm>
            <a:off x="154069" y="6303188"/>
            <a:ext cx="5463571" cy="5078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1. Connolly SJ, et al. </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 </a:t>
            </a:r>
            <a:r>
              <a:rPr kumimoji="0" lang="en-CA" sz="900" b="0"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 </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2009; 361:1139-51.;   2. Patel MR, et al. </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 </a:t>
            </a:r>
            <a:r>
              <a:rPr kumimoji="0" lang="en-CA" sz="900" b="0"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2011; 365:883-91.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3. Granger CB, et al. </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 </a:t>
            </a:r>
            <a:r>
              <a:rPr kumimoji="0" lang="en-CA" sz="900" b="0"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2011;365:981-92.;   4. Kato ET, et al. </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J Am Heart Assoc</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2016;5(5).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0" name="Picture 9">
            <a:extLst>
              <a:ext uri="{FF2B5EF4-FFF2-40B4-BE49-F238E27FC236}">
                <a16:creationId xmlns:a16="http://schemas.microsoft.com/office/drawing/2014/main" id="{268EB408-8A98-4203-8598-4B986BFA29B1}"/>
              </a:ext>
            </a:extLst>
          </p:cNvPr>
          <p:cNvPicPr>
            <a:picLocks noChangeAspect="1"/>
          </p:cNvPicPr>
          <p:nvPr/>
        </p:nvPicPr>
        <p:blipFill>
          <a:blip r:embed="rId5"/>
          <a:stretch>
            <a:fillRect/>
          </a:stretch>
        </p:blipFill>
        <p:spPr>
          <a:xfrm>
            <a:off x="154069" y="1932301"/>
            <a:ext cx="8942473" cy="3174803"/>
          </a:xfrm>
          <a:prstGeom prst="rect">
            <a:avLst/>
          </a:prstGeom>
        </p:spPr>
      </p:pic>
      <p:sp>
        <p:nvSpPr>
          <p:cNvPr id="11" name="Rectangle 10">
            <a:extLst>
              <a:ext uri="{FF2B5EF4-FFF2-40B4-BE49-F238E27FC236}">
                <a16:creationId xmlns:a16="http://schemas.microsoft.com/office/drawing/2014/main" id="{46BAFE03-51BC-4C55-B31E-485792963DEB}"/>
              </a:ext>
            </a:extLst>
          </p:cNvPr>
          <p:cNvSpPr/>
          <p:nvPr/>
        </p:nvSpPr>
        <p:spPr>
          <a:xfrm>
            <a:off x="164085" y="1965633"/>
            <a:ext cx="3137397" cy="400110"/>
          </a:xfrm>
          <a:prstGeom prst="rect">
            <a:avLst/>
          </a:prstGeom>
          <a:solidFill>
            <a:srgbClr val="183059"/>
          </a:solidFill>
        </p:spPr>
        <p:txBody>
          <a:bodyPr wrap="none">
            <a:spAutoFit/>
          </a:bodyPr>
          <a:lstStyle/>
          <a:p>
            <a:r>
              <a:rPr lang="fr-CA" sz="2000" b="1" dirty="0">
                <a:solidFill>
                  <a:schemeClr val="bg1"/>
                </a:solidFill>
                <a:latin typeface="Arial Narrow" panose="020B0606020202030204" pitchFamily="34" charset="0"/>
              </a:rPr>
              <a:t>Risque d’hémorragie majeure</a:t>
            </a:r>
          </a:p>
        </p:txBody>
      </p:sp>
      <p:sp>
        <p:nvSpPr>
          <p:cNvPr id="12" name="Rectangle 11">
            <a:extLst>
              <a:ext uri="{FF2B5EF4-FFF2-40B4-BE49-F238E27FC236}">
                <a16:creationId xmlns:a16="http://schemas.microsoft.com/office/drawing/2014/main" id="{3B0C5203-E662-4884-B14A-41EF6AD94037}"/>
              </a:ext>
            </a:extLst>
          </p:cNvPr>
          <p:cNvSpPr/>
          <p:nvPr/>
        </p:nvSpPr>
        <p:spPr>
          <a:xfrm>
            <a:off x="4275677" y="1955141"/>
            <a:ext cx="4504759" cy="400110"/>
          </a:xfrm>
          <a:prstGeom prst="rect">
            <a:avLst/>
          </a:prstGeom>
          <a:solidFill>
            <a:srgbClr val="183059"/>
          </a:solidFill>
        </p:spPr>
        <p:txBody>
          <a:bodyPr wrap="none">
            <a:spAutoFit/>
          </a:bodyPr>
          <a:lstStyle/>
          <a:p>
            <a:pPr algn="ctr"/>
            <a:r>
              <a:rPr lang="fr-CA" sz="2000" b="1" dirty="0">
                <a:solidFill>
                  <a:schemeClr val="bg1"/>
                </a:solidFill>
                <a:latin typeface="Arial Narrow" panose="020B0606020202030204" pitchFamily="34" charset="0"/>
              </a:rPr>
              <a:t>Rapport des risques instantanés (IC à 95%)</a:t>
            </a:r>
          </a:p>
        </p:txBody>
      </p:sp>
      <p:sp>
        <p:nvSpPr>
          <p:cNvPr id="13" name="TextBox 16">
            <a:extLst>
              <a:ext uri="{FF2B5EF4-FFF2-40B4-BE49-F238E27FC236}">
                <a16:creationId xmlns:a16="http://schemas.microsoft.com/office/drawing/2014/main" id="{8FAB9F89-CB31-4D3B-A096-564C0E6D4925}"/>
              </a:ext>
            </a:extLst>
          </p:cNvPr>
          <p:cNvSpPr txBox="1">
            <a:spLocks noChangeArrowheads="1"/>
          </p:cNvSpPr>
          <p:nvPr/>
        </p:nvSpPr>
        <p:spPr bwMode="auto">
          <a:xfrm>
            <a:off x="4337729" y="4944386"/>
            <a:ext cx="847218" cy="369332"/>
          </a:xfrm>
          <a:prstGeom prst="rect">
            <a:avLst/>
          </a:prstGeom>
          <a:solidFill>
            <a:schemeClr val="bg1"/>
          </a:solidFill>
          <a:ln>
            <a:noFill/>
          </a:ln>
        </p:spPr>
        <p:txBody>
          <a:bodyPr wrap="square">
            <a:spAutoFit/>
          </a:bodyPr>
          <a:lstStyle>
            <a:lvl1pPr defTabSz="303213">
              <a:spcBef>
                <a:spcPts val="2138"/>
              </a:spcBef>
              <a:buClr>
                <a:schemeClr val="tx1"/>
              </a:buClr>
              <a:buFont typeface="Arial" panose="020B0604020202020204" pitchFamily="34" charset="0"/>
              <a:buChar char="•"/>
              <a:defRPr sz="2100">
                <a:solidFill>
                  <a:srgbClr val="585454"/>
                </a:solidFill>
                <a:latin typeface="Arial" panose="020B0604020202020204" pitchFamily="34" charset="0"/>
              </a:defRPr>
            </a:lvl1pPr>
            <a:lvl2pPr marL="742950" indent="-285750" defTabSz="303213">
              <a:spcBef>
                <a:spcPts val="2138"/>
              </a:spcBef>
              <a:buClr>
                <a:schemeClr val="tx1"/>
              </a:buClr>
              <a:buFont typeface="Arial" panose="020B0604020202020204" pitchFamily="34" charset="0"/>
              <a:buChar char="•"/>
              <a:defRPr>
                <a:solidFill>
                  <a:srgbClr val="585454"/>
                </a:solidFill>
                <a:latin typeface="Arial" panose="020B0604020202020204" pitchFamily="34" charset="0"/>
              </a:defRPr>
            </a:lvl2pPr>
            <a:lvl3pPr marL="1143000" indent="-228600" defTabSz="303213">
              <a:spcBef>
                <a:spcPts val="2138"/>
              </a:spcBef>
              <a:buClr>
                <a:schemeClr val="tx1"/>
              </a:buClr>
              <a:buFont typeface="Arial" panose="020B0604020202020204" pitchFamily="34" charset="0"/>
              <a:buChar char="•"/>
              <a:defRPr sz="1600">
                <a:solidFill>
                  <a:srgbClr val="585454"/>
                </a:solidFill>
                <a:latin typeface="Arial" panose="020B0604020202020204" pitchFamily="34" charset="0"/>
              </a:defRPr>
            </a:lvl3pPr>
            <a:lvl4pPr marL="1600200" indent="-228600" defTabSz="303213">
              <a:spcBef>
                <a:spcPts val="2138"/>
              </a:spcBef>
              <a:buClr>
                <a:schemeClr val="tx1"/>
              </a:buClr>
              <a:buFont typeface="Arial" panose="020B0604020202020204" pitchFamily="34" charset="0"/>
              <a:buChar char="•"/>
              <a:defRPr sz="1300">
                <a:solidFill>
                  <a:srgbClr val="585454"/>
                </a:solidFill>
                <a:latin typeface="Arial" panose="020B0604020202020204" pitchFamily="34" charset="0"/>
              </a:defRPr>
            </a:lvl4pPr>
            <a:lvl5pPr marL="2057400" indent="-228600" defTabSz="303213">
              <a:spcBef>
                <a:spcPts val="2138"/>
              </a:spcBef>
              <a:buClr>
                <a:schemeClr val="tx1"/>
              </a:buClr>
              <a:buFont typeface="Arial" panose="020B0604020202020204" pitchFamily="34" charset="0"/>
              <a:buChar char="•"/>
              <a:defRPr sz="1300">
                <a:solidFill>
                  <a:srgbClr val="585454"/>
                </a:solidFill>
                <a:latin typeface="Arial" panose="020B0604020202020204" pitchFamily="34" charset="0"/>
              </a:defRPr>
            </a:lvl5pPr>
            <a:lvl6pPr marL="2514600" indent="-228600" defTabSz="303213" eaLnBrk="0" fontAlgn="base" hangingPunct="0">
              <a:spcBef>
                <a:spcPts val="2138"/>
              </a:spcBef>
              <a:spcAft>
                <a:spcPct val="0"/>
              </a:spcAft>
              <a:buClr>
                <a:schemeClr val="tx1"/>
              </a:buClr>
              <a:buFont typeface="Arial" panose="020B0604020202020204" pitchFamily="34" charset="0"/>
              <a:buChar char="•"/>
              <a:defRPr sz="1300">
                <a:solidFill>
                  <a:srgbClr val="585454"/>
                </a:solidFill>
                <a:latin typeface="Arial" panose="020B0604020202020204" pitchFamily="34" charset="0"/>
              </a:defRPr>
            </a:lvl6pPr>
            <a:lvl7pPr marL="2971800" indent="-228600" defTabSz="303213" eaLnBrk="0" fontAlgn="base" hangingPunct="0">
              <a:spcBef>
                <a:spcPts val="2138"/>
              </a:spcBef>
              <a:spcAft>
                <a:spcPct val="0"/>
              </a:spcAft>
              <a:buClr>
                <a:schemeClr val="tx1"/>
              </a:buClr>
              <a:buFont typeface="Arial" panose="020B0604020202020204" pitchFamily="34" charset="0"/>
              <a:buChar char="•"/>
              <a:defRPr sz="1300">
                <a:solidFill>
                  <a:srgbClr val="585454"/>
                </a:solidFill>
                <a:latin typeface="Arial" panose="020B0604020202020204" pitchFamily="34" charset="0"/>
              </a:defRPr>
            </a:lvl7pPr>
            <a:lvl8pPr marL="3429000" indent="-228600" defTabSz="303213" eaLnBrk="0" fontAlgn="base" hangingPunct="0">
              <a:spcBef>
                <a:spcPts val="2138"/>
              </a:spcBef>
              <a:spcAft>
                <a:spcPct val="0"/>
              </a:spcAft>
              <a:buClr>
                <a:schemeClr val="tx1"/>
              </a:buClr>
              <a:buFont typeface="Arial" panose="020B0604020202020204" pitchFamily="34" charset="0"/>
              <a:buChar char="•"/>
              <a:defRPr sz="1300">
                <a:solidFill>
                  <a:srgbClr val="585454"/>
                </a:solidFill>
                <a:latin typeface="Arial" panose="020B0604020202020204" pitchFamily="34" charset="0"/>
              </a:defRPr>
            </a:lvl8pPr>
            <a:lvl9pPr marL="3886200" indent="-228600" defTabSz="303213" eaLnBrk="0" fontAlgn="base" hangingPunct="0">
              <a:spcBef>
                <a:spcPts val="2138"/>
              </a:spcBef>
              <a:spcAft>
                <a:spcPct val="0"/>
              </a:spcAft>
              <a:buClr>
                <a:schemeClr val="tx1"/>
              </a:buClr>
              <a:buFont typeface="Arial" panose="020B0604020202020204" pitchFamily="34" charset="0"/>
              <a:buChar char="•"/>
              <a:defRPr sz="1300">
                <a:solidFill>
                  <a:srgbClr val="585454"/>
                </a:solidFill>
                <a:latin typeface="Arial" panose="020B0604020202020204" pitchFamily="34" charset="0"/>
              </a:defRPr>
            </a:lvl9pPr>
          </a:lstStyle>
          <a:p>
            <a:pPr algn="ctr" defTabSz="227410">
              <a:spcBef>
                <a:spcPct val="0"/>
              </a:spcBef>
              <a:buClrTx/>
              <a:buNone/>
            </a:pPr>
            <a:r>
              <a:rPr lang="en-CA" altLang="en-US" sz="900" b="1" kern="0" dirty="0">
                <a:solidFill>
                  <a:schemeClr val="tx1">
                    <a:lumMod val="85000"/>
                    <a:lumOff val="15000"/>
                  </a:schemeClr>
                </a:solidFill>
                <a:latin typeface="Arial Narrow" panose="020B0606020202030204" pitchFamily="34" charset="0"/>
              </a:rPr>
              <a:t>En </a:t>
            </a:r>
            <a:r>
              <a:rPr lang="en-CA" altLang="en-US" sz="900" b="1" kern="0" dirty="0" err="1">
                <a:solidFill>
                  <a:schemeClr val="tx1">
                    <a:lumMod val="85000"/>
                    <a:lumOff val="15000"/>
                  </a:schemeClr>
                </a:solidFill>
                <a:latin typeface="Arial Narrow" panose="020B0606020202030204" pitchFamily="34" charset="0"/>
              </a:rPr>
              <a:t>faveur</a:t>
            </a:r>
            <a:r>
              <a:rPr lang="en-CA" altLang="en-US" sz="900" b="1" kern="0" dirty="0">
                <a:solidFill>
                  <a:schemeClr val="tx1">
                    <a:lumMod val="85000"/>
                    <a:lumOff val="15000"/>
                  </a:schemeClr>
                </a:solidFill>
                <a:latin typeface="Arial Narrow" panose="020B0606020202030204" pitchFamily="34" charset="0"/>
              </a:rPr>
              <a:t> des AOD</a:t>
            </a:r>
            <a:endParaRPr lang="fr-CA" altLang="en-US" sz="900" b="1" kern="0" dirty="0">
              <a:solidFill>
                <a:schemeClr val="tx1">
                  <a:lumMod val="85000"/>
                  <a:lumOff val="15000"/>
                </a:schemeClr>
              </a:solidFill>
              <a:latin typeface="Arial Narrow" panose="020B0606020202030204" pitchFamily="34" charset="0"/>
            </a:endParaRPr>
          </a:p>
        </p:txBody>
      </p:sp>
      <p:sp>
        <p:nvSpPr>
          <p:cNvPr id="14" name="TextBox 17">
            <a:extLst>
              <a:ext uri="{FF2B5EF4-FFF2-40B4-BE49-F238E27FC236}">
                <a16:creationId xmlns:a16="http://schemas.microsoft.com/office/drawing/2014/main" id="{827BDC4B-9514-4E4E-B636-2E324AAA510D}"/>
              </a:ext>
            </a:extLst>
          </p:cNvPr>
          <p:cNvSpPr txBox="1">
            <a:spLocks noChangeArrowheads="1"/>
          </p:cNvSpPr>
          <p:nvPr/>
        </p:nvSpPr>
        <p:spPr bwMode="auto">
          <a:xfrm>
            <a:off x="5184948" y="4942552"/>
            <a:ext cx="1131770" cy="369332"/>
          </a:xfrm>
          <a:prstGeom prst="rect">
            <a:avLst/>
          </a:prstGeom>
          <a:solidFill>
            <a:schemeClr val="bg1"/>
          </a:solidFill>
          <a:ln>
            <a:noFill/>
          </a:ln>
        </p:spPr>
        <p:txBody>
          <a:bodyPr wrap="square">
            <a:spAutoFit/>
          </a:bodyPr>
          <a:lstStyle>
            <a:lvl1pPr defTabSz="303213">
              <a:spcBef>
                <a:spcPts val="2138"/>
              </a:spcBef>
              <a:buClr>
                <a:schemeClr val="tx1"/>
              </a:buClr>
              <a:buFont typeface="Arial" panose="020B0604020202020204" pitchFamily="34" charset="0"/>
              <a:buChar char="•"/>
              <a:defRPr sz="2100">
                <a:solidFill>
                  <a:srgbClr val="585454"/>
                </a:solidFill>
                <a:latin typeface="Arial" panose="020B0604020202020204" pitchFamily="34" charset="0"/>
              </a:defRPr>
            </a:lvl1pPr>
            <a:lvl2pPr marL="742950" indent="-285750" defTabSz="303213">
              <a:spcBef>
                <a:spcPts val="2138"/>
              </a:spcBef>
              <a:buClr>
                <a:schemeClr val="tx1"/>
              </a:buClr>
              <a:buFont typeface="Arial" panose="020B0604020202020204" pitchFamily="34" charset="0"/>
              <a:buChar char="•"/>
              <a:defRPr>
                <a:solidFill>
                  <a:srgbClr val="585454"/>
                </a:solidFill>
                <a:latin typeface="Arial" panose="020B0604020202020204" pitchFamily="34" charset="0"/>
              </a:defRPr>
            </a:lvl2pPr>
            <a:lvl3pPr marL="1143000" indent="-228600" defTabSz="303213">
              <a:spcBef>
                <a:spcPts val="2138"/>
              </a:spcBef>
              <a:buClr>
                <a:schemeClr val="tx1"/>
              </a:buClr>
              <a:buFont typeface="Arial" panose="020B0604020202020204" pitchFamily="34" charset="0"/>
              <a:buChar char="•"/>
              <a:defRPr sz="1600">
                <a:solidFill>
                  <a:srgbClr val="585454"/>
                </a:solidFill>
                <a:latin typeface="Arial" panose="020B0604020202020204" pitchFamily="34" charset="0"/>
              </a:defRPr>
            </a:lvl3pPr>
            <a:lvl4pPr marL="1600200" indent="-228600" defTabSz="303213">
              <a:spcBef>
                <a:spcPts val="2138"/>
              </a:spcBef>
              <a:buClr>
                <a:schemeClr val="tx1"/>
              </a:buClr>
              <a:buFont typeface="Arial" panose="020B0604020202020204" pitchFamily="34" charset="0"/>
              <a:buChar char="•"/>
              <a:defRPr sz="1300">
                <a:solidFill>
                  <a:srgbClr val="585454"/>
                </a:solidFill>
                <a:latin typeface="Arial" panose="020B0604020202020204" pitchFamily="34" charset="0"/>
              </a:defRPr>
            </a:lvl4pPr>
            <a:lvl5pPr marL="2057400" indent="-228600" defTabSz="303213">
              <a:spcBef>
                <a:spcPts val="2138"/>
              </a:spcBef>
              <a:buClr>
                <a:schemeClr val="tx1"/>
              </a:buClr>
              <a:buFont typeface="Arial" panose="020B0604020202020204" pitchFamily="34" charset="0"/>
              <a:buChar char="•"/>
              <a:defRPr sz="1300">
                <a:solidFill>
                  <a:srgbClr val="585454"/>
                </a:solidFill>
                <a:latin typeface="Arial" panose="020B0604020202020204" pitchFamily="34" charset="0"/>
              </a:defRPr>
            </a:lvl5pPr>
            <a:lvl6pPr marL="2514600" indent="-228600" defTabSz="303213" eaLnBrk="0" fontAlgn="base" hangingPunct="0">
              <a:spcBef>
                <a:spcPts val="2138"/>
              </a:spcBef>
              <a:spcAft>
                <a:spcPct val="0"/>
              </a:spcAft>
              <a:buClr>
                <a:schemeClr val="tx1"/>
              </a:buClr>
              <a:buFont typeface="Arial" panose="020B0604020202020204" pitchFamily="34" charset="0"/>
              <a:buChar char="•"/>
              <a:defRPr sz="1300">
                <a:solidFill>
                  <a:srgbClr val="585454"/>
                </a:solidFill>
                <a:latin typeface="Arial" panose="020B0604020202020204" pitchFamily="34" charset="0"/>
              </a:defRPr>
            </a:lvl6pPr>
            <a:lvl7pPr marL="2971800" indent="-228600" defTabSz="303213" eaLnBrk="0" fontAlgn="base" hangingPunct="0">
              <a:spcBef>
                <a:spcPts val="2138"/>
              </a:spcBef>
              <a:spcAft>
                <a:spcPct val="0"/>
              </a:spcAft>
              <a:buClr>
                <a:schemeClr val="tx1"/>
              </a:buClr>
              <a:buFont typeface="Arial" panose="020B0604020202020204" pitchFamily="34" charset="0"/>
              <a:buChar char="•"/>
              <a:defRPr sz="1300">
                <a:solidFill>
                  <a:srgbClr val="585454"/>
                </a:solidFill>
                <a:latin typeface="Arial" panose="020B0604020202020204" pitchFamily="34" charset="0"/>
              </a:defRPr>
            </a:lvl7pPr>
            <a:lvl8pPr marL="3429000" indent="-228600" defTabSz="303213" eaLnBrk="0" fontAlgn="base" hangingPunct="0">
              <a:spcBef>
                <a:spcPts val="2138"/>
              </a:spcBef>
              <a:spcAft>
                <a:spcPct val="0"/>
              </a:spcAft>
              <a:buClr>
                <a:schemeClr val="tx1"/>
              </a:buClr>
              <a:buFont typeface="Arial" panose="020B0604020202020204" pitchFamily="34" charset="0"/>
              <a:buChar char="•"/>
              <a:defRPr sz="1300">
                <a:solidFill>
                  <a:srgbClr val="585454"/>
                </a:solidFill>
                <a:latin typeface="Arial" panose="020B0604020202020204" pitchFamily="34" charset="0"/>
              </a:defRPr>
            </a:lvl8pPr>
            <a:lvl9pPr marL="3886200" indent="-228600" defTabSz="303213" eaLnBrk="0" fontAlgn="base" hangingPunct="0">
              <a:spcBef>
                <a:spcPts val="2138"/>
              </a:spcBef>
              <a:spcAft>
                <a:spcPct val="0"/>
              </a:spcAft>
              <a:buClr>
                <a:schemeClr val="tx1"/>
              </a:buClr>
              <a:buFont typeface="Arial" panose="020B0604020202020204" pitchFamily="34" charset="0"/>
              <a:buChar char="•"/>
              <a:defRPr sz="1300">
                <a:solidFill>
                  <a:srgbClr val="585454"/>
                </a:solidFill>
                <a:latin typeface="Arial" panose="020B0604020202020204" pitchFamily="34" charset="0"/>
              </a:defRPr>
            </a:lvl9pPr>
          </a:lstStyle>
          <a:p>
            <a:pPr algn="ctr" defTabSz="227410">
              <a:spcBef>
                <a:spcPct val="0"/>
              </a:spcBef>
              <a:buClrTx/>
              <a:buNone/>
            </a:pPr>
            <a:r>
              <a:rPr lang="en-CA" altLang="en-US" sz="900" b="1" kern="0" dirty="0">
                <a:solidFill>
                  <a:schemeClr val="tx1">
                    <a:lumMod val="85000"/>
                    <a:lumOff val="15000"/>
                  </a:schemeClr>
                </a:solidFill>
                <a:latin typeface="Arial Narrow" panose="020B0606020202030204" pitchFamily="34" charset="0"/>
              </a:rPr>
              <a:t>En </a:t>
            </a:r>
            <a:r>
              <a:rPr lang="en-CA" altLang="en-US" sz="900" b="1" kern="0" dirty="0" err="1">
                <a:solidFill>
                  <a:schemeClr val="tx1">
                    <a:lumMod val="85000"/>
                    <a:lumOff val="15000"/>
                  </a:schemeClr>
                </a:solidFill>
                <a:latin typeface="Arial Narrow" panose="020B0606020202030204" pitchFamily="34" charset="0"/>
              </a:rPr>
              <a:t>faveur</a:t>
            </a:r>
            <a:r>
              <a:rPr lang="en-CA" altLang="en-US" sz="900" b="1" kern="0" dirty="0">
                <a:solidFill>
                  <a:schemeClr val="tx1">
                    <a:lumMod val="85000"/>
                    <a:lumOff val="15000"/>
                  </a:schemeClr>
                </a:solidFill>
                <a:latin typeface="Arial Narrow" panose="020B0606020202030204" pitchFamily="34" charset="0"/>
              </a:rPr>
              <a:t> du </a:t>
            </a:r>
          </a:p>
          <a:p>
            <a:pPr algn="ctr" defTabSz="227410">
              <a:spcBef>
                <a:spcPct val="0"/>
              </a:spcBef>
              <a:buClrTx/>
              <a:buNone/>
            </a:pPr>
            <a:r>
              <a:rPr lang="en-CA" altLang="en-US" sz="900" b="1" kern="0" dirty="0" err="1">
                <a:solidFill>
                  <a:schemeClr val="tx1">
                    <a:lumMod val="85000"/>
                    <a:lumOff val="15000"/>
                  </a:schemeClr>
                </a:solidFill>
                <a:latin typeface="Arial Narrow" panose="020B0606020202030204" pitchFamily="34" charset="0"/>
              </a:rPr>
              <a:t>médicament</a:t>
            </a:r>
            <a:r>
              <a:rPr lang="en-CA" altLang="en-US" sz="900" b="1" kern="0" dirty="0">
                <a:solidFill>
                  <a:schemeClr val="tx1">
                    <a:lumMod val="85000"/>
                    <a:lumOff val="15000"/>
                  </a:schemeClr>
                </a:solidFill>
                <a:latin typeface="Arial Narrow" panose="020B0606020202030204" pitchFamily="34" charset="0"/>
              </a:rPr>
              <a:t> </a:t>
            </a:r>
            <a:r>
              <a:rPr lang="en-CA" altLang="en-US" sz="900" b="1" kern="0" dirty="0" err="1">
                <a:solidFill>
                  <a:schemeClr val="tx1">
                    <a:lumMod val="85000"/>
                    <a:lumOff val="15000"/>
                  </a:schemeClr>
                </a:solidFill>
                <a:latin typeface="Arial Narrow" panose="020B0606020202030204" pitchFamily="34" charset="0"/>
              </a:rPr>
              <a:t>témoin</a:t>
            </a:r>
            <a:endParaRPr lang="fr-CA" altLang="en-US" sz="900" b="1" kern="0" dirty="0">
              <a:solidFill>
                <a:schemeClr val="tx1">
                  <a:lumMod val="85000"/>
                  <a:lumOff val="15000"/>
                </a:schemeClr>
              </a:solidFill>
              <a:latin typeface="Arial Narrow" panose="020B0606020202030204" pitchFamily="34" charset="0"/>
            </a:endParaRPr>
          </a:p>
        </p:txBody>
      </p:sp>
      <p:pic>
        <p:nvPicPr>
          <p:cNvPr id="15" name="4E92DA43-5712-40E9-AFDC-2C1062C78C6F" descr="7646DFF2-B812-4635-AA57-5171E34E5A45@chrc">
            <a:extLst>
              <a:ext uri="{FF2B5EF4-FFF2-40B4-BE49-F238E27FC236}">
                <a16:creationId xmlns:a16="http://schemas.microsoft.com/office/drawing/2014/main" id="{172BACAF-A62F-4AB9-84AB-1915CF1FF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235" y="161974"/>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8561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1000"/>
            <a:lum/>
          </a:blip>
          <a:srcRect/>
          <a:stretch>
            <a:fillRect l="-5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6448" y="-2209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7" name="Oval 26">
            <a:hlinkClick r:id="rId4" action="ppaction://hlinksldjump"/>
            <a:extLst>
              <a:ext uri="{FF2B5EF4-FFF2-40B4-BE49-F238E27FC236}">
                <a16:creationId xmlns:a16="http://schemas.microsoft.com/office/drawing/2014/main" id="{828658CF-EB66-44B2-BE79-2CA8B38EC235}"/>
              </a:ext>
            </a:extLst>
          </p:cNvPr>
          <p:cNvSpPr/>
          <p:nvPr/>
        </p:nvSpPr>
        <p:spPr>
          <a:xfrm>
            <a:off x="763272" y="1269436"/>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1639771" y="1284607"/>
            <a:ext cx="6808752" cy="523220"/>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fr-CA" sz="2800" b="1" i="0" u="none" strike="noStrike" kern="0" cap="none" spc="0" normalizeH="0" baseline="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Les AVC liés à la </a:t>
            </a:r>
            <a:r>
              <a:rPr lang="fr-CA" sz="2800" b="1" kern="0" dirty="0">
                <a:solidFill>
                  <a:prstClr val="white">
                    <a:lumMod val="65000"/>
                  </a:prstClr>
                </a:solidFill>
                <a:latin typeface="Arial Narrow" panose="020B0606020202030204" pitchFamily="34" charset="0"/>
                <a:ea typeface="Open Sans" panose="020B0606030504020204" pitchFamily="34" charset="0"/>
                <a:cs typeface="Open Sans" panose="020B0606030504020204" pitchFamily="34" charset="0"/>
              </a:rPr>
              <a:t>FA sont très fréquents</a:t>
            </a:r>
            <a:endParaRPr kumimoji="0" lang="fr-CA" sz="3200" b="1" i="0" u="none" strike="noStrike" kern="0" cap="none" spc="0" normalizeH="0" baseline="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15" name="Rectangle 14">
            <a:extLst>
              <a:ext uri="{FF2B5EF4-FFF2-40B4-BE49-F238E27FC236}">
                <a16:creationId xmlns:a16="http://schemas.microsoft.com/office/drawing/2014/main" id="{63BB03C5-0F05-4383-B6EA-E236035F946C}"/>
              </a:ext>
            </a:extLst>
          </p:cNvPr>
          <p:cNvSpPr/>
          <p:nvPr/>
        </p:nvSpPr>
        <p:spPr>
          <a:xfrm>
            <a:off x="0" y="0"/>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Points</a:t>
            </a:r>
            <a:r>
              <a:rPr kumimoji="0" lang="en-CA" sz="5400" b="1" i="0" u="none" strike="noStrike" kern="1200" cap="none" spc="0" normalizeH="0" noProof="0" dirty="0">
                <a:ln>
                  <a:noFill/>
                </a:ln>
                <a:solidFill>
                  <a:srgbClr val="183059"/>
                </a:solidFill>
                <a:effectLst/>
                <a:uLnTx/>
                <a:uFillTx/>
                <a:latin typeface="Arial Narrow" panose="020B0606020202030204" pitchFamily="34" charset="0"/>
                <a:ea typeface="+mn-ea"/>
                <a:cs typeface="Aharoni" panose="02010803020104030203" pitchFamily="2" charset="-79"/>
              </a:rPr>
              <a:t> à </a:t>
            </a:r>
            <a:r>
              <a:rPr kumimoji="0" lang="en-CA" sz="5400" b="1" i="0" u="none" strike="noStrike" kern="1200" cap="none" spc="0" normalizeH="0" noProof="0" dirty="0" err="1">
                <a:ln>
                  <a:noFill/>
                </a:ln>
                <a:solidFill>
                  <a:srgbClr val="183059"/>
                </a:solidFill>
                <a:effectLst/>
                <a:uLnTx/>
                <a:uFillTx/>
                <a:latin typeface="Arial Narrow" panose="020B0606020202030204" pitchFamily="34" charset="0"/>
                <a:ea typeface="+mn-ea"/>
                <a:cs typeface="Aharoni" panose="02010803020104030203" pitchFamily="2" charset="-79"/>
              </a:rPr>
              <a:t>discuter</a:t>
            </a:r>
            <a:r>
              <a:rPr kumimoji="0" lang="en-CA" sz="5400" b="1" i="0" u="none" strike="noStrike" kern="1200" cap="none" spc="0" normalizeH="0" noProof="0" dirty="0">
                <a:ln>
                  <a:noFill/>
                </a:ln>
                <a:solidFill>
                  <a:srgbClr val="183059"/>
                </a:solidFill>
                <a:effectLst/>
                <a:uLnTx/>
                <a:uFillTx/>
                <a:latin typeface="Arial Narrow" panose="020B0606020202030204" pitchFamily="34" charset="0"/>
                <a:ea typeface="+mn-ea"/>
                <a:cs typeface="Aharoni" panose="02010803020104030203" pitchFamily="2" charset="-79"/>
              </a:rPr>
              <a:t> avec</a:t>
            </a:r>
            <a:r>
              <a:rPr kumimoji="0" lang="en-CA" sz="5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 Beth</a:t>
            </a:r>
            <a:endParaRPr kumimoji="0" lang="en-US" sz="5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cxnSp>
        <p:nvCxnSpPr>
          <p:cNvPr id="16" name="Straight Connector 15">
            <a:extLst>
              <a:ext uri="{FF2B5EF4-FFF2-40B4-BE49-F238E27FC236}">
                <a16:creationId xmlns:a16="http://schemas.microsoft.com/office/drawing/2014/main" id="{F32EFC8E-74CA-424C-BC69-2AF1372E4087}"/>
              </a:ext>
            </a:extLst>
          </p:cNvPr>
          <p:cNvCxnSpPr/>
          <p:nvPr/>
        </p:nvCxnSpPr>
        <p:spPr>
          <a:xfrm flipV="1">
            <a:off x="-6448" y="98810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8C8DC08-9E84-473E-ADEF-BCD343AFC650}"/>
              </a:ext>
            </a:extLst>
          </p:cNvPr>
          <p:cNvSpPr/>
          <p:nvPr/>
        </p:nvSpPr>
        <p:spPr>
          <a:xfrm>
            <a:off x="1639771" y="2086222"/>
            <a:ext cx="6808752" cy="954107"/>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fr-CA" sz="2800" b="1" i="0" u="none" strike="noStrike" kern="0" cap="none" spc="0" normalizeH="0" baseline="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Les AVC liés à la FA ont souvent un impact dévastateur</a:t>
            </a:r>
            <a:endParaRPr kumimoji="0" lang="fr-CA" sz="3200" b="1" i="0" u="none" strike="noStrike" kern="0" cap="none" spc="0" normalizeH="0" baseline="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10" name="Oval 9">
            <a:hlinkClick r:id="rId5" action="ppaction://hlinksldjump"/>
            <a:extLst>
              <a:ext uri="{FF2B5EF4-FFF2-40B4-BE49-F238E27FC236}">
                <a16:creationId xmlns:a16="http://schemas.microsoft.com/office/drawing/2014/main" id="{8039344D-0455-4EEB-AB66-A7EF4D9152F2}"/>
              </a:ext>
            </a:extLst>
          </p:cNvPr>
          <p:cNvSpPr/>
          <p:nvPr/>
        </p:nvSpPr>
        <p:spPr>
          <a:xfrm>
            <a:off x="763272" y="2196104"/>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11" name="Rectangle 10">
            <a:extLst>
              <a:ext uri="{FF2B5EF4-FFF2-40B4-BE49-F238E27FC236}">
                <a16:creationId xmlns:a16="http://schemas.microsoft.com/office/drawing/2014/main" id="{52A93AA4-02D5-4E8D-9A81-E61D2ADA7D46}"/>
              </a:ext>
            </a:extLst>
          </p:cNvPr>
          <p:cNvSpPr/>
          <p:nvPr/>
        </p:nvSpPr>
        <p:spPr>
          <a:xfrm>
            <a:off x="1639771" y="3245116"/>
            <a:ext cx="6808752" cy="523220"/>
          </a:xfrm>
          <a:prstGeom prst="rect">
            <a:avLst/>
          </a:prstGeom>
          <a:noFill/>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fr-CA" sz="2800" b="1" i="0" u="none" strike="noStrike" kern="0" cap="none" spc="0" normalizeH="0" baseline="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Les AVC liés à la FA peuvent être prévenus</a:t>
            </a:r>
          </a:p>
        </p:txBody>
      </p:sp>
      <p:sp>
        <p:nvSpPr>
          <p:cNvPr id="13" name="Oval 12">
            <a:hlinkClick r:id="rId6" action="ppaction://hlinksldjump"/>
            <a:extLst>
              <a:ext uri="{FF2B5EF4-FFF2-40B4-BE49-F238E27FC236}">
                <a16:creationId xmlns:a16="http://schemas.microsoft.com/office/drawing/2014/main" id="{4D3D542A-84E0-4958-9E0A-E85AC4973B2E}"/>
              </a:ext>
            </a:extLst>
          </p:cNvPr>
          <p:cNvSpPr/>
          <p:nvPr/>
        </p:nvSpPr>
        <p:spPr>
          <a:xfrm>
            <a:off x="763272" y="3122772"/>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12" name="Rectangle 11">
            <a:extLst>
              <a:ext uri="{FF2B5EF4-FFF2-40B4-BE49-F238E27FC236}">
                <a16:creationId xmlns:a16="http://schemas.microsoft.com/office/drawing/2014/main" id="{6E29F437-3EC7-4594-A93B-8EE1FD63A94F}"/>
              </a:ext>
            </a:extLst>
          </p:cNvPr>
          <p:cNvSpPr/>
          <p:nvPr/>
        </p:nvSpPr>
        <p:spPr>
          <a:xfrm>
            <a:off x="1639771" y="4172819"/>
            <a:ext cx="6808752" cy="523220"/>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8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r>
              <a:rPr kumimoji="0" lang="fr-CA" sz="2800" b="1" i="0" u="none" strike="noStrike" kern="0" cap="none" spc="0" normalizeH="0" baseline="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même chez les personnes âgées</a:t>
            </a:r>
          </a:p>
        </p:txBody>
      </p:sp>
      <p:sp>
        <p:nvSpPr>
          <p:cNvPr id="18" name="Oval 17">
            <a:hlinkClick r:id="rId7" action="ppaction://hlinksldjump"/>
            <a:extLst>
              <a:ext uri="{FF2B5EF4-FFF2-40B4-BE49-F238E27FC236}">
                <a16:creationId xmlns:a16="http://schemas.microsoft.com/office/drawing/2014/main" id="{876C37EB-DA0C-4C37-A668-078A36F99018}"/>
              </a:ext>
            </a:extLst>
          </p:cNvPr>
          <p:cNvSpPr/>
          <p:nvPr/>
        </p:nvSpPr>
        <p:spPr>
          <a:xfrm>
            <a:off x="763272" y="4049440"/>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14" name="Rectangle 13">
            <a:extLst>
              <a:ext uri="{FF2B5EF4-FFF2-40B4-BE49-F238E27FC236}">
                <a16:creationId xmlns:a16="http://schemas.microsoft.com/office/drawing/2014/main" id="{2A8E58A8-9E53-4A92-8B88-BAC96D928C6D}"/>
              </a:ext>
            </a:extLst>
          </p:cNvPr>
          <p:cNvSpPr/>
          <p:nvPr/>
        </p:nvSpPr>
        <p:spPr>
          <a:xfrm>
            <a:off x="1639771" y="4866872"/>
            <a:ext cx="6808752" cy="954107"/>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8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a:t>
            </a:r>
            <a:r>
              <a:rPr kumimoji="0" lang="fr-CA" sz="28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avec un risque hémorragique moindre par</a:t>
            </a:r>
            <a:r>
              <a:rPr kumimoji="0" lang="fr-CA" sz="2800" b="1" i="0" u="none" strike="noStrike" kern="0" cap="none" spc="0" normalizeH="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 rapport à la warfarine</a:t>
            </a:r>
            <a:endParaRPr kumimoji="0" lang="fr-CA" sz="28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20" name="Oval 19">
            <a:hlinkClick r:id="rId8" action="ppaction://hlinksldjump"/>
            <a:extLst>
              <a:ext uri="{FF2B5EF4-FFF2-40B4-BE49-F238E27FC236}">
                <a16:creationId xmlns:a16="http://schemas.microsoft.com/office/drawing/2014/main" id="{055D5BC2-FC62-4FF3-8C76-C550C56110BD}"/>
              </a:ext>
            </a:extLst>
          </p:cNvPr>
          <p:cNvSpPr/>
          <p:nvPr/>
        </p:nvSpPr>
        <p:spPr>
          <a:xfrm>
            <a:off x="763272" y="4976108"/>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19" name="Rectangle 18">
            <a:extLst>
              <a:ext uri="{FF2B5EF4-FFF2-40B4-BE49-F238E27FC236}">
                <a16:creationId xmlns:a16="http://schemas.microsoft.com/office/drawing/2014/main" id="{D044CD7F-37A6-49C7-A6EA-EB374DFE4D45}"/>
              </a:ext>
            </a:extLst>
          </p:cNvPr>
          <p:cNvSpPr/>
          <p:nvPr/>
        </p:nvSpPr>
        <p:spPr>
          <a:xfrm>
            <a:off x="1639771" y="5991813"/>
            <a:ext cx="6808752" cy="523220"/>
          </a:xfrm>
          <a:prstGeom prst="rect">
            <a:avLst/>
          </a:prstGeom>
        </p:spPr>
        <p:txBody>
          <a:bodyPr wrap="square" anchor="b">
            <a:spAutoFit/>
          </a:bodyPr>
          <a:lstStyle/>
          <a:p>
            <a:pPr lvl="0" defTabSz="914400" fontAlgn="base"/>
            <a:r>
              <a:rPr lang="en-CA" sz="2800" b="1" kern="0" dirty="0">
                <a:solidFill>
                  <a:prstClr val="black">
                    <a:lumMod val="85000"/>
                    <a:lumOff val="15000"/>
                  </a:prstClr>
                </a:solidFill>
                <a:latin typeface="Arial Narrow" panose="020B0606020202030204" pitchFamily="34" charset="0"/>
                <a:ea typeface="Open Sans" panose="020B0606030504020204" pitchFamily="34" charset="0"/>
                <a:cs typeface="Open Sans" panose="020B0606030504020204" pitchFamily="34" charset="0"/>
              </a:rPr>
              <a:t>…</a:t>
            </a:r>
            <a:r>
              <a:rPr lang="fr-CA" sz="2800" b="1" kern="0" dirty="0">
                <a:solidFill>
                  <a:prstClr val="black">
                    <a:lumMod val="85000"/>
                    <a:lumOff val="15000"/>
                  </a:prstClr>
                </a:solidFill>
                <a:latin typeface="Arial Narrow" panose="020B0606020202030204" pitchFamily="34" charset="0"/>
                <a:ea typeface="Open Sans" panose="020B0606030504020204" pitchFamily="34" charset="0"/>
                <a:cs typeface="Open Sans" panose="020B0606030504020204" pitchFamily="34" charset="0"/>
              </a:rPr>
              <a:t>et par rapport à l’AAS</a:t>
            </a:r>
            <a:endParaRPr kumimoji="0" lang="fr-CA" sz="2800" b="1" i="0" u="none" strike="noStrike" kern="0" cap="none" spc="0" normalizeH="0" baseline="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22" name="Oval 21">
            <a:hlinkClick r:id="" action="ppaction://noaction"/>
            <a:extLst>
              <a:ext uri="{FF2B5EF4-FFF2-40B4-BE49-F238E27FC236}">
                <a16:creationId xmlns:a16="http://schemas.microsoft.com/office/drawing/2014/main" id="{8285B21D-3B9F-43FB-94DA-31F78320A515}"/>
              </a:ext>
            </a:extLst>
          </p:cNvPr>
          <p:cNvSpPr/>
          <p:nvPr/>
        </p:nvSpPr>
        <p:spPr>
          <a:xfrm>
            <a:off x="763272" y="5836202"/>
            <a:ext cx="731520" cy="731520"/>
          </a:xfrm>
          <a:prstGeom prst="ellipse">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21" name="4E92DA43-5712-40E9-AFDC-2C1062C78C6F" descr="7646DFF2-B812-4635-AA57-5171E34E5A45@chrc">
            <a:extLst>
              <a:ext uri="{FF2B5EF4-FFF2-40B4-BE49-F238E27FC236}">
                <a16:creationId xmlns:a16="http://schemas.microsoft.com/office/drawing/2014/main" id="{786DF061-959F-4F7A-B0FA-5091B06AE8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88166" y="6038090"/>
            <a:ext cx="1193660" cy="68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511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49061"/>
            <a:ext cx="6408319" cy="89255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AVERROES : </a:t>
            </a:r>
            <a:r>
              <a:rPr kumimoji="0" lang="fr-MC" sz="2400" b="1" i="0" u="none" strike="noStrike" kern="1200" cap="none" spc="0" normalizeH="0" baseline="0" noProof="0" dirty="0">
                <a:ln>
                  <a:noFill/>
                </a:ln>
                <a:solidFill>
                  <a:srgbClr val="1B1A5A"/>
                </a:solidFill>
                <a:effectLst/>
                <a:uLnTx/>
                <a:uFillTx/>
                <a:latin typeface="Arial Narrow" pitchFamily="34" charset="0"/>
                <a:ea typeface="+mn-ea"/>
                <a:cs typeface="Aharoni" panose="02010803020104030203" pitchFamily="2" charset="-79"/>
              </a:rPr>
              <a:t>Au-dessus et au-dessous de 75 ans</a:t>
            </a:r>
            <a:r>
              <a:rPr kumimoji="0" lang="fr-MC" sz="2400" b="1" i="0" u="none" strike="noStrike" kern="1200" cap="none" spc="0" normalizeH="0" baseline="0" noProof="0" dirty="0">
                <a:ln>
                  <a:noFill/>
                </a:ln>
                <a:solidFill>
                  <a:srgbClr val="1B1A5A"/>
                </a:solidFill>
                <a:effectLst/>
                <a:uLnTx/>
                <a:uFillTx/>
                <a:latin typeface="Agency FB" panose="020B0503020202020204" pitchFamily="34" charset="0"/>
                <a:ea typeface="+mn-ea"/>
                <a:cs typeface="Aharoni" panose="02010803020104030203" pitchFamily="2" charset="-79"/>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MC" sz="24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rPr>
              <a:t>Prévention de l’AVC</a:t>
            </a:r>
            <a:endParaRPr kumimoji="0" lang="en-CA" sz="24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37" name="Date Placeholder 3">
            <a:extLst>
              <a:ext uri="{FF2B5EF4-FFF2-40B4-BE49-F238E27FC236}">
                <a16:creationId xmlns:a16="http://schemas.microsoft.com/office/drawing/2014/main" id="{A26A0243-FDA6-4081-84DA-115C97A0E3B8}"/>
              </a:ext>
            </a:extLst>
          </p:cNvPr>
          <p:cNvSpPr txBox="1">
            <a:spLocks/>
          </p:cNvSpPr>
          <p:nvPr/>
        </p:nvSpPr>
        <p:spPr>
          <a:xfrm>
            <a:off x="161925" y="6453640"/>
            <a:ext cx="8273949" cy="236954"/>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5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Age and Ageing </a:t>
            </a: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2015: 0:1-7 </a:t>
            </a:r>
            <a:r>
              <a:rPr kumimoji="0" lang="en-CA" sz="105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doi</a:t>
            </a: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10.1093/ageing/afv156</a:t>
            </a:r>
            <a:endParaRPr kumimoji="0" lang="en-GB"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grpSp>
        <p:nvGrpSpPr>
          <p:cNvPr id="180" name="Group 395">
            <a:extLst>
              <a:ext uri="{FF2B5EF4-FFF2-40B4-BE49-F238E27FC236}">
                <a16:creationId xmlns:a16="http://schemas.microsoft.com/office/drawing/2014/main" id="{A9EF6194-5F88-4936-A6A5-A82A796CA247}"/>
              </a:ext>
            </a:extLst>
          </p:cNvPr>
          <p:cNvGrpSpPr/>
          <p:nvPr/>
        </p:nvGrpSpPr>
        <p:grpSpPr>
          <a:xfrm>
            <a:off x="161925" y="1390334"/>
            <a:ext cx="8621989" cy="4041916"/>
            <a:chOff x="163730" y="1442125"/>
            <a:chExt cx="8621989" cy="4041916"/>
          </a:xfrm>
        </p:grpSpPr>
        <p:sp>
          <p:nvSpPr>
            <p:cNvPr id="181" name="AutoShape 8">
              <a:extLst>
                <a:ext uri="{FF2B5EF4-FFF2-40B4-BE49-F238E27FC236}">
                  <a16:creationId xmlns:a16="http://schemas.microsoft.com/office/drawing/2014/main" id="{A3CB6E37-2A2F-4352-8965-26E69632695D}"/>
                </a:ext>
              </a:extLst>
            </p:cNvPr>
            <p:cNvSpPr>
              <a:spLocks noChangeAspect="1" noChangeArrowheads="1" noTextEdit="1"/>
            </p:cNvSpPr>
            <p:nvPr/>
          </p:nvSpPr>
          <p:spPr bwMode="auto">
            <a:xfrm>
              <a:off x="5724525" y="2143125"/>
              <a:ext cx="2846388"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82" name="Freeform 397">
              <a:extLst>
                <a:ext uri="{FF2B5EF4-FFF2-40B4-BE49-F238E27FC236}">
                  <a16:creationId xmlns:a16="http://schemas.microsoft.com/office/drawing/2014/main" id="{92D8B80C-31C2-43D4-8186-00DDE4730E32}"/>
                </a:ext>
              </a:extLst>
            </p:cNvPr>
            <p:cNvSpPr/>
            <p:nvPr/>
          </p:nvSpPr>
          <p:spPr bwMode="auto">
            <a:xfrm>
              <a:off x="1160585" y="2046849"/>
              <a:ext cx="2947181" cy="2250831"/>
            </a:xfrm>
            <a:custGeom>
              <a:avLst/>
              <a:gdLst>
                <a:gd name="connsiteX0" fmla="*/ 0 w 2947181"/>
                <a:gd name="connsiteY0" fmla="*/ 0 h 2250831"/>
                <a:gd name="connsiteX1" fmla="*/ 0 w 2947181"/>
                <a:gd name="connsiteY1" fmla="*/ 2250831 h 2250831"/>
                <a:gd name="connsiteX2" fmla="*/ 2947181 w 2947181"/>
                <a:gd name="connsiteY2" fmla="*/ 2250831 h 2250831"/>
              </a:gdLst>
              <a:ahLst/>
              <a:cxnLst>
                <a:cxn ang="0">
                  <a:pos x="connsiteX0" y="connsiteY0"/>
                </a:cxn>
                <a:cxn ang="0">
                  <a:pos x="connsiteX1" y="connsiteY1"/>
                </a:cxn>
                <a:cxn ang="0">
                  <a:pos x="connsiteX2" y="connsiteY2"/>
                </a:cxn>
              </a:cxnLst>
              <a:rect l="l" t="t" r="r" b="b"/>
              <a:pathLst>
                <a:path w="2947181" h="2250831">
                  <a:moveTo>
                    <a:pt x="0" y="0"/>
                  </a:moveTo>
                  <a:lnTo>
                    <a:pt x="0" y="2250831"/>
                  </a:lnTo>
                  <a:lnTo>
                    <a:pt x="2947181" y="2250831"/>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83" name="Freeform 398">
              <a:extLst>
                <a:ext uri="{FF2B5EF4-FFF2-40B4-BE49-F238E27FC236}">
                  <a16:creationId xmlns:a16="http://schemas.microsoft.com/office/drawing/2014/main" id="{6D6166A9-C0C1-4102-8B43-15CEB400F5D7}"/>
                </a:ext>
              </a:extLst>
            </p:cNvPr>
            <p:cNvSpPr/>
            <p:nvPr/>
          </p:nvSpPr>
          <p:spPr bwMode="auto">
            <a:xfrm>
              <a:off x="4042063"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84" name="Freeform 399">
              <a:extLst>
                <a:ext uri="{FF2B5EF4-FFF2-40B4-BE49-F238E27FC236}">
                  <a16:creationId xmlns:a16="http://schemas.microsoft.com/office/drawing/2014/main" id="{6DBB9620-AA9F-4332-A402-3673FBEB04F5}"/>
                </a:ext>
              </a:extLst>
            </p:cNvPr>
            <p:cNvSpPr/>
            <p:nvPr/>
          </p:nvSpPr>
          <p:spPr bwMode="auto">
            <a:xfrm>
              <a:off x="3574472"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85" name="Freeform 400">
              <a:extLst>
                <a:ext uri="{FF2B5EF4-FFF2-40B4-BE49-F238E27FC236}">
                  <a16:creationId xmlns:a16="http://schemas.microsoft.com/office/drawing/2014/main" id="{96CCC1F7-15DC-4B2F-A555-B5546609043A}"/>
                </a:ext>
              </a:extLst>
            </p:cNvPr>
            <p:cNvSpPr/>
            <p:nvPr/>
          </p:nvSpPr>
          <p:spPr bwMode="auto">
            <a:xfrm>
              <a:off x="3101686"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86" name="Freeform 401">
              <a:extLst>
                <a:ext uri="{FF2B5EF4-FFF2-40B4-BE49-F238E27FC236}">
                  <a16:creationId xmlns:a16="http://schemas.microsoft.com/office/drawing/2014/main" id="{6E9747C1-B1BD-496D-8272-8A574555D405}"/>
                </a:ext>
              </a:extLst>
            </p:cNvPr>
            <p:cNvSpPr/>
            <p:nvPr/>
          </p:nvSpPr>
          <p:spPr bwMode="auto">
            <a:xfrm>
              <a:off x="2628900"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87" name="Freeform 402">
              <a:extLst>
                <a:ext uri="{FF2B5EF4-FFF2-40B4-BE49-F238E27FC236}">
                  <a16:creationId xmlns:a16="http://schemas.microsoft.com/office/drawing/2014/main" id="{16291DA6-259B-43C0-85D7-BBDEFFED2653}"/>
                </a:ext>
              </a:extLst>
            </p:cNvPr>
            <p:cNvSpPr/>
            <p:nvPr/>
          </p:nvSpPr>
          <p:spPr bwMode="auto">
            <a:xfrm>
              <a:off x="2156114"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88" name="Freeform 403">
              <a:extLst>
                <a:ext uri="{FF2B5EF4-FFF2-40B4-BE49-F238E27FC236}">
                  <a16:creationId xmlns:a16="http://schemas.microsoft.com/office/drawing/2014/main" id="{7B1642D1-6310-40AD-A75F-A5A76E10A9E4}"/>
                </a:ext>
              </a:extLst>
            </p:cNvPr>
            <p:cNvSpPr/>
            <p:nvPr/>
          </p:nvSpPr>
          <p:spPr bwMode="auto">
            <a:xfrm>
              <a:off x="1683328"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89" name="Freeform 404">
              <a:extLst>
                <a:ext uri="{FF2B5EF4-FFF2-40B4-BE49-F238E27FC236}">
                  <a16:creationId xmlns:a16="http://schemas.microsoft.com/office/drawing/2014/main" id="{B3E83BD2-A0CB-4400-BBA7-397CBCC015B1}"/>
                </a:ext>
              </a:extLst>
            </p:cNvPr>
            <p:cNvSpPr/>
            <p:nvPr/>
          </p:nvSpPr>
          <p:spPr bwMode="auto">
            <a:xfrm>
              <a:off x="1210542"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90" name="Freeform 405">
              <a:extLst>
                <a:ext uri="{FF2B5EF4-FFF2-40B4-BE49-F238E27FC236}">
                  <a16:creationId xmlns:a16="http://schemas.microsoft.com/office/drawing/2014/main" id="{76F9A173-9046-4EC7-A58C-831BE23995B5}"/>
                </a:ext>
              </a:extLst>
            </p:cNvPr>
            <p:cNvSpPr/>
            <p:nvPr/>
          </p:nvSpPr>
          <p:spPr bwMode="auto">
            <a:xfrm rot="5400000">
              <a:off x="1103494" y="422046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91" name="Freeform 406">
              <a:extLst>
                <a:ext uri="{FF2B5EF4-FFF2-40B4-BE49-F238E27FC236}">
                  <a16:creationId xmlns:a16="http://schemas.microsoft.com/office/drawing/2014/main" id="{667E341B-CB6A-4A5D-841B-B0749FF7E444}"/>
                </a:ext>
              </a:extLst>
            </p:cNvPr>
            <p:cNvSpPr/>
            <p:nvPr/>
          </p:nvSpPr>
          <p:spPr bwMode="auto">
            <a:xfrm rot="5400000">
              <a:off x="1103494" y="3953999"/>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92" name="Freeform 407">
              <a:extLst>
                <a:ext uri="{FF2B5EF4-FFF2-40B4-BE49-F238E27FC236}">
                  <a16:creationId xmlns:a16="http://schemas.microsoft.com/office/drawing/2014/main" id="{776E50D9-F313-4E45-9ACF-DD99ECAA9080}"/>
                </a:ext>
              </a:extLst>
            </p:cNvPr>
            <p:cNvSpPr/>
            <p:nvPr/>
          </p:nvSpPr>
          <p:spPr bwMode="auto">
            <a:xfrm rot="5400000">
              <a:off x="1103494" y="3687535"/>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93" name="Freeform 408">
              <a:extLst>
                <a:ext uri="{FF2B5EF4-FFF2-40B4-BE49-F238E27FC236}">
                  <a16:creationId xmlns:a16="http://schemas.microsoft.com/office/drawing/2014/main" id="{935747F2-5FCB-408B-B1B4-80ABFE0DA7D5}"/>
                </a:ext>
              </a:extLst>
            </p:cNvPr>
            <p:cNvSpPr/>
            <p:nvPr/>
          </p:nvSpPr>
          <p:spPr bwMode="auto">
            <a:xfrm rot="5400000">
              <a:off x="1103494" y="342107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94" name="Freeform 409">
              <a:extLst>
                <a:ext uri="{FF2B5EF4-FFF2-40B4-BE49-F238E27FC236}">
                  <a16:creationId xmlns:a16="http://schemas.microsoft.com/office/drawing/2014/main" id="{3ED92229-C141-4E17-BC31-43303C23A8C9}"/>
                </a:ext>
              </a:extLst>
            </p:cNvPr>
            <p:cNvSpPr/>
            <p:nvPr/>
          </p:nvSpPr>
          <p:spPr bwMode="auto">
            <a:xfrm rot="5400000">
              <a:off x="1103494" y="3154607"/>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95" name="Freeform 410">
              <a:extLst>
                <a:ext uri="{FF2B5EF4-FFF2-40B4-BE49-F238E27FC236}">
                  <a16:creationId xmlns:a16="http://schemas.microsoft.com/office/drawing/2014/main" id="{F729ACCF-A0C7-447B-96A8-3D9706C144B6}"/>
                </a:ext>
              </a:extLst>
            </p:cNvPr>
            <p:cNvSpPr/>
            <p:nvPr/>
          </p:nvSpPr>
          <p:spPr bwMode="auto">
            <a:xfrm rot="5400000">
              <a:off x="1103494" y="2888143"/>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96" name="Freeform 411">
              <a:extLst>
                <a:ext uri="{FF2B5EF4-FFF2-40B4-BE49-F238E27FC236}">
                  <a16:creationId xmlns:a16="http://schemas.microsoft.com/office/drawing/2014/main" id="{08C885D8-8EB6-41C9-BFE3-C94A2D41F993}"/>
                </a:ext>
              </a:extLst>
            </p:cNvPr>
            <p:cNvSpPr/>
            <p:nvPr/>
          </p:nvSpPr>
          <p:spPr bwMode="auto">
            <a:xfrm rot="5400000">
              <a:off x="1103494" y="2621679"/>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97" name="Freeform 412">
              <a:extLst>
                <a:ext uri="{FF2B5EF4-FFF2-40B4-BE49-F238E27FC236}">
                  <a16:creationId xmlns:a16="http://schemas.microsoft.com/office/drawing/2014/main" id="{CAED2C1E-E9A1-4667-937B-283A1283B591}"/>
                </a:ext>
              </a:extLst>
            </p:cNvPr>
            <p:cNvSpPr/>
            <p:nvPr/>
          </p:nvSpPr>
          <p:spPr bwMode="auto">
            <a:xfrm rot="5400000">
              <a:off x="1103494" y="2355215"/>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98" name="Freeform 413">
              <a:extLst>
                <a:ext uri="{FF2B5EF4-FFF2-40B4-BE49-F238E27FC236}">
                  <a16:creationId xmlns:a16="http://schemas.microsoft.com/office/drawing/2014/main" id="{7EB5F263-44D6-4309-B66E-1F651C4522E8}"/>
                </a:ext>
              </a:extLst>
            </p:cNvPr>
            <p:cNvSpPr/>
            <p:nvPr/>
          </p:nvSpPr>
          <p:spPr bwMode="auto">
            <a:xfrm rot="5400000">
              <a:off x="1103494" y="208875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99" name="TextBox 198">
              <a:extLst>
                <a:ext uri="{FF2B5EF4-FFF2-40B4-BE49-F238E27FC236}">
                  <a16:creationId xmlns:a16="http://schemas.microsoft.com/office/drawing/2014/main" id="{05AA4940-786B-4635-8F83-D0D4483EC3E7}"/>
                </a:ext>
              </a:extLst>
            </p:cNvPr>
            <p:cNvSpPr txBox="1"/>
            <p:nvPr/>
          </p:nvSpPr>
          <p:spPr>
            <a:xfrm>
              <a:off x="1077332" y="4322045"/>
              <a:ext cx="26642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a:t>
              </a:r>
            </a:p>
          </p:txBody>
        </p:sp>
        <p:sp>
          <p:nvSpPr>
            <p:cNvPr id="200" name="TextBox 199">
              <a:extLst>
                <a:ext uri="{FF2B5EF4-FFF2-40B4-BE49-F238E27FC236}">
                  <a16:creationId xmlns:a16="http://schemas.microsoft.com/office/drawing/2014/main" id="{4E22F970-BFEF-4FF6-BCD9-35A4767B594F}"/>
                </a:ext>
              </a:extLst>
            </p:cNvPr>
            <p:cNvSpPr txBox="1"/>
            <p:nvPr/>
          </p:nvSpPr>
          <p:spPr>
            <a:xfrm>
              <a:off x="1549267" y="4322045"/>
              <a:ext cx="26642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3</a:t>
              </a:r>
            </a:p>
          </p:txBody>
        </p:sp>
        <p:sp>
          <p:nvSpPr>
            <p:cNvPr id="201" name="TextBox 200">
              <a:extLst>
                <a:ext uri="{FF2B5EF4-FFF2-40B4-BE49-F238E27FC236}">
                  <a16:creationId xmlns:a16="http://schemas.microsoft.com/office/drawing/2014/main" id="{07FDACA2-BBF0-4902-BFBC-3D6B8FDEB1CD}"/>
                </a:ext>
              </a:extLst>
            </p:cNvPr>
            <p:cNvSpPr txBox="1"/>
            <p:nvPr/>
          </p:nvSpPr>
          <p:spPr>
            <a:xfrm>
              <a:off x="2027329" y="4322045"/>
              <a:ext cx="26642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6</a:t>
              </a:r>
            </a:p>
          </p:txBody>
        </p:sp>
        <p:sp>
          <p:nvSpPr>
            <p:cNvPr id="202" name="TextBox 201">
              <a:extLst>
                <a:ext uri="{FF2B5EF4-FFF2-40B4-BE49-F238E27FC236}">
                  <a16:creationId xmlns:a16="http://schemas.microsoft.com/office/drawing/2014/main" id="{F9FE401F-A394-4C7B-8492-697FCF439DE1}"/>
                </a:ext>
              </a:extLst>
            </p:cNvPr>
            <p:cNvSpPr txBox="1"/>
            <p:nvPr/>
          </p:nvSpPr>
          <p:spPr>
            <a:xfrm>
              <a:off x="2503777" y="4322045"/>
              <a:ext cx="26642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9</a:t>
              </a:r>
            </a:p>
          </p:txBody>
        </p:sp>
        <p:sp>
          <p:nvSpPr>
            <p:cNvPr id="203" name="TextBox 202">
              <a:extLst>
                <a:ext uri="{FF2B5EF4-FFF2-40B4-BE49-F238E27FC236}">
                  <a16:creationId xmlns:a16="http://schemas.microsoft.com/office/drawing/2014/main" id="{11352DAD-6C44-451F-AF29-495485D0216D}"/>
                </a:ext>
              </a:extLst>
            </p:cNvPr>
            <p:cNvSpPr txBox="1"/>
            <p:nvPr/>
          </p:nvSpPr>
          <p:spPr>
            <a:xfrm>
              <a:off x="2922405" y="4322045"/>
              <a:ext cx="34817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12</a:t>
              </a:r>
            </a:p>
          </p:txBody>
        </p:sp>
        <p:sp>
          <p:nvSpPr>
            <p:cNvPr id="204" name="TextBox 203">
              <a:extLst>
                <a:ext uri="{FF2B5EF4-FFF2-40B4-BE49-F238E27FC236}">
                  <a16:creationId xmlns:a16="http://schemas.microsoft.com/office/drawing/2014/main" id="{A971860F-7ED9-4D23-A899-EA547D6AE205}"/>
                </a:ext>
              </a:extLst>
            </p:cNvPr>
            <p:cNvSpPr txBox="1"/>
            <p:nvPr/>
          </p:nvSpPr>
          <p:spPr>
            <a:xfrm>
              <a:off x="3389996" y="4322045"/>
              <a:ext cx="34817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15</a:t>
              </a:r>
            </a:p>
          </p:txBody>
        </p:sp>
        <p:sp>
          <p:nvSpPr>
            <p:cNvPr id="205" name="TextBox 204">
              <a:extLst>
                <a:ext uri="{FF2B5EF4-FFF2-40B4-BE49-F238E27FC236}">
                  <a16:creationId xmlns:a16="http://schemas.microsoft.com/office/drawing/2014/main" id="{143BAC63-DB17-4A4A-BAD2-0218340B04E1}"/>
                </a:ext>
              </a:extLst>
            </p:cNvPr>
            <p:cNvSpPr txBox="1"/>
            <p:nvPr/>
          </p:nvSpPr>
          <p:spPr>
            <a:xfrm>
              <a:off x="3867977" y="4322045"/>
              <a:ext cx="34817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18</a:t>
              </a:r>
            </a:p>
          </p:txBody>
        </p:sp>
        <p:sp>
          <p:nvSpPr>
            <p:cNvPr id="206" name="TextBox 205">
              <a:extLst>
                <a:ext uri="{FF2B5EF4-FFF2-40B4-BE49-F238E27FC236}">
                  <a16:creationId xmlns:a16="http://schemas.microsoft.com/office/drawing/2014/main" id="{BFAA3C3E-90F1-4EC6-BA27-F2B34CD590B3}"/>
                </a:ext>
              </a:extLst>
            </p:cNvPr>
            <p:cNvSpPr txBox="1"/>
            <p:nvPr/>
          </p:nvSpPr>
          <p:spPr>
            <a:xfrm>
              <a:off x="693990" y="4088105"/>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0.00</a:t>
              </a:r>
            </a:p>
          </p:txBody>
        </p:sp>
        <p:sp>
          <p:nvSpPr>
            <p:cNvPr id="207" name="TextBox 206">
              <a:extLst>
                <a:ext uri="{FF2B5EF4-FFF2-40B4-BE49-F238E27FC236}">
                  <a16:creationId xmlns:a16="http://schemas.microsoft.com/office/drawing/2014/main" id="{F5054E23-726F-403D-9637-316D9F9A69EE}"/>
                </a:ext>
              </a:extLst>
            </p:cNvPr>
            <p:cNvSpPr txBox="1"/>
            <p:nvPr/>
          </p:nvSpPr>
          <p:spPr>
            <a:xfrm>
              <a:off x="693990" y="3820836"/>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0.01</a:t>
              </a:r>
            </a:p>
          </p:txBody>
        </p:sp>
        <p:sp>
          <p:nvSpPr>
            <p:cNvPr id="208" name="TextBox 207">
              <a:extLst>
                <a:ext uri="{FF2B5EF4-FFF2-40B4-BE49-F238E27FC236}">
                  <a16:creationId xmlns:a16="http://schemas.microsoft.com/office/drawing/2014/main" id="{F50E61A6-7A45-4AD9-84AD-392BDB000937}"/>
                </a:ext>
              </a:extLst>
            </p:cNvPr>
            <p:cNvSpPr txBox="1"/>
            <p:nvPr/>
          </p:nvSpPr>
          <p:spPr>
            <a:xfrm>
              <a:off x="693989" y="3553567"/>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0.02</a:t>
              </a:r>
            </a:p>
          </p:txBody>
        </p:sp>
        <p:sp>
          <p:nvSpPr>
            <p:cNvPr id="209" name="TextBox 208">
              <a:extLst>
                <a:ext uri="{FF2B5EF4-FFF2-40B4-BE49-F238E27FC236}">
                  <a16:creationId xmlns:a16="http://schemas.microsoft.com/office/drawing/2014/main" id="{02D3C7B4-9A8F-4711-81A5-3F36304DD4B9}"/>
                </a:ext>
              </a:extLst>
            </p:cNvPr>
            <p:cNvSpPr txBox="1"/>
            <p:nvPr/>
          </p:nvSpPr>
          <p:spPr>
            <a:xfrm>
              <a:off x="693989" y="3286299"/>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0.03</a:t>
              </a:r>
            </a:p>
          </p:txBody>
        </p:sp>
        <p:sp>
          <p:nvSpPr>
            <p:cNvPr id="210" name="TextBox 209">
              <a:extLst>
                <a:ext uri="{FF2B5EF4-FFF2-40B4-BE49-F238E27FC236}">
                  <a16:creationId xmlns:a16="http://schemas.microsoft.com/office/drawing/2014/main" id="{0155754F-74EA-4F83-8DDD-EABB935851E8}"/>
                </a:ext>
              </a:extLst>
            </p:cNvPr>
            <p:cNvSpPr txBox="1"/>
            <p:nvPr/>
          </p:nvSpPr>
          <p:spPr>
            <a:xfrm>
              <a:off x="693989" y="3019030"/>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0.04</a:t>
              </a:r>
            </a:p>
          </p:txBody>
        </p:sp>
        <p:sp>
          <p:nvSpPr>
            <p:cNvPr id="211" name="TextBox 210">
              <a:extLst>
                <a:ext uri="{FF2B5EF4-FFF2-40B4-BE49-F238E27FC236}">
                  <a16:creationId xmlns:a16="http://schemas.microsoft.com/office/drawing/2014/main" id="{10D5C69D-4869-43BA-8E56-2351C5FA7785}"/>
                </a:ext>
              </a:extLst>
            </p:cNvPr>
            <p:cNvSpPr txBox="1"/>
            <p:nvPr/>
          </p:nvSpPr>
          <p:spPr>
            <a:xfrm>
              <a:off x="693989" y="2751761"/>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0.05</a:t>
              </a:r>
            </a:p>
          </p:txBody>
        </p:sp>
        <p:sp>
          <p:nvSpPr>
            <p:cNvPr id="212" name="TextBox 211">
              <a:extLst>
                <a:ext uri="{FF2B5EF4-FFF2-40B4-BE49-F238E27FC236}">
                  <a16:creationId xmlns:a16="http://schemas.microsoft.com/office/drawing/2014/main" id="{546D78F9-2219-4E70-86F4-282BD808E01E}"/>
                </a:ext>
              </a:extLst>
            </p:cNvPr>
            <p:cNvSpPr txBox="1"/>
            <p:nvPr/>
          </p:nvSpPr>
          <p:spPr>
            <a:xfrm>
              <a:off x="693989" y="2484493"/>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0.06</a:t>
              </a:r>
            </a:p>
          </p:txBody>
        </p:sp>
        <p:sp>
          <p:nvSpPr>
            <p:cNvPr id="213" name="TextBox 212">
              <a:extLst>
                <a:ext uri="{FF2B5EF4-FFF2-40B4-BE49-F238E27FC236}">
                  <a16:creationId xmlns:a16="http://schemas.microsoft.com/office/drawing/2014/main" id="{DF9EA98C-7ABA-4CA8-B616-7FF57CB4CB03}"/>
                </a:ext>
              </a:extLst>
            </p:cNvPr>
            <p:cNvSpPr txBox="1"/>
            <p:nvPr/>
          </p:nvSpPr>
          <p:spPr>
            <a:xfrm>
              <a:off x="693989" y="2217225"/>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0.07</a:t>
              </a:r>
            </a:p>
          </p:txBody>
        </p:sp>
        <p:sp>
          <p:nvSpPr>
            <p:cNvPr id="214" name="TextBox 213">
              <a:extLst>
                <a:ext uri="{FF2B5EF4-FFF2-40B4-BE49-F238E27FC236}">
                  <a16:creationId xmlns:a16="http://schemas.microsoft.com/office/drawing/2014/main" id="{0F02C686-22A0-4524-B98D-EFE873BD4891}"/>
                </a:ext>
              </a:extLst>
            </p:cNvPr>
            <p:cNvSpPr txBox="1"/>
            <p:nvPr/>
          </p:nvSpPr>
          <p:spPr>
            <a:xfrm>
              <a:off x="693989" y="1949957"/>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0.08</a:t>
              </a:r>
            </a:p>
          </p:txBody>
        </p:sp>
        <p:sp>
          <p:nvSpPr>
            <p:cNvPr id="215" name="TextBox 214">
              <a:extLst>
                <a:ext uri="{FF2B5EF4-FFF2-40B4-BE49-F238E27FC236}">
                  <a16:creationId xmlns:a16="http://schemas.microsoft.com/office/drawing/2014/main" id="{49F4B784-2215-42DD-9317-B703F0C105D6}"/>
                </a:ext>
              </a:extLst>
            </p:cNvPr>
            <p:cNvSpPr txBox="1"/>
            <p:nvPr/>
          </p:nvSpPr>
          <p:spPr>
            <a:xfrm>
              <a:off x="2391532" y="4582612"/>
              <a:ext cx="49564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Mois</a:t>
              </a:r>
              <a:endPar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grpSp>
          <p:nvGrpSpPr>
            <p:cNvPr id="216" name="Group 215">
              <a:extLst>
                <a:ext uri="{FF2B5EF4-FFF2-40B4-BE49-F238E27FC236}">
                  <a16:creationId xmlns:a16="http://schemas.microsoft.com/office/drawing/2014/main" id="{9692F309-7260-4AC2-B46D-E64DC52DEC0F}"/>
                </a:ext>
              </a:extLst>
            </p:cNvPr>
            <p:cNvGrpSpPr>
              <a:grpSpLocks noChangeAspect="1"/>
            </p:cNvGrpSpPr>
            <p:nvPr/>
          </p:nvGrpSpPr>
          <p:grpSpPr bwMode="auto">
            <a:xfrm>
              <a:off x="1211263" y="3409950"/>
              <a:ext cx="2843212" cy="827088"/>
              <a:chOff x="763" y="2148"/>
              <a:chExt cx="1791" cy="521"/>
            </a:xfrm>
          </p:grpSpPr>
          <p:sp>
            <p:nvSpPr>
              <p:cNvPr id="295" name="Freeform 5">
                <a:extLst>
                  <a:ext uri="{FF2B5EF4-FFF2-40B4-BE49-F238E27FC236}">
                    <a16:creationId xmlns:a16="http://schemas.microsoft.com/office/drawing/2014/main" id="{99FAC930-C132-46A4-B9B0-7592539523E8}"/>
                  </a:ext>
                </a:extLst>
              </p:cNvPr>
              <p:cNvSpPr>
                <a:spLocks/>
              </p:cNvSpPr>
              <p:nvPr/>
            </p:nvSpPr>
            <p:spPr bwMode="auto">
              <a:xfrm>
                <a:off x="779" y="2148"/>
                <a:ext cx="1775" cy="519"/>
              </a:xfrm>
              <a:custGeom>
                <a:avLst/>
                <a:gdLst>
                  <a:gd name="T0" fmla="*/ 0 w 1775"/>
                  <a:gd name="T1" fmla="*/ 514 h 519"/>
                  <a:gd name="T2" fmla="*/ 11 w 1775"/>
                  <a:gd name="T3" fmla="*/ 505 h 519"/>
                  <a:gd name="T4" fmla="*/ 16 w 1775"/>
                  <a:gd name="T5" fmla="*/ 500 h 519"/>
                  <a:gd name="T6" fmla="*/ 23 w 1775"/>
                  <a:gd name="T7" fmla="*/ 493 h 519"/>
                  <a:gd name="T8" fmla="*/ 25 w 1775"/>
                  <a:gd name="T9" fmla="*/ 484 h 519"/>
                  <a:gd name="T10" fmla="*/ 45 w 1775"/>
                  <a:gd name="T11" fmla="*/ 477 h 519"/>
                  <a:gd name="T12" fmla="*/ 91 w 1775"/>
                  <a:gd name="T13" fmla="*/ 463 h 519"/>
                  <a:gd name="T14" fmla="*/ 116 w 1775"/>
                  <a:gd name="T15" fmla="*/ 452 h 519"/>
                  <a:gd name="T16" fmla="*/ 162 w 1775"/>
                  <a:gd name="T17" fmla="*/ 445 h 519"/>
                  <a:gd name="T18" fmla="*/ 182 w 1775"/>
                  <a:gd name="T19" fmla="*/ 438 h 519"/>
                  <a:gd name="T20" fmla="*/ 249 w 1775"/>
                  <a:gd name="T21" fmla="*/ 429 h 519"/>
                  <a:gd name="T22" fmla="*/ 253 w 1775"/>
                  <a:gd name="T23" fmla="*/ 422 h 519"/>
                  <a:gd name="T24" fmla="*/ 258 w 1775"/>
                  <a:gd name="T25" fmla="*/ 417 h 519"/>
                  <a:gd name="T26" fmla="*/ 267 w 1775"/>
                  <a:gd name="T27" fmla="*/ 406 h 519"/>
                  <a:gd name="T28" fmla="*/ 308 w 1775"/>
                  <a:gd name="T29" fmla="*/ 406 h 519"/>
                  <a:gd name="T30" fmla="*/ 331 w 1775"/>
                  <a:gd name="T31" fmla="*/ 397 h 519"/>
                  <a:gd name="T32" fmla="*/ 388 w 1775"/>
                  <a:gd name="T33" fmla="*/ 385 h 519"/>
                  <a:gd name="T34" fmla="*/ 397 w 1775"/>
                  <a:gd name="T35" fmla="*/ 378 h 519"/>
                  <a:gd name="T36" fmla="*/ 406 w 1775"/>
                  <a:gd name="T37" fmla="*/ 371 h 519"/>
                  <a:gd name="T38" fmla="*/ 406 w 1775"/>
                  <a:gd name="T39" fmla="*/ 360 h 519"/>
                  <a:gd name="T40" fmla="*/ 442 w 1775"/>
                  <a:gd name="T41" fmla="*/ 350 h 519"/>
                  <a:gd name="T42" fmla="*/ 511 w 1775"/>
                  <a:gd name="T43" fmla="*/ 341 h 519"/>
                  <a:gd name="T44" fmla="*/ 541 w 1775"/>
                  <a:gd name="T45" fmla="*/ 332 h 519"/>
                  <a:gd name="T46" fmla="*/ 543 w 1775"/>
                  <a:gd name="T47" fmla="*/ 327 h 519"/>
                  <a:gd name="T48" fmla="*/ 588 w 1775"/>
                  <a:gd name="T49" fmla="*/ 316 h 519"/>
                  <a:gd name="T50" fmla="*/ 707 w 1775"/>
                  <a:gd name="T51" fmla="*/ 311 h 519"/>
                  <a:gd name="T52" fmla="*/ 739 w 1775"/>
                  <a:gd name="T53" fmla="*/ 307 h 519"/>
                  <a:gd name="T54" fmla="*/ 748 w 1775"/>
                  <a:gd name="T55" fmla="*/ 288 h 519"/>
                  <a:gd name="T56" fmla="*/ 766 w 1775"/>
                  <a:gd name="T57" fmla="*/ 277 h 519"/>
                  <a:gd name="T58" fmla="*/ 773 w 1775"/>
                  <a:gd name="T59" fmla="*/ 261 h 519"/>
                  <a:gd name="T60" fmla="*/ 864 w 1775"/>
                  <a:gd name="T61" fmla="*/ 254 h 519"/>
                  <a:gd name="T62" fmla="*/ 869 w 1775"/>
                  <a:gd name="T63" fmla="*/ 247 h 519"/>
                  <a:gd name="T64" fmla="*/ 876 w 1775"/>
                  <a:gd name="T65" fmla="*/ 238 h 519"/>
                  <a:gd name="T66" fmla="*/ 906 w 1775"/>
                  <a:gd name="T67" fmla="*/ 235 h 519"/>
                  <a:gd name="T68" fmla="*/ 908 w 1775"/>
                  <a:gd name="T69" fmla="*/ 228 h 519"/>
                  <a:gd name="T70" fmla="*/ 940 w 1775"/>
                  <a:gd name="T71" fmla="*/ 215 h 519"/>
                  <a:gd name="T72" fmla="*/ 990 w 1775"/>
                  <a:gd name="T73" fmla="*/ 201 h 519"/>
                  <a:gd name="T74" fmla="*/ 1013 w 1775"/>
                  <a:gd name="T75" fmla="*/ 189 h 519"/>
                  <a:gd name="T76" fmla="*/ 1045 w 1775"/>
                  <a:gd name="T77" fmla="*/ 187 h 519"/>
                  <a:gd name="T78" fmla="*/ 1127 w 1775"/>
                  <a:gd name="T79" fmla="*/ 175 h 519"/>
                  <a:gd name="T80" fmla="*/ 1154 w 1775"/>
                  <a:gd name="T81" fmla="*/ 159 h 519"/>
                  <a:gd name="T82" fmla="*/ 1225 w 1775"/>
                  <a:gd name="T83" fmla="*/ 139 h 519"/>
                  <a:gd name="T84" fmla="*/ 1225 w 1775"/>
                  <a:gd name="T85" fmla="*/ 123 h 519"/>
                  <a:gd name="T86" fmla="*/ 1307 w 1775"/>
                  <a:gd name="T87" fmla="*/ 102 h 519"/>
                  <a:gd name="T88" fmla="*/ 1344 w 1775"/>
                  <a:gd name="T89" fmla="*/ 86 h 519"/>
                  <a:gd name="T90" fmla="*/ 1442 w 1775"/>
                  <a:gd name="T91" fmla="*/ 60 h 519"/>
                  <a:gd name="T92" fmla="*/ 1460 w 1775"/>
                  <a:gd name="T93" fmla="*/ 35 h 519"/>
                  <a:gd name="T94" fmla="*/ 1690 w 1775"/>
                  <a:gd name="T95"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75" h="519">
                    <a:moveTo>
                      <a:pt x="0" y="519"/>
                    </a:moveTo>
                    <a:lnTo>
                      <a:pt x="0" y="514"/>
                    </a:lnTo>
                    <a:lnTo>
                      <a:pt x="11" y="514"/>
                    </a:lnTo>
                    <a:lnTo>
                      <a:pt x="11" y="505"/>
                    </a:lnTo>
                    <a:lnTo>
                      <a:pt x="16" y="505"/>
                    </a:lnTo>
                    <a:lnTo>
                      <a:pt x="16" y="500"/>
                    </a:lnTo>
                    <a:lnTo>
                      <a:pt x="23" y="500"/>
                    </a:lnTo>
                    <a:lnTo>
                      <a:pt x="23" y="493"/>
                    </a:lnTo>
                    <a:lnTo>
                      <a:pt x="25" y="493"/>
                    </a:lnTo>
                    <a:lnTo>
                      <a:pt x="25" y="484"/>
                    </a:lnTo>
                    <a:lnTo>
                      <a:pt x="45" y="484"/>
                    </a:lnTo>
                    <a:lnTo>
                      <a:pt x="45" y="477"/>
                    </a:lnTo>
                    <a:lnTo>
                      <a:pt x="91" y="477"/>
                    </a:lnTo>
                    <a:lnTo>
                      <a:pt x="91" y="463"/>
                    </a:lnTo>
                    <a:lnTo>
                      <a:pt x="116" y="463"/>
                    </a:lnTo>
                    <a:lnTo>
                      <a:pt x="116" y="452"/>
                    </a:lnTo>
                    <a:lnTo>
                      <a:pt x="162" y="452"/>
                    </a:lnTo>
                    <a:lnTo>
                      <a:pt x="162" y="445"/>
                    </a:lnTo>
                    <a:lnTo>
                      <a:pt x="182" y="445"/>
                    </a:lnTo>
                    <a:lnTo>
                      <a:pt x="182" y="438"/>
                    </a:lnTo>
                    <a:lnTo>
                      <a:pt x="249" y="438"/>
                    </a:lnTo>
                    <a:lnTo>
                      <a:pt x="249" y="429"/>
                    </a:lnTo>
                    <a:lnTo>
                      <a:pt x="253" y="429"/>
                    </a:lnTo>
                    <a:lnTo>
                      <a:pt x="253" y="422"/>
                    </a:lnTo>
                    <a:lnTo>
                      <a:pt x="258" y="422"/>
                    </a:lnTo>
                    <a:lnTo>
                      <a:pt x="258" y="417"/>
                    </a:lnTo>
                    <a:lnTo>
                      <a:pt x="267" y="417"/>
                    </a:lnTo>
                    <a:lnTo>
                      <a:pt x="267" y="406"/>
                    </a:lnTo>
                    <a:lnTo>
                      <a:pt x="303" y="406"/>
                    </a:lnTo>
                    <a:lnTo>
                      <a:pt x="308" y="406"/>
                    </a:lnTo>
                    <a:lnTo>
                      <a:pt x="308" y="397"/>
                    </a:lnTo>
                    <a:lnTo>
                      <a:pt x="331" y="397"/>
                    </a:lnTo>
                    <a:lnTo>
                      <a:pt x="331" y="385"/>
                    </a:lnTo>
                    <a:lnTo>
                      <a:pt x="388" y="385"/>
                    </a:lnTo>
                    <a:lnTo>
                      <a:pt x="388" y="378"/>
                    </a:lnTo>
                    <a:lnTo>
                      <a:pt x="397" y="378"/>
                    </a:lnTo>
                    <a:lnTo>
                      <a:pt x="397" y="371"/>
                    </a:lnTo>
                    <a:lnTo>
                      <a:pt x="406" y="371"/>
                    </a:lnTo>
                    <a:lnTo>
                      <a:pt x="406" y="362"/>
                    </a:lnTo>
                    <a:lnTo>
                      <a:pt x="406" y="360"/>
                    </a:lnTo>
                    <a:lnTo>
                      <a:pt x="442" y="360"/>
                    </a:lnTo>
                    <a:lnTo>
                      <a:pt x="442" y="350"/>
                    </a:lnTo>
                    <a:lnTo>
                      <a:pt x="511" y="350"/>
                    </a:lnTo>
                    <a:lnTo>
                      <a:pt x="511" y="341"/>
                    </a:lnTo>
                    <a:lnTo>
                      <a:pt x="541" y="341"/>
                    </a:lnTo>
                    <a:lnTo>
                      <a:pt x="541" y="332"/>
                    </a:lnTo>
                    <a:lnTo>
                      <a:pt x="543" y="332"/>
                    </a:lnTo>
                    <a:lnTo>
                      <a:pt x="543" y="327"/>
                    </a:lnTo>
                    <a:lnTo>
                      <a:pt x="588" y="327"/>
                    </a:lnTo>
                    <a:lnTo>
                      <a:pt x="588" y="316"/>
                    </a:lnTo>
                    <a:lnTo>
                      <a:pt x="707" y="316"/>
                    </a:lnTo>
                    <a:lnTo>
                      <a:pt x="707" y="311"/>
                    </a:lnTo>
                    <a:lnTo>
                      <a:pt x="739" y="311"/>
                    </a:lnTo>
                    <a:lnTo>
                      <a:pt x="739" y="307"/>
                    </a:lnTo>
                    <a:lnTo>
                      <a:pt x="748" y="307"/>
                    </a:lnTo>
                    <a:lnTo>
                      <a:pt x="748" y="288"/>
                    </a:lnTo>
                    <a:lnTo>
                      <a:pt x="766" y="288"/>
                    </a:lnTo>
                    <a:lnTo>
                      <a:pt x="766" y="277"/>
                    </a:lnTo>
                    <a:lnTo>
                      <a:pt x="773" y="277"/>
                    </a:lnTo>
                    <a:lnTo>
                      <a:pt x="773" y="261"/>
                    </a:lnTo>
                    <a:lnTo>
                      <a:pt x="864" y="261"/>
                    </a:lnTo>
                    <a:lnTo>
                      <a:pt x="864" y="254"/>
                    </a:lnTo>
                    <a:lnTo>
                      <a:pt x="869" y="254"/>
                    </a:lnTo>
                    <a:lnTo>
                      <a:pt x="869" y="247"/>
                    </a:lnTo>
                    <a:lnTo>
                      <a:pt x="876" y="247"/>
                    </a:lnTo>
                    <a:lnTo>
                      <a:pt x="876" y="238"/>
                    </a:lnTo>
                    <a:lnTo>
                      <a:pt x="906" y="238"/>
                    </a:lnTo>
                    <a:lnTo>
                      <a:pt x="906" y="235"/>
                    </a:lnTo>
                    <a:lnTo>
                      <a:pt x="908" y="235"/>
                    </a:lnTo>
                    <a:lnTo>
                      <a:pt x="908" y="228"/>
                    </a:lnTo>
                    <a:lnTo>
                      <a:pt x="940" y="228"/>
                    </a:lnTo>
                    <a:lnTo>
                      <a:pt x="940" y="215"/>
                    </a:lnTo>
                    <a:lnTo>
                      <a:pt x="990" y="215"/>
                    </a:lnTo>
                    <a:lnTo>
                      <a:pt x="990" y="201"/>
                    </a:lnTo>
                    <a:lnTo>
                      <a:pt x="1013" y="201"/>
                    </a:lnTo>
                    <a:lnTo>
                      <a:pt x="1013" y="189"/>
                    </a:lnTo>
                    <a:lnTo>
                      <a:pt x="1013" y="187"/>
                    </a:lnTo>
                    <a:lnTo>
                      <a:pt x="1045" y="187"/>
                    </a:lnTo>
                    <a:lnTo>
                      <a:pt x="1045" y="175"/>
                    </a:lnTo>
                    <a:lnTo>
                      <a:pt x="1127" y="175"/>
                    </a:lnTo>
                    <a:lnTo>
                      <a:pt x="1127" y="159"/>
                    </a:lnTo>
                    <a:lnTo>
                      <a:pt x="1154" y="159"/>
                    </a:lnTo>
                    <a:lnTo>
                      <a:pt x="1154" y="139"/>
                    </a:lnTo>
                    <a:lnTo>
                      <a:pt x="1225" y="139"/>
                    </a:lnTo>
                    <a:lnTo>
                      <a:pt x="1225" y="125"/>
                    </a:lnTo>
                    <a:lnTo>
                      <a:pt x="1225" y="123"/>
                    </a:lnTo>
                    <a:lnTo>
                      <a:pt x="1307" y="123"/>
                    </a:lnTo>
                    <a:lnTo>
                      <a:pt x="1307" y="102"/>
                    </a:lnTo>
                    <a:lnTo>
                      <a:pt x="1344" y="102"/>
                    </a:lnTo>
                    <a:lnTo>
                      <a:pt x="1344" y="86"/>
                    </a:lnTo>
                    <a:lnTo>
                      <a:pt x="1442" y="86"/>
                    </a:lnTo>
                    <a:lnTo>
                      <a:pt x="1442" y="60"/>
                    </a:lnTo>
                    <a:lnTo>
                      <a:pt x="1460" y="60"/>
                    </a:lnTo>
                    <a:lnTo>
                      <a:pt x="1460" y="35"/>
                    </a:lnTo>
                    <a:lnTo>
                      <a:pt x="1690" y="35"/>
                    </a:lnTo>
                    <a:lnTo>
                      <a:pt x="1690" y="0"/>
                    </a:lnTo>
                    <a:lnTo>
                      <a:pt x="1775" y="0"/>
                    </a:lnTo>
                  </a:path>
                </a:pathLst>
              </a:custGeom>
              <a:noFill/>
              <a:ln w="28575" cap="flat">
                <a:solidFill>
                  <a:srgbClr val="97BA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96" name="Freeform 6">
                <a:extLst>
                  <a:ext uri="{FF2B5EF4-FFF2-40B4-BE49-F238E27FC236}">
                    <a16:creationId xmlns:a16="http://schemas.microsoft.com/office/drawing/2014/main" id="{470763CD-BDF4-440C-A190-599C6E89607D}"/>
                  </a:ext>
                </a:extLst>
              </p:cNvPr>
              <p:cNvSpPr>
                <a:spLocks/>
              </p:cNvSpPr>
              <p:nvPr/>
            </p:nvSpPr>
            <p:spPr bwMode="auto">
              <a:xfrm>
                <a:off x="763" y="2310"/>
                <a:ext cx="1777" cy="359"/>
              </a:xfrm>
              <a:custGeom>
                <a:avLst/>
                <a:gdLst>
                  <a:gd name="T0" fmla="*/ 25 w 779"/>
                  <a:gd name="T1" fmla="*/ 156 h 156"/>
                  <a:gd name="T2" fmla="*/ 25 w 779"/>
                  <a:gd name="T3" fmla="*/ 152 h 156"/>
                  <a:gd name="T4" fmla="*/ 38 w 779"/>
                  <a:gd name="T5" fmla="*/ 147 h 156"/>
                  <a:gd name="T6" fmla="*/ 44 w 779"/>
                  <a:gd name="T7" fmla="*/ 144 h 156"/>
                  <a:gd name="T8" fmla="*/ 82 w 779"/>
                  <a:gd name="T9" fmla="*/ 140 h 156"/>
                  <a:gd name="T10" fmla="*/ 91 w 779"/>
                  <a:gd name="T11" fmla="*/ 137 h 156"/>
                  <a:gd name="T12" fmla="*/ 102 w 779"/>
                  <a:gd name="T13" fmla="*/ 133 h 156"/>
                  <a:gd name="T14" fmla="*/ 118 w 779"/>
                  <a:gd name="T15" fmla="*/ 130 h 156"/>
                  <a:gd name="T16" fmla="*/ 120 w 779"/>
                  <a:gd name="T17" fmla="*/ 127 h 156"/>
                  <a:gd name="T18" fmla="*/ 123 w 779"/>
                  <a:gd name="T19" fmla="*/ 124 h 156"/>
                  <a:gd name="T20" fmla="*/ 127 w 779"/>
                  <a:gd name="T21" fmla="*/ 121 h 156"/>
                  <a:gd name="T22" fmla="*/ 143 w 779"/>
                  <a:gd name="T23" fmla="*/ 117 h 156"/>
                  <a:gd name="T24" fmla="*/ 148 w 779"/>
                  <a:gd name="T25" fmla="*/ 113 h 156"/>
                  <a:gd name="T26" fmla="*/ 150 w 779"/>
                  <a:gd name="T27" fmla="*/ 110 h 156"/>
                  <a:gd name="T28" fmla="*/ 155 w 779"/>
                  <a:gd name="T29" fmla="*/ 107 h 156"/>
                  <a:gd name="T30" fmla="*/ 159 w 779"/>
                  <a:gd name="T31" fmla="*/ 101 h 156"/>
                  <a:gd name="T32" fmla="*/ 198 w 779"/>
                  <a:gd name="T33" fmla="*/ 97 h 156"/>
                  <a:gd name="T34" fmla="*/ 209 w 779"/>
                  <a:gd name="T35" fmla="*/ 94 h 156"/>
                  <a:gd name="T36" fmla="*/ 257 w 779"/>
                  <a:gd name="T37" fmla="*/ 89 h 156"/>
                  <a:gd name="T38" fmla="*/ 278 w 779"/>
                  <a:gd name="T39" fmla="*/ 83 h 156"/>
                  <a:gd name="T40" fmla="*/ 309 w 779"/>
                  <a:gd name="T41" fmla="*/ 80 h 156"/>
                  <a:gd name="T42" fmla="*/ 329 w 779"/>
                  <a:gd name="T43" fmla="*/ 80 h 156"/>
                  <a:gd name="T44" fmla="*/ 330 w 779"/>
                  <a:gd name="T45" fmla="*/ 77 h 156"/>
                  <a:gd name="T46" fmla="*/ 366 w 779"/>
                  <a:gd name="T47" fmla="*/ 74 h 156"/>
                  <a:gd name="T48" fmla="*/ 406 w 779"/>
                  <a:gd name="T49" fmla="*/ 70 h 156"/>
                  <a:gd name="T50" fmla="*/ 435 w 779"/>
                  <a:gd name="T51" fmla="*/ 65 h 156"/>
                  <a:gd name="T52" fmla="*/ 467 w 779"/>
                  <a:gd name="T53" fmla="*/ 61 h 156"/>
                  <a:gd name="T54" fmla="*/ 505 w 779"/>
                  <a:gd name="T55" fmla="*/ 53 h 156"/>
                  <a:gd name="T56" fmla="*/ 518 w 779"/>
                  <a:gd name="T57" fmla="*/ 48 h 156"/>
                  <a:gd name="T58" fmla="*/ 568 w 779"/>
                  <a:gd name="T59" fmla="*/ 41 h 156"/>
                  <a:gd name="T60" fmla="*/ 569 w 779"/>
                  <a:gd name="T61" fmla="*/ 34 h 156"/>
                  <a:gd name="T62" fmla="*/ 625 w 779"/>
                  <a:gd name="T63" fmla="*/ 24 h 156"/>
                  <a:gd name="T64" fmla="*/ 678 w 779"/>
                  <a:gd name="T65" fmla="*/ 13 h 156"/>
                  <a:gd name="T66" fmla="*/ 691 w 779"/>
                  <a:gd name="T6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79" h="156">
                    <a:moveTo>
                      <a:pt x="0" y="156"/>
                    </a:moveTo>
                    <a:cubicBezTo>
                      <a:pt x="25" y="156"/>
                      <a:pt x="25" y="156"/>
                      <a:pt x="25" y="156"/>
                    </a:cubicBezTo>
                    <a:cubicBezTo>
                      <a:pt x="25" y="153"/>
                      <a:pt x="25" y="153"/>
                      <a:pt x="25" y="153"/>
                    </a:cubicBezTo>
                    <a:cubicBezTo>
                      <a:pt x="25" y="152"/>
                      <a:pt x="25" y="152"/>
                      <a:pt x="25" y="152"/>
                    </a:cubicBezTo>
                    <a:cubicBezTo>
                      <a:pt x="38" y="152"/>
                      <a:pt x="38" y="152"/>
                      <a:pt x="38" y="152"/>
                    </a:cubicBezTo>
                    <a:cubicBezTo>
                      <a:pt x="38" y="147"/>
                      <a:pt x="38" y="147"/>
                      <a:pt x="38" y="147"/>
                    </a:cubicBezTo>
                    <a:cubicBezTo>
                      <a:pt x="44" y="147"/>
                      <a:pt x="44" y="147"/>
                      <a:pt x="44" y="147"/>
                    </a:cubicBezTo>
                    <a:cubicBezTo>
                      <a:pt x="44" y="144"/>
                      <a:pt x="44" y="144"/>
                      <a:pt x="44" y="144"/>
                    </a:cubicBezTo>
                    <a:cubicBezTo>
                      <a:pt x="82" y="144"/>
                      <a:pt x="82" y="144"/>
                      <a:pt x="82" y="144"/>
                    </a:cubicBezTo>
                    <a:cubicBezTo>
                      <a:pt x="82" y="140"/>
                      <a:pt x="82" y="140"/>
                      <a:pt x="82" y="140"/>
                    </a:cubicBezTo>
                    <a:cubicBezTo>
                      <a:pt x="91" y="140"/>
                      <a:pt x="91" y="140"/>
                      <a:pt x="91" y="140"/>
                    </a:cubicBezTo>
                    <a:cubicBezTo>
                      <a:pt x="91" y="137"/>
                      <a:pt x="91" y="137"/>
                      <a:pt x="91" y="137"/>
                    </a:cubicBezTo>
                    <a:cubicBezTo>
                      <a:pt x="102" y="137"/>
                      <a:pt x="102" y="137"/>
                      <a:pt x="102" y="137"/>
                    </a:cubicBezTo>
                    <a:cubicBezTo>
                      <a:pt x="102" y="133"/>
                      <a:pt x="102" y="133"/>
                      <a:pt x="102" y="133"/>
                    </a:cubicBezTo>
                    <a:cubicBezTo>
                      <a:pt x="118" y="133"/>
                      <a:pt x="118" y="133"/>
                      <a:pt x="118" y="133"/>
                    </a:cubicBezTo>
                    <a:cubicBezTo>
                      <a:pt x="118" y="130"/>
                      <a:pt x="118" y="130"/>
                      <a:pt x="118" y="130"/>
                    </a:cubicBezTo>
                    <a:cubicBezTo>
                      <a:pt x="120" y="130"/>
                      <a:pt x="120" y="130"/>
                      <a:pt x="120" y="130"/>
                    </a:cubicBezTo>
                    <a:cubicBezTo>
                      <a:pt x="120" y="127"/>
                      <a:pt x="120" y="127"/>
                      <a:pt x="120" y="127"/>
                    </a:cubicBezTo>
                    <a:cubicBezTo>
                      <a:pt x="123" y="127"/>
                      <a:pt x="123" y="127"/>
                      <a:pt x="123" y="127"/>
                    </a:cubicBezTo>
                    <a:cubicBezTo>
                      <a:pt x="123" y="124"/>
                      <a:pt x="123" y="124"/>
                      <a:pt x="123" y="124"/>
                    </a:cubicBezTo>
                    <a:cubicBezTo>
                      <a:pt x="127" y="124"/>
                      <a:pt x="127" y="124"/>
                      <a:pt x="127" y="124"/>
                    </a:cubicBezTo>
                    <a:cubicBezTo>
                      <a:pt x="127" y="121"/>
                      <a:pt x="127" y="121"/>
                      <a:pt x="127" y="121"/>
                    </a:cubicBezTo>
                    <a:cubicBezTo>
                      <a:pt x="143" y="121"/>
                      <a:pt x="143" y="121"/>
                      <a:pt x="143" y="121"/>
                    </a:cubicBezTo>
                    <a:cubicBezTo>
                      <a:pt x="143" y="117"/>
                      <a:pt x="143" y="117"/>
                      <a:pt x="143" y="117"/>
                    </a:cubicBezTo>
                    <a:cubicBezTo>
                      <a:pt x="148" y="117"/>
                      <a:pt x="148" y="117"/>
                      <a:pt x="148" y="117"/>
                    </a:cubicBezTo>
                    <a:cubicBezTo>
                      <a:pt x="148" y="113"/>
                      <a:pt x="148" y="113"/>
                      <a:pt x="148" y="113"/>
                    </a:cubicBezTo>
                    <a:cubicBezTo>
                      <a:pt x="150" y="113"/>
                      <a:pt x="150" y="113"/>
                      <a:pt x="150" y="113"/>
                    </a:cubicBezTo>
                    <a:cubicBezTo>
                      <a:pt x="150" y="110"/>
                      <a:pt x="150" y="110"/>
                      <a:pt x="150" y="110"/>
                    </a:cubicBezTo>
                    <a:cubicBezTo>
                      <a:pt x="155" y="110"/>
                      <a:pt x="155" y="110"/>
                      <a:pt x="155" y="110"/>
                    </a:cubicBezTo>
                    <a:cubicBezTo>
                      <a:pt x="155" y="107"/>
                      <a:pt x="155" y="107"/>
                      <a:pt x="155" y="107"/>
                    </a:cubicBezTo>
                    <a:cubicBezTo>
                      <a:pt x="159" y="107"/>
                      <a:pt x="159" y="107"/>
                      <a:pt x="159" y="107"/>
                    </a:cubicBezTo>
                    <a:cubicBezTo>
                      <a:pt x="159" y="101"/>
                      <a:pt x="159" y="101"/>
                      <a:pt x="159" y="101"/>
                    </a:cubicBezTo>
                    <a:cubicBezTo>
                      <a:pt x="198" y="101"/>
                      <a:pt x="198" y="101"/>
                      <a:pt x="198" y="101"/>
                    </a:cubicBezTo>
                    <a:cubicBezTo>
                      <a:pt x="198" y="97"/>
                      <a:pt x="198" y="97"/>
                      <a:pt x="198" y="97"/>
                    </a:cubicBezTo>
                    <a:cubicBezTo>
                      <a:pt x="209" y="97"/>
                      <a:pt x="209" y="97"/>
                      <a:pt x="209" y="97"/>
                    </a:cubicBezTo>
                    <a:cubicBezTo>
                      <a:pt x="209" y="94"/>
                      <a:pt x="209" y="94"/>
                      <a:pt x="209" y="94"/>
                    </a:cubicBezTo>
                    <a:cubicBezTo>
                      <a:pt x="257" y="94"/>
                      <a:pt x="257" y="94"/>
                      <a:pt x="257" y="94"/>
                    </a:cubicBezTo>
                    <a:cubicBezTo>
                      <a:pt x="257" y="89"/>
                      <a:pt x="257" y="89"/>
                      <a:pt x="257" y="89"/>
                    </a:cubicBezTo>
                    <a:cubicBezTo>
                      <a:pt x="278" y="89"/>
                      <a:pt x="278" y="89"/>
                      <a:pt x="278" y="89"/>
                    </a:cubicBezTo>
                    <a:cubicBezTo>
                      <a:pt x="278" y="83"/>
                      <a:pt x="278" y="83"/>
                      <a:pt x="278" y="83"/>
                    </a:cubicBezTo>
                    <a:cubicBezTo>
                      <a:pt x="309" y="83"/>
                      <a:pt x="309" y="83"/>
                      <a:pt x="309" y="83"/>
                    </a:cubicBezTo>
                    <a:cubicBezTo>
                      <a:pt x="309" y="80"/>
                      <a:pt x="309" y="80"/>
                      <a:pt x="309" y="80"/>
                    </a:cubicBezTo>
                    <a:cubicBezTo>
                      <a:pt x="327" y="80"/>
                      <a:pt x="327" y="80"/>
                      <a:pt x="327" y="80"/>
                    </a:cubicBezTo>
                    <a:cubicBezTo>
                      <a:pt x="329" y="80"/>
                      <a:pt x="329" y="80"/>
                      <a:pt x="329" y="80"/>
                    </a:cubicBezTo>
                    <a:cubicBezTo>
                      <a:pt x="329" y="77"/>
                      <a:pt x="329" y="77"/>
                      <a:pt x="329" y="77"/>
                    </a:cubicBezTo>
                    <a:cubicBezTo>
                      <a:pt x="330" y="77"/>
                      <a:pt x="330" y="77"/>
                      <a:pt x="330" y="77"/>
                    </a:cubicBezTo>
                    <a:cubicBezTo>
                      <a:pt x="330" y="74"/>
                      <a:pt x="330" y="74"/>
                      <a:pt x="330" y="74"/>
                    </a:cubicBezTo>
                    <a:cubicBezTo>
                      <a:pt x="366" y="74"/>
                      <a:pt x="366" y="74"/>
                      <a:pt x="366" y="74"/>
                    </a:cubicBezTo>
                    <a:cubicBezTo>
                      <a:pt x="366" y="70"/>
                      <a:pt x="366" y="70"/>
                      <a:pt x="366" y="70"/>
                    </a:cubicBezTo>
                    <a:cubicBezTo>
                      <a:pt x="406" y="70"/>
                      <a:pt x="406" y="70"/>
                      <a:pt x="406" y="70"/>
                    </a:cubicBezTo>
                    <a:cubicBezTo>
                      <a:pt x="406" y="65"/>
                      <a:pt x="406" y="65"/>
                      <a:pt x="406" y="65"/>
                    </a:cubicBezTo>
                    <a:cubicBezTo>
                      <a:pt x="435" y="65"/>
                      <a:pt x="435" y="65"/>
                      <a:pt x="435" y="65"/>
                    </a:cubicBezTo>
                    <a:cubicBezTo>
                      <a:pt x="435" y="61"/>
                      <a:pt x="435" y="61"/>
                      <a:pt x="435" y="61"/>
                    </a:cubicBezTo>
                    <a:cubicBezTo>
                      <a:pt x="467" y="61"/>
                      <a:pt x="467" y="61"/>
                      <a:pt x="467" y="61"/>
                    </a:cubicBezTo>
                    <a:cubicBezTo>
                      <a:pt x="467" y="53"/>
                      <a:pt x="467" y="53"/>
                      <a:pt x="467" y="53"/>
                    </a:cubicBezTo>
                    <a:cubicBezTo>
                      <a:pt x="505" y="53"/>
                      <a:pt x="505" y="53"/>
                      <a:pt x="505" y="53"/>
                    </a:cubicBezTo>
                    <a:cubicBezTo>
                      <a:pt x="505" y="48"/>
                      <a:pt x="505" y="48"/>
                      <a:pt x="505" y="48"/>
                    </a:cubicBezTo>
                    <a:cubicBezTo>
                      <a:pt x="518" y="48"/>
                      <a:pt x="518" y="48"/>
                      <a:pt x="518" y="48"/>
                    </a:cubicBezTo>
                    <a:cubicBezTo>
                      <a:pt x="518" y="41"/>
                      <a:pt x="518" y="41"/>
                      <a:pt x="518" y="41"/>
                    </a:cubicBezTo>
                    <a:cubicBezTo>
                      <a:pt x="568" y="41"/>
                      <a:pt x="568" y="41"/>
                      <a:pt x="568" y="41"/>
                    </a:cubicBezTo>
                    <a:cubicBezTo>
                      <a:pt x="569" y="41"/>
                      <a:pt x="569" y="41"/>
                      <a:pt x="569" y="41"/>
                    </a:cubicBezTo>
                    <a:cubicBezTo>
                      <a:pt x="569" y="41"/>
                      <a:pt x="569" y="33"/>
                      <a:pt x="569" y="34"/>
                    </a:cubicBezTo>
                    <a:cubicBezTo>
                      <a:pt x="569" y="34"/>
                      <a:pt x="625" y="34"/>
                      <a:pt x="625" y="34"/>
                    </a:cubicBezTo>
                    <a:cubicBezTo>
                      <a:pt x="625" y="24"/>
                      <a:pt x="625" y="24"/>
                      <a:pt x="625" y="24"/>
                    </a:cubicBezTo>
                    <a:cubicBezTo>
                      <a:pt x="678" y="24"/>
                      <a:pt x="678" y="24"/>
                      <a:pt x="678" y="24"/>
                    </a:cubicBezTo>
                    <a:cubicBezTo>
                      <a:pt x="678" y="13"/>
                      <a:pt x="678" y="13"/>
                      <a:pt x="678" y="13"/>
                    </a:cubicBezTo>
                    <a:cubicBezTo>
                      <a:pt x="691" y="13"/>
                      <a:pt x="691" y="13"/>
                      <a:pt x="691" y="13"/>
                    </a:cubicBezTo>
                    <a:cubicBezTo>
                      <a:pt x="691" y="0"/>
                      <a:pt x="691" y="0"/>
                      <a:pt x="691" y="0"/>
                    </a:cubicBezTo>
                    <a:cubicBezTo>
                      <a:pt x="779" y="0"/>
                      <a:pt x="779" y="0"/>
                      <a:pt x="779" y="0"/>
                    </a:cubicBezTo>
                  </a:path>
                </a:pathLst>
              </a:custGeom>
              <a:noFill/>
              <a:ln w="38100" cap="flat" cmpd="sng" algn="ctr">
                <a:solidFill>
                  <a:srgbClr val="183059"/>
                </a:solidFill>
                <a:prstDash val="solid"/>
                <a:headEnd/>
                <a:tailEnd/>
              </a:ln>
              <a:effectLst>
                <a:outerShdw blurRad="40000" dist="23000" dir="5400000" rotWithShape="0">
                  <a:srgbClr val="000000">
                    <a:alpha val="35000"/>
                  </a:srgb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grpSp>
        <p:sp>
          <p:nvSpPr>
            <p:cNvPr id="217" name="TextBox 216">
              <a:extLst>
                <a:ext uri="{FF2B5EF4-FFF2-40B4-BE49-F238E27FC236}">
                  <a16:creationId xmlns:a16="http://schemas.microsoft.com/office/drawing/2014/main" id="{E9234FBB-6C1F-4037-A4A0-E2370C85102E}"/>
                </a:ext>
              </a:extLst>
            </p:cNvPr>
            <p:cNvSpPr txBox="1"/>
            <p:nvPr/>
          </p:nvSpPr>
          <p:spPr>
            <a:xfrm rot="16200000">
              <a:off x="-99371" y="3034950"/>
              <a:ext cx="12731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Risque</a:t>
              </a: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en-GB" sz="1400" b="0"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cumulatif</a:t>
              </a:r>
              <a:endPar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18" name="TextBox 217">
              <a:extLst>
                <a:ext uri="{FF2B5EF4-FFF2-40B4-BE49-F238E27FC236}">
                  <a16:creationId xmlns:a16="http://schemas.microsoft.com/office/drawing/2014/main" id="{8BE5F627-8A95-446E-8105-F5DA2EC7158C}"/>
                </a:ext>
              </a:extLst>
            </p:cNvPr>
            <p:cNvSpPr txBox="1"/>
            <p:nvPr/>
          </p:nvSpPr>
          <p:spPr>
            <a:xfrm>
              <a:off x="2908397" y="3296029"/>
              <a:ext cx="47801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AAS</a:t>
              </a:r>
            </a:p>
          </p:txBody>
        </p:sp>
        <p:sp>
          <p:nvSpPr>
            <p:cNvPr id="219" name="TextBox 218">
              <a:extLst>
                <a:ext uri="{FF2B5EF4-FFF2-40B4-BE49-F238E27FC236}">
                  <a16:creationId xmlns:a16="http://schemas.microsoft.com/office/drawing/2014/main" id="{E0C63797-6AD4-4480-A055-7FB9EC20FCD3}"/>
                </a:ext>
              </a:extLst>
            </p:cNvPr>
            <p:cNvSpPr txBox="1"/>
            <p:nvPr/>
          </p:nvSpPr>
          <p:spPr>
            <a:xfrm>
              <a:off x="3244637" y="3777225"/>
              <a:ext cx="79701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Apixaban</a:t>
              </a:r>
            </a:p>
          </p:txBody>
        </p:sp>
        <p:sp>
          <p:nvSpPr>
            <p:cNvPr id="220" name="TextBox 219">
              <a:extLst>
                <a:ext uri="{FF2B5EF4-FFF2-40B4-BE49-F238E27FC236}">
                  <a16:creationId xmlns:a16="http://schemas.microsoft.com/office/drawing/2014/main" id="{64A288BD-EAF5-458A-937F-F84B9FA98175}"/>
                </a:ext>
              </a:extLst>
            </p:cNvPr>
            <p:cNvSpPr txBox="1"/>
            <p:nvPr/>
          </p:nvSpPr>
          <p:spPr>
            <a:xfrm>
              <a:off x="163730" y="4776186"/>
              <a:ext cx="112723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Nbre</a:t>
              </a:r>
              <a:r>
                <a:rPr kumimoji="0" lang="en-GB" sz="14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 à </a:t>
              </a:r>
              <a:r>
                <a:rPr kumimoji="0" lang="en-GB" sz="1400" b="1"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risque</a:t>
              </a:r>
              <a:endParaRPr kumimoji="0" lang="en-GB" sz="14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21" name="TextBox 220">
              <a:extLst>
                <a:ext uri="{FF2B5EF4-FFF2-40B4-BE49-F238E27FC236}">
                  <a16:creationId xmlns:a16="http://schemas.microsoft.com/office/drawing/2014/main" id="{1085E97B-9425-40F1-8268-D1AD5B95BDCC}"/>
                </a:ext>
              </a:extLst>
            </p:cNvPr>
            <p:cNvSpPr txBox="1"/>
            <p:nvPr/>
          </p:nvSpPr>
          <p:spPr>
            <a:xfrm>
              <a:off x="176553" y="4978549"/>
              <a:ext cx="47801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AAS</a:t>
              </a:r>
            </a:p>
          </p:txBody>
        </p:sp>
        <p:sp>
          <p:nvSpPr>
            <p:cNvPr id="222" name="TextBox 221">
              <a:extLst>
                <a:ext uri="{FF2B5EF4-FFF2-40B4-BE49-F238E27FC236}">
                  <a16:creationId xmlns:a16="http://schemas.microsoft.com/office/drawing/2014/main" id="{A146179D-3283-4B37-834F-2C4824DB887D}"/>
                </a:ext>
              </a:extLst>
            </p:cNvPr>
            <p:cNvSpPr txBox="1"/>
            <p:nvPr/>
          </p:nvSpPr>
          <p:spPr>
            <a:xfrm>
              <a:off x="176553" y="5176264"/>
              <a:ext cx="79701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Apixaban</a:t>
              </a:r>
            </a:p>
          </p:txBody>
        </p:sp>
        <p:sp>
          <p:nvSpPr>
            <p:cNvPr id="223" name="TextBox 222">
              <a:extLst>
                <a:ext uri="{FF2B5EF4-FFF2-40B4-BE49-F238E27FC236}">
                  <a16:creationId xmlns:a16="http://schemas.microsoft.com/office/drawing/2014/main" id="{60DB0DBF-3EF8-48A0-8C0A-07F1204FF6BB}"/>
                </a:ext>
              </a:extLst>
            </p:cNvPr>
            <p:cNvSpPr txBox="1"/>
            <p:nvPr/>
          </p:nvSpPr>
          <p:spPr>
            <a:xfrm>
              <a:off x="952186" y="4973829"/>
              <a:ext cx="51167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1799</a:t>
              </a:r>
            </a:p>
          </p:txBody>
        </p:sp>
        <p:sp>
          <p:nvSpPr>
            <p:cNvPr id="224" name="TextBox 223">
              <a:extLst>
                <a:ext uri="{FF2B5EF4-FFF2-40B4-BE49-F238E27FC236}">
                  <a16:creationId xmlns:a16="http://schemas.microsoft.com/office/drawing/2014/main" id="{3E208257-5EE5-4501-A07D-11D61F9A20F5}"/>
                </a:ext>
              </a:extLst>
            </p:cNvPr>
            <p:cNvSpPr txBox="1"/>
            <p:nvPr/>
          </p:nvSpPr>
          <p:spPr>
            <a:xfrm>
              <a:off x="952186" y="5176264"/>
              <a:ext cx="51167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1901</a:t>
              </a:r>
            </a:p>
          </p:txBody>
        </p:sp>
        <p:sp>
          <p:nvSpPr>
            <p:cNvPr id="225" name="TextBox 224">
              <a:extLst>
                <a:ext uri="{FF2B5EF4-FFF2-40B4-BE49-F238E27FC236}">
                  <a16:creationId xmlns:a16="http://schemas.microsoft.com/office/drawing/2014/main" id="{BEBB5ECE-FF5F-42AD-9B69-542C0E6A7767}"/>
                </a:ext>
              </a:extLst>
            </p:cNvPr>
            <p:cNvSpPr txBox="1"/>
            <p:nvPr/>
          </p:nvSpPr>
          <p:spPr>
            <a:xfrm>
              <a:off x="1427488" y="4983407"/>
              <a:ext cx="51167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1766</a:t>
              </a:r>
            </a:p>
          </p:txBody>
        </p:sp>
        <p:sp>
          <p:nvSpPr>
            <p:cNvPr id="226" name="TextBox 225">
              <a:extLst>
                <a:ext uri="{FF2B5EF4-FFF2-40B4-BE49-F238E27FC236}">
                  <a16:creationId xmlns:a16="http://schemas.microsoft.com/office/drawing/2014/main" id="{A8892A89-2DDD-4761-A49C-CC838164225C}"/>
                </a:ext>
              </a:extLst>
            </p:cNvPr>
            <p:cNvSpPr txBox="1"/>
            <p:nvPr/>
          </p:nvSpPr>
          <p:spPr>
            <a:xfrm>
              <a:off x="1427488" y="5176264"/>
              <a:ext cx="51167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1869</a:t>
              </a:r>
            </a:p>
          </p:txBody>
        </p:sp>
        <p:sp>
          <p:nvSpPr>
            <p:cNvPr id="227" name="TextBox 226">
              <a:extLst>
                <a:ext uri="{FF2B5EF4-FFF2-40B4-BE49-F238E27FC236}">
                  <a16:creationId xmlns:a16="http://schemas.microsoft.com/office/drawing/2014/main" id="{49292CD7-76ED-498E-AC30-A9355FA4382B}"/>
                </a:ext>
              </a:extLst>
            </p:cNvPr>
            <p:cNvSpPr txBox="1"/>
            <p:nvPr/>
          </p:nvSpPr>
          <p:spPr>
            <a:xfrm>
              <a:off x="1898856" y="4983407"/>
              <a:ext cx="51168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1643</a:t>
              </a:r>
            </a:p>
          </p:txBody>
        </p:sp>
        <p:sp>
          <p:nvSpPr>
            <p:cNvPr id="228" name="TextBox 227">
              <a:extLst>
                <a:ext uri="{FF2B5EF4-FFF2-40B4-BE49-F238E27FC236}">
                  <a16:creationId xmlns:a16="http://schemas.microsoft.com/office/drawing/2014/main" id="{268DD8D9-2362-4A38-81A5-1BBEA9297ECA}"/>
                </a:ext>
              </a:extLst>
            </p:cNvPr>
            <p:cNvSpPr txBox="1"/>
            <p:nvPr/>
          </p:nvSpPr>
          <p:spPr>
            <a:xfrm>
              <a:off x="1898856" y="5176264"/>
              <a:ext cx="51167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1745</a:t>
              </a:r>
            </a:p>
          </p:txBody>
        </p:sp>
        <p:sp>
          <p:nvSpPr>
            <p:cNvPr id="229" name="TextBox 228">
              <a:extLst>
                <a:ext uri="{FF2B5EF4-FFF2-40B4-BE49-F238E27FC236}">
                  <a16:creationId xmlns:a16="http://schemas.microsoft.com/office/drawing/2014/main" id="{87543787-3CA4-4A06-939F-C78202323206}"/>
                </a:ext>
              </a:extLst>
            </p:cNvPr>
            <p:cNvSpPr txBox="1"/>
            <p:nvPr/>
          </p:nvSpPr>
          <p:spPr>
            <a:xfrm>
              <a:off x="2399793" y="4988199"/>
              <a:ext cx="51167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1384</a:t>
              </a:r>
            </a:p>
          </p:txBody>
        </p:sp>
        <p:sp>
          <p:nvSpPr>
            <p:cNvPr id="230" name="TextBox 229">
              <a:extLst>
                <a:ext uri="{FF2B5EF4-FFF2-40B4-BE49-F238E27FC236}">
                  <a16:creationId xmlns:a16="http://schemas.microsoft.com/office/drawing/2014/main" id="{2F5D7666-D81E-4DD4-AB3D-12D072F2CD56}"/>
                </a:ext>
              </a:extLst>
            </p:cNvPr>
            <p:cNvSpPr txBox="1"/>
            <p:nvPr/>
          </p:nvSpPr>
          <p:spPr>
            <a:xfrm>
              <a:off x="2399793" y="5176264"/>
              <a:ext cx="51167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1455</a:t>
              </a:r>
            </a:p>
          </p:txBody>
        </p:sp>
        <p:sp>
          <p:nvSpPr>
            <p:cNvPr id="231" name="TextBox 230">
              <a:extLst>
                <a:ext uri="{FF2B5EF4-FFF2-40B4-BE49-F238E27FC236}">
                  <a16:creationId xmlns:a16="http://schemas.microsoft.com/office/drawing/2014/main" id="{B44AD26C-435A-441E-8413-36B22D8C979B}"/>
                </a:ext>
              </a:extLst>
            </p:cNvPr>
            <p:cNvSpPr txBox="1"/>
            <p:nvPr/>
          </p:nvSpPr>
          <p:spPr>
            <a:xfrm>
              <a:off x="2850440" y="4973305"/>
              <a:ext cx="51168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1009</a:t>
              </a:r>
            </a:p>
          </p:txBody>
        </p:sp>
        <p:sp>
          <p:nvSpPr>
            <p:cNvPr id="232" name="TextBox 231">
              <a:extLst>
                <a:ext uri="{FF2B5EF4-FFF2-40B4-BE49-F238E27FC236}">
                  <a16:creationId xmlns:a16="http://schemas.microsoft.com/office/drawing/2014/main" id="{9C6A374F-96A1-46BE-A438-CB00AB306FEB}"/>
                </a:ext>
              </a:extLst>
            </p:cNvPr>
            <p:cNvSpPr txBox="1"/>
            <p:nvPr/>
          </p:nvSpPr>
          <p:spPr>
            <a:xfrm>
              <a:off x="2850439" y="5176264"/>
              <a:ext cx="51168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1037</a:t>
              </a:r>
            </a:p>
          </p:txBody>
        </p:sp>
        <p:sp>
          <p:nvSpPr>
            <p:cNvPr id="233" name="TextBox 232">
              <a:extLst>
                <a:ext uri="{FF2B5EF4-FFF2-40B4-BE49-F238E27FC236}">
                  <a16:creationId xmlns:a16="http://schemas.microsoft.com/office/drawing/2014/main" id="{13E7497E-4D3F-431F-8753-FF799516EC34}"/>
                </a:ext>
              </a:extLst>
            </p:cNvPr>
            <p:cNvSpPr txBox="1"/>
            <p:nvPr/>
          </p:nvSpPr>
          <p:spPr>
            <a:xfrm>
              <a:off x="3352163" y="4979062"/>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675</a:t>
              </a:r>
            </a:p>
          </p:txBody>
        </p:sp>
        <p:sp>
          <p:nvSpPr>
            <p:cNvPr id="234" name="TextBox 233">
              <a:extLst>
                <a:ext uri="{FF2B5EF4-FFF2-40B4-BE49-F238E27FC236}">
                  <a16:creationId xmlns:a16="http://schemas.microsoft.com/office/drawing/2014/main" id="{E938542D-C9BC-41F2-A3B4-CF4C68B8CAEA}"/>
                </a:ext>
              </a:extLst>
            </p:cNvPr>
            <p:cNvSpPr txBox="1"/>
            <p:nvPr/>
          </p:nvSpPr>
          <p:spPr>
            <a:xfrm>
              <a:off x="3352162" y="5176264"/>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722</a:t>
              </a:r>
            </a:p>
          </p:txBody>
        </p:sp>
        <p:sp>
          <p:nvSpPr>
            <p:cNvPr id="235" name="TextBox 234">
              <a:extLst>
                <a:ext uri="{FF2B5EF4-FFF2-40B4-BE49-F238E27FC236}">
                  <a16:creationId xmlns:a16="http://schemas.microsoft.com/office/drawing/2014/main" id="{B6E0083E-69FF-472A-A272-81FA3218FA6C}"/>
                </a:ext>
              </a:extLst>
            </p:cNvPr>
            <p:cNvSpPr txBox="1"/>
            <p:nvPr/>
          </p:nvSpPr>
          <p:spPr>
            <a:xfrm>
              <a:off x="3834299" y="4978312"/>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402</a:t>
              </a:r>
            </a:p>
          </p:txBody>
        </p:sp>
        <p:sp>
          <p:nvSpPr>
            <p:cNvPr id="236" name="TextBox 235">
              <a:extLst>
                <a:ext uri="{FF2B5EF4-FFF2-40B4-BE49-F238E27FC236}">
                  <a16:creationId xmlns:a16="http://schemas.microsoft.com/office/drawing/2014/main" id="{A230E37A-DEFA-40CB-8E5D-29B572A9273D}"/>
                </a:ext>
              </a:extLst>
            </p:cNvPr>
            <p:cNvSpPr txBox="1"/>
            <p:nvPr/>
          </p:nvSpPr>
          <p:spPr>
            <a:xfrm>
              <a:off x="3834298" y="5176264"/>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419</a:t>
              </a:r>
            </a:p>
          </p:txBody>
        </p:sp>
        <p:sp>
          <p:nvSpPr>
            <p:cNvPr id="237" name="Freeform 452">
              <a:extLst>
                <a:ext uri="{FF2B5EF4-FFF2-40B4-BE49-F238E27FC236}">
                  <a16:creationId xmlns:a16="http://schemas.microsoft.com/office/drawing/2014/main" id="{FCAF46DF-2E98-4624-8DB4-74B7C5C5B06A}"/>
                </a:ext>
              </a:extLst>
            </p:cNvPr>
            <p:cNvSpPr/>
            <p:nvPr/>
          </p:nvSpPr>
          <p:spPr bwMode="auto">
            <a:xfrm>
              <a:off x="5682079" y="2045810"/>
              <a:ext cx="2947181" cy="2250831"/>
            </a:xfrm>
            <a:custGeom>
              <a:avLst/>
              <a:gdLst>
                <a:gd name="connsiteX0" fmla="*/ 0 w 2947181"/>
                <a:gd name="connsiteY0" fmla="*/ 0 h 2250831"/>
                <a:gd name="connsiteX1" fmla="*/ 0 w 2947181"/>
                <a:gd name="connsiteY1" fmla="*/ 2250831 h 2250831"/>
                <a:gd name="connsiteX2" fmla="*/ 2947181 w 2947181"/>
                <a:gd name="connsiteY2" fmla="*/ 2250831 h 2250831"/>
              </a:gdLst>
              <a:ahLst/>
              <a:cxnLst>
                <a:cxn ang="0">
                  <a:pos x="connsiteX0" y="connsiteY0"/>
                </a:cxn>
                <a:cxn ang="0">
                  <a:pos x="connsiteX1" y="connsiteY1"/>
                </a:cxn>
                <a:cxn ang="0">
                  <a:pos x="connsiteX2" y="connsiteY2"/>
                </a:cxn>
              </a:cxnLst>
              <a:rect l="l" t="t" r="r" b="b"/>
              <a:pathLst>
                <a:path w="2947181" h="2250831">
                  <a:moveTo>
                    <a:pt x="0" y="0"/>
                  </a:moveTo>
                  <a:lnTo>
                    <a:pt x="0" y="2250831"/>
                  </a:lnTo>
                  <a:lnTo>
                    <a:pt x="2947181" y="2250831"/>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38" name="Freeform 453">
              <a:extLst>
                <a:ext uri="{FF2B5EF4-FFF2-40B4-BE49-F238E27FC236}">
                  <a16:creationId xmlns:a16="http://schemas.microsoft.com/office/drawing/2014/main" id="{D207B4AC-7731-4EA3-A01D-12EF84226DC7}"/>
                </a:ext>
              </a:extLst>
            </p:cNvPr>
            <p:cNvSpPr/>
            <p:nvPr/>
          </p:nvSpPr>
          <p:spPr bwMode="auto">
            <a:xfrm>
              <a:off x="8563557"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39" name="Freeform 454">
              <a:extLst>
                <a:ext uri="{FF2B5EF4-FFF2-40B4-BE49-F238E27FC236}">
                  <a16:creationId xmlns:a16="http://schemas.microsoft.com/office/drawing/2014/main" id="{C6E48500-78BD-4FA9-8478-734198443398}"/>
                </a:ext>
              </a:extLst>
            </p:cNvPr>
            <p:cNvSpPr/>
            <p:nvPr/>
          </p:nvSpPr>
          <p:spPr bwMode="auto">
            <a:xfrm>
              <a:off x="8095966"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40" name="Freeform 455">
              <a:extLst>
                <a:ext uri="{FF2B5EF4-FFF2-40B4-BE49-F238E27FC236}">
                  <a16:creationId xmlns:a16="http://schemas.microsoft.com/office/drawing/2014/main" id="{12C49C83-4590-4D8B-8DEE-7191EEA5963D}"/>
                </a:ext>
              </a:extLst>
            </p:cNvPr>
            <p:cNvSpPr/>
            <p:nvPr/>
          </p:nvSpPr>
          <p:spPr bwMode="auto">
            <a:xfrm>
              <a:off x="7623180"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41" name="Freeform 456">
              <a:extLst>
                <a:ext uri="{FF2B5EF4-FFF2-40B4-BE49-F238E27FC236}">
                  <a16:creationId xmlns:a16="http://schemas.microsoft.com/office/drawing/2014/main" id="{059F0A1A-0F5B-4375-83ED-E54F806C41D4}"/>
                </a:ext>
              </a:extLst>
            </p:cNvPr>
            <p:cNvSpPr/>
            <p:nvPr/>
          </p:nvSpPr>
          <p:spPr bwMode="auto">
            <a:xfrm>
              <a:off x="7150394"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42" name="Freeform 457">
              <a:extLst>
                <a:ext uri="{FF2B5EF4-FFF2-40B4-BE49-F238E27FC236}">
                  <a16:creationId xmlns:a16="http://schemas.microsoft.com/office/drawing/2014/main" id="{05A2AF11-6D6E-4AC7-990B-C8212985C152}"/>
                </a:ext>
              </a:extLst>
            </p:cNvPr>
            <p:cNvSpPr/>
            <p:nvPr/>
          </p:nvSpPr>
          <p:spPr bwMode="auto">
            <a:xfrm>
              <a:off x="6677608"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43" name="Freeform 458">
              <a:extLst>
                <a:ext uri="{FF2B5EF4-FFF2-40B4-BE49-F238E27FC236}">
                  <a16:creationId xmlns:a16="http://schemas.microsoft.com/office/drawing/2014/main" id="{0970B720-2521-4EF6-B986-CECE27AF6CD7}"/>
                </a:ext>
              </a:extLst>
            </p:cNvPr>
            <p:cNvSpPr/>
            <p:nvPr/>
          </p:nvSpPr>
          <p:spPr bwMode="auto">
            <a:xfrm>
              <a:off x="6204822"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44" name="Freeform 459">
              <a:extLst>
                <a:ext uri="{FF2B5EF4-FFF2-40B4-BE49-F238E27FC236}">
                  <a16:creationId xmlns:a16="http://schemas.microsoft.com/office/drawing/2014/main" id="{8C665B2B-B54A-49D1-BD96-309F2FF882D0}"/>
                </a:ext>
              </a:extLst>
            </p:cNvPr>
            <p:cNvSpPr/>
            <p:nvPr/>
          </p:nvSpPr>
          <p:spPr bwMode="auto">
            <a:xfrm>
              <a:off x="5732036"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45" name="Freeform 460">
              <a:extLst>
                <a:ext uri="{FF2B5EF4-FFF2-40B4-BE49-F238E27FC236}">
                  <a16:creationId xmlns:a16="http://schemas.microsoft.com/office/drawing/2014/main" id="{F8ACB5EA-759D-4376-B38F-7E50442E9712}"/>
                </a:ext>
              </a:extLst>
            </p:cNvPr>
            <p:cNvSpPr/>
            <p:nvPr/>
          </p:nvSpPr>
          <p:spPr bwMode="auto">
            <a:xfrm rot="5400000">
              <a:off x="5624988" y="4219423"/>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46" name="Freeform 461">
              <a:extLst>
                <a:ext uri="{FF2B5EF4-FFF2-40B4-BE49-F238E27FC236}">
                  <a16:creationId xmlns:a16="http://schemas.microsoft.com/office/drawing/2014/main" id="{CBC03274-0835-4F78-B247-7F8B1D6CB46E}"/>
                </a:ext>
              </a:extLst>
            </p:cNvPr>
            <p:cNvSpPr/>
            <p:nvPr/>
          </p:nvSpPr>
          <p:spPr bwMode="auto">
            <a:xfrm rot="5400000">
              <a:off x="5624988" y="3952960"/>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47" name="Freeform 462">
              <a:extLst>
                <a:ext uri="{FF2B5EF4-FFF2-40B4-BE49-F238E27FC236}">
                  <a16:creationId xmlns:a16="http://schemas.microsoft.com/office/drawing/2014/main" id="{CB4D279E-A176-46F1-8E10-14C38F6644CF}"/>
                </a:ext>
              </a:extLst>
            </p:cNvPr>
            <p:cNvSpPr/>
            <p:nvPr/>
          </p:nvSpPr>
          <p:spPr bwMode="auto">
            <a:xfrm rot="5400000">
              <a:off x="5624988" y="3686496"/>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48" name="Freeform 463">
              <a:extLst>
                <a:ext uri="{FF2B5EF4-FFF2-40B4-BE49-F238E27FC236}">
                  <a16:creationId xmlns:a16="http://schemas.microsoft.com/office/drawing/2014/main" id="{953E3882-01EE-4E32-9E7D-4A1D5377EF35}"/>
                </a:ext>
              </a:extLst>
            </p:cNvPr>
            <p:cNvSpPr/>
            <p:nvPr/>
          </p:nvSpPr>
          <p:spPr bwMode="auto">
            <a:xfrm rot="5400000">
              <a:off x="5624988" y="342003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49" name="Freeform 464">
              <a:extLst>
                <a:ext uri="{FF2B5EF4-FFF2-40B4-BE49-F238E27FC236}">
                  <a16:creationId xmlns:a16="http://schemas.microsoft.com/office/drawing/2014/main" id="{F31628F5-34A9-4A3B-89AD-6A3E4B5C1D30}"/>
                </a:ext>
              </a:extLst>
            </p:cNvPr>
            <p:cNvSpPr/>
            <p:nvPr/>
          </p:nvSpPr>
          <p:spPr bwMode="auto">
            <a:xfrm rot="5400000">
              <a:off x="5624988" y="3153568"/>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50" name="Freeform 465">
              <a:extLst>
                <a:ext uri="{FF2B5EF4-FFF2-40B4-BE49-F238E27FC236}">
                  <a16:creationId xmlns:a16="http://schemas.microsoft.com/office/drawing/2014/main" id="{841388AB-0D00-45B0-844A-3C98ABDC3609}"/>
                </a:ext>
              </a:extLst>
            </p:cNvPr>
            <p:cNvSpPr/>
            <p:nvPr/>
          </p:nvSpPr>
          <p:spPr bwMode="auto">
            <a:xfrm rot="5400000">
              <a:off x="5624988" y="2887104"/>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51" name="Freeform 466">
              <a:extLst>
                <a:ext uri="{FF2B5EF4-FFF2-40B4-BE49-F238E27FC236}">
                  <a16:creationId xmlns:a16="http://schemas.microsoft.com/office/drawing/2014/main" id="{B85A2E5D-484B-40B1-A970-DA9BF79E1E22}"/>
                </a:ext>
              </a:extLst>
            </p:cNvPr>
            <p:cNvSpPr/>
            <p:nvPr/>
          </p:nvSpPr>
          <p:spPr bwMode="auto">
            <a:xfrm rot="5400000">
              <a:off x="5624988" y="2620640"/>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52" name="Freeform 467">
              <a:extLst>
                <a:ext uri="{FF2B5EF4-FFF2-40B4-BE49-F238E27FC236}">
                  <a16:creationId xmlns:a16="http://schemas.microsoft.com/office/drawing/2014/main" id="{A862209A-AE80-4775-B444-4616DF0AADE2}"/>
                </a:ext>
              </a:extLst>
            </p:cNvPr>
            <p:cNvSpPr/>
            <p:nvPr/>
          </p:nvSpPr>
          <p:spPr bwMode="auto">
            <a:xfrm rot="5400000">
              <a:off x="5624988" y="2354176"/>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53" name="Freeform 468">
              <a:extLst>
                <a:ext uri="{FF2B5EF4-FFF2-40B4-BE49-F238E27FC236}">
                  <a16:creationId xmlns:a16="http://schemas.microsoft.com/office/drawing/2014/main" id="{C82F5576-01DD-4821-9D19-74FB36DF9EAE}"/>
                </a:ext>
              </a:extLst>
            </p:cNvPr>
            <p:cNvSpPr/>
            <p:nvPr/>
          </p:nvSpPr>
          <p:spPr bwMode="auto">
            <a:xfrm rot="5400000">
              <a:off x="5624988" y="208771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54" name="TextBox 253">
              <a:extLst>
                <a:ext uri="{FF2B5EF4-FFF2-40B4-BE49-F238E27FC236}">
                  <a16:creationId xmlns:a16="http://schemas.microsoft.com/office/drawing/2014/main" id="{BF025502-9AD3-4D37-AF7F-08FF8BA6D2B7}"/>
                </a:ext>
              </a:extLst>
            </p:cNvPr>
            <p:cNvSpPr txBox="1"/>
            <p:nvPr/>
          </p:nvSpPr>
          <p:spPr>
            <a:xfrm>
              <a:off x="5598826" y="4321006"/>
              <a:ext cx="26642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a:t>
              </a:r>
            </a:p>
          </p:txBody>
        </p:sp>
        <p:sp>
          <p:nvSpPr>
            <p:cNvPr id="255" name="TextBox 254">
              <a:extLst>
                <a:ext uri="{FF2B5EF4-FFF2-40B4-BE49-F238E27FC236}">
                  <a16:creationId xmlns:a16="http://schemas.microsoft.com/office/drawing/2014/main" id="{8B20D6A3-284C-422C-B6B3-D4F6D67526D7}"/>
                </a:ext>
              </a:extLst>
            </p:cNvPr>
            <p:cNvSpPr txBox="1"/>
            <p:nvPr/>
          </p:nvSpPr>
          <p:spPr>
            <a:xfrm>
              <a:off x="6085771" y="4321006"/>
              <a:ext cx="26642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3</a:t>
              </a:r>
            </a:p>
          </p:txBody>
        </p:sp>
        <p:sp>
          <p:nvSpPr>
            <p:cNvPr id="256" name="TextBox 255">
              <a:extLst>
                <a:ext uri="{FF2B5EF4-FFF2-40B4-BE49-F238E27FC236}">
                  <a16:creationId xmlns:a16="http://schemas.microsoft.com/office/drawing/2014/main" id="{DDD3273B-A383-48A3-B69E-BA2EE9860052}"/>
                </a:ext>
              </a:extLst>
            </p:cNvPr>
            <p:cNvSpPr txBox="1"/>
            <p:nvPr/>
          </p:nvSpPr>
          <p:spPr>
            <a:xfrm>
              <a:off x="6548823" y="4321006"/>
              <a:ext cx="26642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6</a:t>
              </a:r>
            </a:p>
          </p:txBody>
        </p:sp>
        <p:sp>
          <p:nvSpPr>
            <p:cNvPr id="257" name="TextBox 256">
              <a:extLst>
                <a:ext uri="{FF2B5EF4-FFF2-40B4-BE49-F238E27FC236}">
                  <a16:creationId xmlns:a16="http://schemas.microsoft.com/office/drawing/2014/main" id="{FC620C41-06B9-4048-96EA-FB848AB02661}"/>
                </a:ext>
              </a:extLst>
            </p:cNvPr>
            <p:cNvSpPr txBox="1"/>
            <p:nvPr/>
          </p:nvSpPr>
          <p:spPr>
            <a:xfrm>
              <a:off x="7025271" y="4321006"/>
              <a:ext cx="26642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9</a:t>
              </a:r>
            </a:p>
          </p:txBody>
        </p:sp>
        <p:sp>
          <p:nvSpPr>
            <p:cNvPr id="258" name="TextBox 257">
              <a:extLst>
                <a:ext uri="{FF2B5EF4-FFF2-40B4-BE49-F238E27FC236}">
                  <a16:creationId xmlns:a16="http://schemas.microsoft.com/office/drawing/2014/main" id="{7B754DEE-6D2E-4667-B670-2DD3EA4CCCEC}"/>
                </a:ext>
              </a:extLst>
            </p:cNvPr>
            <p:cNvSpPr txBox="1"/>
            <p:nvPr/>
          </p:nvSpPr>
          <p:spPr>
            <a:xfrm>
              <a:off x="7443899" y="4321006"/>
              <a:ext cx="34817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12</a:t>
              </a:r>
            </a:p>
          </p:txBody>
        </p:sp>
        <p:sp>
          <p:nvSpPr>
            <p:cNvPr id="259" name="TextBox 258">
              <a:extLst>
                <a:ext uri="{FF2B5EF4-FFF2-40B4-BE49-F238E27FC236}">
                  <a16:creationId xmlns:a16="http://schemas.microsoft.com/office/drawing/2014/main" id="{77AF71C6-16F2-4606-BAA1-CB6566DABD20}"/>
                </a:ext>
              </a:extLst>
            </p:cNvPr>
            <p:cNvSpPr txBox="1"/>
            <p:nvPr/>
          </p:nvSpPr>
          <p:spPr>
            <a:xfrm>
              <a:off x="7911490" y="4321006"/>
              <a:ext cx="34817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15</a:t>
              </a:r>
            </a:p>
          </p:txBody>
        </p:sp>
        <p:sp>
          <p:nvSpPr>
            <p:cNvPr id="260" name="TextBox 259">
              <a:extLst>
                <a:ext uri="{FF2B5EF4-FFF2-40B4-BE49-F238E27FC236}">
                  <a16:creationId xmlns:a16="http://schemas.microsoft.com/office/drawing/2014/main" id="{C5E44064-8F96-494D-A9EF-6FC53FC4AA70}"/>
                </a:ext>
              </a:extLst>
            </p:cNvPr>
            <p:cNvSpPr txBox="1"/>
            <p:nvPr/>
          </p:nvSpPr>
          <p:spPr>
            <a:xfrm>
              <a:off x="8389471" y="4321006"/>
              <a:ext cx="34817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18</a:t>
              </a:r>
            </a:p>
          </p:txBody>
        </p:sp>
        <p:sp>
          <p:nvSpPr>
            <p:cNvPr id="261" name="TextBox 260">
              <a:extLst>
                <a:ext uri="{FF2B5EF4-FFF2-40B4-BE49-F238E27FC236}">
                  <a16:creationId xmlns:a16="http://schemas.microsoft.com/office/drawing/2014/main" id="{F8E111CD-4EA5-4189-8DBF-6DE259159FBF}"/>
                </a:ext>
              </a:extLst>
            </p:cNvPr>
            <p:cNvSpPr txBox="1"/>
            <p:nvPr/>
          </p:nvSpPr>
          <p:spPr>
            <a:xfrm>
              <a:off x="5223344" y="4087066"/>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0.00</a:t>
              </a:r>
            </a:p>
          </p:txBody>
        </p:sp>
        <p:sp>
          <p:nvSpPr>
            <p:cNvPr id="262" name="TextBox 261">
              <a:extLst>
                <a:ext uri="{FF2B5EF4-FFF2-40B4-BE49-F238E27FC236}">
                  <a16:creationId xmlns:a16="http://schemas.microsoft.com/office/drawing/2014/main" id="{9AD228C1-4EA5-40BB-92CC-E59DB91A3F96}"/>
                </a:ext>
              </a:extLst>
            </p:cNvPr>
            <p:cNvSpPr txBox="1"/>
            <p:nvPr/>
          </p:nvSpPr>
          <p:spPr>
            <a:xfrm>
              <a:off x="5223344" y="3821956"/>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0.01</a:t>
              </a:r>
            </a:p>
          </p:txBody>
        </p:sp>
        <p:sp>
          <p:nvSpPr>
            <p:cNvPr id="263" name="TextBox 262">
              <a:extLst>
                <a:ext uri="{FF2B5EF4-FFF2-40B4-BE49-F238E27FC236}">
                  <a16:creationId xmlns:a16="http://schemas.microsoft.com/office/drawing/2014/main" id="{9ACE4971-4E45-4C22-A77B-E58B0722FD28}"/>
                </a:ext>
              </a:extLst>
            </p:cNvPr>
            <p:cNvSpPr txBox="1"/>
            <p:nvPr/>
          </p:nvSpPr>
          <p:spPr>
            <a:xfrm>
              <a:off x="5223343" y="3556842"/>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0.02</a:t>
              </a:r>
            </a:p>
          </p:txBody>
        </p:sp>
        <p:sp>
          <p:nvSpPr>
            <p:cNvPr id="264" name="TextBox 263">
              <a:extLst>
                <a:ext uri="{FF2B5EF4-FFF2-40B4-BE49-F238E27FC236}">
                  <a16:creationId xmlns:a16="http://schemas.microsoft.com/office/drawing/2014/main" id="{1949ACED-E28A-4E1C-8A30-12C425B33C60}"/>
                </a:ext>
              </a:extLst>
            </p:cNvPr>
            <p:cNvSpPr txBox="1"/>
            <p:nvPr/>
          </p:nvSpPr>
          <p:spPr>
            <a:xfrm>
              <a:off x="5223343" y="3291728"/>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0.03</a:t>
              </a:r>
            </a:p>
          </p:txBody>
        </p:sp>
        <p:sp>
          <p:nvSpPr>
            <p:cNvPr id="265" name="TextBox 264">
              <a:extLst>
                <a:ext uri="{FF2B5EF4-FFF2-40B4-BE49-F238E27FC236}">
                  <a16:creationId xmlns:a16="http://schemas.microsoft.com/office/drawing/2014/main" id="{B45BB10F-5570-4EB2-9DEF-36D06DA5B121}"/>
                </a:ext>
              </a:extLst>
            </p:cNvPr>
            <p:cNvSpPr txBox="1"/>
            <p:nvPr/>
          </p:nvSpPr>
          <p:spPr>
            <a:xfrm>
              <a:off x="5223343" y="3026614"/>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0.04</a:t>
              </a:r>
            </a:p>
          </p:txBody>
        </p:sp>
        <p:sp>
          <p:nvSpPr>
            <p:cNvPr id="266" name="TextBox 265">
              <a:extLst>
                <a:ext uri="{FF2B5EF4-FFF2-40B4-BE49-F238E27FC236}">
                  <a16:creationId xmlns:a16="http://schemas.microsoft.com/office/drawing/2014/main" id="{5717A843-4681-4421-BC4D-8E26BB968836}"/>
                </a:ext>
              </a:extLst>
            </p:cNvPr>
            <p:cNvSpPr txBox="1"/>
            <p:nvPr/>
          </p:nvSpPr>
          <p:spPr>
            <a:xfrm>
              <a:off x="5223343" y="2761500"/>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0.05</a:t>
              </a:r>
            </a:p>
          </p:txBody>
        </p:sp>
        <p:sp>
          <p:nvSpPr>
            <p:cNvPr id="267" name="TextBox 266">
              <a:extLst>
                <a:ext uri="{FF2B5EF4-FFF2-40B4-BE49-F238E27FC236}">
                  <a16:creationId xmlns:a16="http://schemas.microsoft.com/office/drawing/2014/main" id="{FB53F3A3-8D20-413B-86F6-7202E2130BAA}"/>
                </a:ext>
              </a:extLst>
            </p:cNvPr>
            <p:cNvSpPr txBox="1"/>
            <p:nvPr/>
          </p:nvSpPr>
          <p:spPr>
            <a:xfrm>
              <a:off x="5223343" y="2496386"/>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0.06</a:t>
              </a:r>
            </a:p>
          </p:txBody>
        </p:sp>
        <p:sp>
          <p:nvSpPr>
            <p:cNvPr id="268" name="TextBox 267">
              <a:extLst>
                <a:ext uri="{FF2B5EF4-FFF2-40B4-BE49-F238E27FC236}">
                  <a16:creationId xmlns:a16="http://schemas.microsoft.com/office/drawing/2014/main" id="{CE81E43C-7895-42E4-B179-6BBA2230CF69}"/>
                </a:ext>
              </a:extLst>
            </p:cNvPr>
            <p:cNvSpPr txBox="1"/>
            <p:nvPr/>
          </p:nvSpPr>
          <p:spPr>
            <a:xfrm>
              <a:off x="5223343" y="2231272"/>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0.07</a:t>
              </a:r>
            </a:p>
          </p:txBody>
        </p:sp>
        <p:sp>
          <p:nvSpPr>
            <p:cNvPr id="269" name="TextBox 268">
              <a:extLst>
                <a:ext uri="{FF2B5EF4-FFF2-40B4-BE49-F238E27FC236}">
                  <a16:creationId xmlns:a16="http://schemas.microsoft.com/office/drawing/2014/main" id="{7948F5EC-14C4-4EFA-95A7-F57A4A11832D}"/>
                </a:ext>
              </a:extLst>
            </p:cNvPr>
            <p:cNvSpPr txBox="1"/>
            <p:nvPr/>
          </p:nvSpPr>
          <p:spPr>
            <a:xfrm>
              <a:off x="6913026" y="4581573"/>
              <a:ext cx="49564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Mois</a:t>
              </a:r>
              <a:endPar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70" name="TextBox 269">
              <a:extLst>
                <a:ext uri="{FF2B5EF4-FFF2-40B4-BE49-F238E27FC236}">
                  <a16:creationId xmlns:a16="http://schemas.microsoft.com/office/drawing/2014/main" id="{ED3AC0E1-EB25-4F2D-BC85-882C568A987A}"/>
                </a:ext>
              </a:extLst>
            </p:cNvPr>
            <p:cNvSpPr txBox="1"/>
            <p:nvPr/>
          </p:nvSpPr>
          <p:spPr>
            <a:xfrm rot="16200000">
              <a:off x="4422123" y="3033911"/>
              <a:ext cx="12731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Risque</a:t>
              </a: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en-GB" sz="1400" b="0"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cumulatif</a:t>
              </a:r>
              <a:endPar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71" name="TextBox 270">
              <a:extLst>
                <a:ext uri="{FF2B5EF4-FFF2-40B4-BE49-F238E27FC236}">
                  <a16:creationId xmlns:a16="http://schemas.microsoft.com/office/drawing/2014/main" id="{07E0C2B9-3168-4129-9504-6C00B4C06652}"/>
                </a:ext>
              </a:extLst>
            </p:cNvPr>
            <p:cNvSpPr txBox="1"/>
            <p:nvPr/>
          </p:nvSpPr>
          <p:spPr>
            <a:xfrm>
              <a:off x="7164845" y="2377872"/>
              <a:ext cx="47801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AAS</a:t>
              </a:r>
            </a:p>
          </p:txBody>
        </p:sp>
        <p:sp>
          <p:nvSpPr>
            <p:cNvPr id="272" name="TextBox 271">
              <a:extLst>
                <a:ext uri="{FF2B5EF4-FFF2-40B4-BE49-F238E27FC236}">
                  <a16:creationId xmlns:a16="http://schemas.microsoft.com/office/drawing/2014/main" id="{EE9B7080-E934-4F9A-B11E-7240C2730347}"/>
                </a:ext>
              </a:extLst>
            </p:cNvPr>
            <p:cNvSpPr txBox="1"/>
            <p:nvPr/>
          </p:nvSpPr>
          <p:spPr>
            <a:xfrm>
              <a:off x="7576427" y="3671863"/>
              <a:ext cx="79701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Apixaban</a:t>
              </a:r>
            </a:p>
          </p:txBody>
        </p:sp>
        <p:sp>
          <p:nvSpPr>
            <p:cNvPr id="273" name="TextBox 272">
              <a:extLst>
                <a:ext uri="{FF2B5EF4-FFF2-40B4-BE49-F238E27FC236}">
                  <a16:creationId xmlns:a16="http://schemas.microsoft.com/office/drawing/2014/main" id="{67D77EA2-546F-4D4C-B31F-C134254F3874}"/>
                </a:ext>
              </a:extLst>
            </p:cNvPr>
            <p:cNvSpPr txBox="1"/>
            <p:nvPr/>
          </p:nvSpPr>
          <p:spPr>
            <a:xfrm>
              <a:off x="4685224" y="4775147"/>
              <a:ext cx="112723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Nbre</a:t>
              </a:r>
              <a:r>
                <a:rPr kumimoji="0" lang="en-GB" sz="14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 à </a:t>
              </a:r>
              <a:r>
                <a:rPr kumimoji="0" lang="en-GB" sz="1400" b="1"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risque</a:t>
              </a:r>
              <a:endParaRPr kumimoji="0" lang="en-GB" sz="14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74" name="TextBox 273">
              <a:extLst>
                <a:ext uri="{FF2B5EF4-FFF2-40B4-BE49-F238E27FC236}">
                  <a16:creationId xmlns:a16="http://schemas.microsoft.com/office/drawing/2014/main" id="{D1680928-9BA3-498C-B0AA-D4F190795374}"/>
                </a:ext>
              </a:extLst>
            </p:cNvPr>
            <p:cNvSpPr txBox="1"/>
            <p:nvPr/>
          </p:nvSpPr>
          <p:spPr>
            <a:xfrm>
              <a:off x="4698046" y="4977510"/>
              <a:ext cx="47801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AAS</a:t>
              </a:r>
            </a:p>
          </p:txBody>
        </p:sp>
        <p:sp>
          <p:nvSpPr>
            <p:cNvPr id="275" name="TextBox 274">
              <a:extLst>
                <a:ext uri="{FF2B5EF4-FFF2-40B4-BE49-F238E27FC236}">
                  <a16:creationId xmlns:a16="http://schemas.microsoft.com/office/drawing/2014/main" id="{D4E3310F-B1A5-4EED-9457-70ACC2814CC0}"/>
                </a:ext>
              </a:extLst>
            </p:cNvPr>
            <p:cNvSpPr txBox="1"/>
            <p:nvPr/>
          </p:nvSpPr>
          <p:spPr>
            <a:xfrm>
              <a:off x="4698047" y="5175225"/>
              <a:ext cx="79701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Apixaban</a:t>
              </a:r>
            </a:p>
          </p:txBody>
        </p:sp>
        <p:sp>
          <p:nvSpPr>
            <p:cNvPr id="276" name="TextBox 275">
              <a:extLst>
                <a:ext uri="{FF2B5EF4-FFF2-40B4-BE49-F238E27FC236}">
                  <a16:creationId xmlns:a16="http://schemas.microsoft.com/office/drawing/2014/main" id="{18A46680-C6BE-42C6-A2D2-C4B4CF09A71D}"/>
                </a:ext>
              </a:extLst>
            </p:cNvPr>
            <p:cNvSpPr txBox="1"/>
            <p:nvPr/>
          </p:nvSpPr>
          <p:spPr>
            <a:xfrm>
              <a:off x="5514557" y="4972790"/>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992</a:t>
              </a:r>
            </a:p>
          </p:txBody>
        </p:sp>
        <p:sp>
          <p:nvSpPr>
            <p:cNvPr id="277" name="TextBox 276">
              <a:extLst>
                <a:ext uri="{FF2B5EF4-FFF2-40B4-BE49-F238E27FC236}">
                  <a16:creationId xmlns:a16="http://schemas.microsoft.com/office/drawing/2014/main" id="{9186C586-15C7-4BF6-9C8F-51C6D252B818}"/>
                </a:ext>
              </a:extLst>
            </p:cNvPr>
            <p:cNvSpPr txBox="1"/>
            <p:nvPr/>
          </p:nvSpPr>
          <p:spPr>
            <a:xfrm>
              <a:off x="5514556" y="5175225"/>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906</a:t>
              </a:r>
            </a:p>
          </p:txBody>
        </p:sp>
        <p:sp>
          <p:nvSpPr>
            <p:cNvPr id="278" name="TextBox 277">
              <a:extLst>
                <a:ext uri="{FF2B5EF4-FFF2-40B4-BE49-F238E27FC236}">
                  <a16:creationId xmlns:a16="http://schemas.microsoft.com/office/drawing/2014/main" id="{68DB8043-4BFA-460E-B57E-60DE04DBF8FA}"/>
                </a:ext>
              </a:extLst>
            </p:cNvPr>
            <p:cNvSpPr txBox="1"/>
            <p:nvPr/>
          </p:nvSpPr>
          <p:spPr>
            <a:xfrm>
              <a:off x="5989859" y="4982368"/>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951</a:t>
              </a:r>
            </a:p>
          </p:txBody>
        </p:sp>
        <p:sp>
          <p:nvSpPr>
            <p:cNvPr id="279" name="TextBox 278">
              <a:extLst>
                <a:ext uri="{FF2B5EF4-FFF2-40B4-BE49-F238E27FC236}">
                  <a16:creationId xmlns:a16="http://schemas.microsoft.com/office/drawing/2014/main" id="{7EDA4ACB-55C7-4533-B97B-70EB9055DDFF}"/>
                </a:ext>
              </a:extLst>
            </p:cNvPr>
            <p:cNvSpPr txBox="1"/>
            <p:nvPr/>
          </p:nvSpPr>
          <p:spPr>
            <a:xfrm>
              <a:off x="5989858" y="5175225"/>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887</a:t>
              </a:r>
            </a:p>
          </p:txBody>
        </p:sp>
        <p:sp>
          <p:nvSpPr>
            <p:cNvPr id="280" name="TextBox 279">
              <a:extLst>
                <a:ext uri="{FF2B5EF4-FFF2-40B4-BE49-F238E27FC236}">
                  <a16:creationId xmlns:a16="http://schemas.microsoft.com/office/drawing/2014/main" id="{AF0C25E9-B31E-4E66-8677-BDE0BA19D51C}"/>
                </a:ext>
              </a:extLst>
            </p:cNvPr>
            <p:cNvSpPr txBox="1"/>
            <p:nvPr/>
          </p:nvSpPr>
          <p:spPr>
            <a:xfrm>
              <a:off x="6461227" y="4982368"/>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885</a:t>
              </a:r>
            </a:p>
          </p:txBody>
        </p:sp>
        <p:sp>
          <p:nvSpPr>
            <p:cNvPr id="281" name="TextBox 280">
              <a:extLst>
                <a:ext uri="{FF2B5EF4-FFF2-40B4-BE49-F238E27FC236}">
                  <a16:creationId xmlns:a16="http://schemas.microsoft.com/office/drawing/2014/main" id="{DFA90EE9-1A18-4B8F-BC5D-573DD8800985}"/>
                </a:ext>
              </a:extLst>
            </p:cNvPr>
            <p:cNvSpPr txBox="1"/>
            <p:nvPr/>
          </p:nvSpPr>
          <p:spPr>
            <a:xfrm>
              <a:off x="6461226" y="5175225"/>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820</a:t>
              </a:r>
            </a:p>
          </p:txBody>
        </p:sp>
        <p:sp>
          <p:nvSpPr>
            <p:cNvPr id="282" name="TextBox 281">
              <a:extLst>
                <a:ext uri="{FF2B5EF4-FFF2-40B4-BE49-F238E27FC236}">
                  <a16:creationId xmlns:a16="http://schemas.microsoft.com/office/drawing/2014/main" id="{53260485-3814-4B55-88C0-25860D988E10}"/>
                </a:ext>
              </a:extLst>
            </p:cNvPr>
            <p:cNvSpPr txBox="1"/>
            <p:nvPr/>
          </p:nvSpPr>
          <p:spPr>
            <a:xfrm>
              <a:off x="6962163" y="4987160"/>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730</a:t>
              </a:r>
            </a:p>
          </p:txBody>
        </p:sp>
        <p:sp>
          <p:nvSpPr>
            <p:cNvPr id="283" name="TextBox 282">
              <a:extLst>
                <a:ext uri="{FF2B5EF4-FFF2-40B4-BE49-F238E27FC236}">
                  <a16:creationId xmlns:a16="http://schemas.microsoft.com/office/drawing/2014/main" id="{A75DE584-F16C-478C-8DA0-0AB942E2387D}"/>
                </a:ext>
              </a:extLst>
            </p:cNvPr>
            <p:cNvSpPr txBox="1"/>
            <p:nvPr/>
          </p:nvSpPr>
          <p:spPr>
            <a:xfrm>
              <a:off x="6962164" y="5175225"/>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651</a:t>
              </a:r>
            </a:p>
          </p:txBody>
        </p:sp>
        <p:sp>
          <p:nvSpPr>
            <p:cNvPr id="284" name="TextBox 283">
              <a:extLst>
                <a:ext uri="{FF2B5EF4-FFF2-40B4-BE49-F238E27FC236}">
                  <a16:creationId xmlns:a16="http://schemas.microsoft.com/office/drawing/2014/main" id="{1DA60507-FC13-4721-B0F4-EFE15712FAEF}"/>
                </a:ext>
              </a:extLst>
            </p:cNvPr>
            <p:cNvSpPr txBox="1"/>
            <p:nvPr/>
          </p:nvSpPr>
          <p:spPr>
            <a:xfrm>
              <a:off x="7412810" y="4972266"/>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536</a:t>
              </a:r>
            </a:p>
          </p:txBody>
        </p:sp>
        <p:sp>
          <p:nvSpPr>
            <p:cNvPr id="285" name="TextBox 284">
              <a:extLst>
                <a:ext uri="{FF2B5EF4-FFF2-40B4-BE49-F238E27FC236}">
                  <a16:creationId xmlns:a16="http://schemas.microsoft.com/office/drawing/2014/main" id="{E8D4B709-EBF9-4968-8CA9-071EA2CE3792}"/>
                </a:ext>
              </a:extLst>
            </p:cNvPr>
            <p:cNvSpPr txBox="1"/>
            <p:nvPr/>
          </p:nvSpPr>
          <p:spPr>
            <a:xfrm>
              <a:off x="7412810" y="5175225"/>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479</a:t>
              </a:r>
            </a:p>
          </p:txBody>
        </p:sp>
        <p:sp>
          <p:nvSpPr>
            <p:cNvPr id="286" name="TextBox 285">
              <a:extLst>
                <a:ext uri="{FF2B5EF4-FFF2-40B4-BE49-F238E27FC236}">
                  <a16:creationId xmlns:a16="http://schemas.microsoft.com/office/drawing/2014/main" id="{B82BA5CB-B631-4CF7-8A16-E001901C065E}"/>
                </a:ext>
              </a:extLst>
            </p:cNvPr>
            <p:cNvSpPr txBox="1"/>
            <p:nvPr/>
          </p:nvSpPr>
          <p:spPr>
            <a:xfrm>
              <a:off x="7873657" y="4978023"/>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375</a:t>
              </a:r>
            </a:p>
          </p:txBody>
        </p:sp>
        <p:sp>
          <p:nvSpPr>
            <p:cNvPr id="287" name="TextBox 286">
              <a:extLst>
                <a:ext uri="{FF2B5EF4-FFF2-40B4-BE49-F238E27FC236}">
                  <a16:creationId xmlns:a16="http://schemas.microsoft.com/office/drawing/2014/main" id="{FB703087-3B28-44DE-BDC0-B50E57D318E5}"/>
                </a:ext>
              </a:extLst>
            </p:cNvPr>
            <p:cNvSpPr txBox="1"/>
            <p:nvPr/>
          </p:nvSpPr>
          <p:spPr>
            <a:xfrm>
              <a:off x="7873656" y="5175225"/>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327</a:t>
              </a:r>
            </a:p>
          </p:txBody>
        </p:sp>
        <p:sp>
          <p:nvSpPr>
            <p:cNvPr id="288" name="TextBox 287">
              <a:extLst>
                <a:ext uri="{FF2B5EF4-FFF2-40B4-BE49-F238E27FC236}">
                  <a16:creationId xmlns:a16="http://schemas.microsoft.com/office/drawing/2014/main" id="{B22C4BB8-F39B-4851-B208-A4E43B9CFC42}"/>
                </a:ext>
              </a:extLst>
            </p:cNvPr>
            <p:cNvSpPr txBox="1"/>
            <p:nvPr/>
          </p:nvSpPr>
          <p:spPr>
            <a:xfrm>
              <a:off x="8355793" y="4977273"/>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229</a:t>
              </a:r>
            </a:p>
          </p:txBody>
        </p:sp>
        <p:sp>
          <p:nvSpPr>
            <p:cNvPr id="289" name="TextBox 288">
              <a:extLst>
                <a:ext uri="{FF2B5EF4-FFF2-40B4-BE49-F238E27FC236}">
                  <a16:creationId xmlns:a16="http://schemas.microsoft.com/office/drawing/2014/main" id="{B604FF1E-EEA8-4A9A-B743-288B4A78BBCC}"/>
                </a:ext>
              </a:extLst>
            </p:cNvPr>
            <p:cNvSpPr txBox="1"/>
            <p:nvPr/>
          </p:nvSpPr>
          <p:spPr>
            <a:xfrm>
              <a:off x="8355792" y="5175225"/>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196</a:t>
              </a:r>
            </a:p>
          </p:txBody>
        </p:sp>
        <p:sp>
          <p:nvSpPr>
            <p:cNvPr id="290" name="TextBox 289">
              <a:extLst>
                <a:ext uri="{FF2B5EF4-FFF2-40B4-BE49-F238E27FC236}">
                  <a16:creationId xmlns:a16="http://schemas.microsoft.com/office/drawing/2014/main" id="{9ECDF884-3A54-4963-ACE3-8382234D32FC}"/>
                </a:ext>
              </a:extLst>
            </p:cNvPr>
            <p:cNvSpPr txBox="1"/>
            <p:nvPr/>
          </p:nvSpPr>
          <p:spPr>
            <a:xfrm>
              <a:off x="5223343" y="1966158"/>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0.08</a:t>
              </a:r>
            </a:p>
          </p:txBody>
        </p:sp>
        <p:sp>
          <p:nvSpPr>
            <p:cNvPr id="291" name="Freeform 11">
              <a:extLst>
                <a:ext uri="{FF2B5EF4-FFF2-40B4-BE49-F238E27FC236}">
                  <a16:creationId xmlns:a16="http://schemas.microsoft.com/office/drawing/2014/main" id="{9DCF0955-A9F5-4BD0-97B1-2FCDFD898E9D}"/>
                </a:ext>
              </a:extLst>
            </p:cNvPr>
            <p:cNvSpPr>
              <a:spLocks/>
            </p:cNvSpPr>
            <p:nvPr/>
          </p:nvSpPr>
          <p:spPr bwMode="auto">
            <a:xfrm>
              <a:off x="5721350" y="3248025"/>
              <a:ext cx="2849563" cy="993775"/>
            </a:xfrm>
            <a:custGeom>
              <a:avLst/>
              <a:gdLst>
                <a:gd name="T0" fmla="*/ 0 w 1795"/>
                <a:gd name="T1" fmla="*/ 626 h 626"/>
                <a:gd name="T2" fmla="*/ 114 w 1795"/>
                <a:gd name="T3" fmla="*/ 626 h 626"/>
                <a:gd name="T4" fmla="*/ 114 w 1795"/>
                <a:gd name="T5" fmla="*/ 605 h 626"/>
                <a:gd name="T6" fmla="*/ 212 w 1795"/>
                <a:gd name="T7" fmla="*/ 605 h 626"/>
                <a:gd name="T8" fmla="*/ 212 w 1795"/>
                <a:gd name="T9" fmla="*/ 567 h 626"/>
                <a:gd name="T10" fmla="*/ 570 w 1795"/>
                <a:gd name="T11" fmla="*/ 567 h 626"/>
                <a:gd name="T12" fmla="*/ 570 w 1795"/>
                <a:gd name="T13" fmla="*/ 551 h 626"/>
                <a:gd name="T14" fmla="*/ 673 w 1795"/>
                <a:gd name="T15" fmla="*/ 551 h 626"/>
                <a:gd name="T16" fmla="*/ 673 w 1795"/>
                <a:gd name="T17" fmla="*/ 530 h 626"/>
                <a:gd name="T18" fmla="*/ 725 w 1795"/>
                <a:gd name="T19" fmla="*/ 530 h 626"/>
                <a:gd name="T20" fmla="*/ 732 w 1795"/>
                <a:gd name="T21" fmla="*/ 530 h 626"/>
                <a:gd name="T22" fmla="*/ 732 w 1795"/>
                <a:gd name="T23" fmla="*/ 484 h 626"/>
                <a:gd name="T24" fmla="*/ 752 w 1795"/>
                <a:gd name="T25" fmla="*/ 484 h 626"/>
                <a:gd name="T26" fmla="*/ 752 w 1795"/>
                <a:gd name="T27" fmla="*/ 457 h 626"/>
                <a:gd name="T28" fmla="*/ 855 w 1795"/>
                <a:gd name="T29" fmla="*/ 457 h 626"/>
                <a:gd name="T30" fmla="*/ 855 w 1795"/>
                <a:gd name="T31" fmla="*/ 434 h 626"/>
                <a:gd name="T32" fmla="*/ 1040 w 1795"/>
                <a:gd name="T33" fmla="*/ 434 h 626"/>
                <a:gd name="T34" fmla="*/ 1040 w 1795"/>
                <a:gd name="T35" fmla="*/ 407 h 626"/>
                <a:gd name="T36" fmla="*/ 1076 w 1795"/>
                <a:gd name="T37" fmla="*/ 407 h 626"/>
                <a:gd name="T38" fmla="*/ 1076 w 1795"/>
                <a:gd name="T39" fmla="*/ 379 h 626"/>
                <a:gd name="T40" fmla="*/ 1095 w 1795"/>
                <a:gd name="T41" fmla="*/ 379 h 626"/>
                <a:gd name="T42" fmla="*/ 1095 w 1795"/>
                <a:gd name="T43" fmla="*/ 347 h 626"/>
                <a:gd name="T44" fmla="*/ 1099 w 1795"/>
                <a:gd name="T45" fmla="*/ 347 h 626"/>
                <a:gd name="T46" fmla="*/ 1099 w 1795"/>
                <a:gd name="T47" fmla="*/ 313 h 626"/>
                <a:gd name="T48" fmla="*/ 1174 w 1795"/>
                <a:gd name="T49" fmla="*/ 313 h 626"/>
                <a:gd name="T50" fmla="*/ 1174 w 1795"/>
                <a:gd name="T51" fmla="*/ 286 h 626"/>
                <a:gd name="T52" fmla="*/ 1174 w 1795"/>
                <a:gd name="T53" fmla="*/ 283 h 626"/>
                <a:gd name="T54" fmla="*/ 1323 w 1795"/>
                <a:gd name="T55" fmla="*/ 283 h 626"/>
                <a:gd name="T56" fmla="*/ 1323 w 1795"/>
                <a:gd name="T57" fmla="*/ 242 h 626"/>
                <a:gd name="T58" fmla="*/ 1494 w 1795"/>
                <a:gd name="T59" fmla="*/ 242 h 626"/>
                <a:gd name="T60" fmla="*/ 1494 w 1795"/>
                <a:gd name="T61" fmla="*/ 192 h 626"/>
                <a:gd name="T62" fmla="*/ 1517 w 1795"/>
                <a:gd name="T63" fmla="*/ 192 h 626"/>
                <a:gd name="T64" fmla="*/ 1517 w 1795"/>
                <a:gd name="T65" fmla="*/ 137 h 626"/>
                <a:gd name="T66" fmla="*/ 1528 w 1795"/>
                <a:gd name="T67" fmla="*/ 137 h 626"/>
                <a:gd name="T68" fmla="*/ 1528 w 1795"/>
                <a:gd name="T69" fmla="*/ 83 h 626"/>
                <a:gd name="T70" fmla="*/ 1745 w 1795"/>
                <a:gd name="T71" fmla="*/ 83 h 626"/>
                <a:gd name="T72" fmla="*/ 1745 w 1795"/>
                <a:gd name="T73" fmla="*/ 0 h 626"/>
                <a:gd name="T74" fmla="*/ 1795 w 1795"/>
                <a:gd name="T75"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95" h="626">
                  <a:moveTo>
                    <a:pt x="0" y="626"/>
                  </a:moveTo>
                  <a:lnTo>
                    <a:pt x="114" y="626"/>
                  </a:lnTo>
                  <a:lnTo>
                    <a:pt x="114" y="605"/>
                  </a:lnTo>
                  <a:lnTo>
                    <a:pt x="212" y="605"/>
                  </a:lnTo>
                  <a:lnTo>
                    <a:pt x="212" y="567"/>
                  </a:lnTo>
                  <a:lnTo>
                    <a:pt x="570" y="567"/>
                  </a:lnTo>
                  <a:lnTo>
                    <a:pt x="570" y="551"/>
                  </a:lnTo>
                  <a:lnTo>
                    <a:pt x="673" y="551"/>
                  </a:lnTo>
                  <a:lnTo>
                    <a:pt x="673" y="530"/>
                  </a:lnTo>
                  <a:lnTo>
                    <a:pt x="725" y="530"/>
                  </a:lnTo>
                  <a:lnTo>
                    <a:pt x="732" y="530"/>
                  </a:lnTo>
                  <a:lnTo>
                    <a:pt x="732" y="484"/>
                  </a:lnTo>
                  <a:lnTo>
                    <a:pt x="752" y="484"/>
                  </a:lnTo>
                  <a:lnTo>
                    <a:pt x="752" y="457"/>
                  </a:lnTo>
                  <a:lnTo>
                    <a:pt x="855" y="457"/>
                  </a:lnTo>
                  <a:lnTo>
                    <a:pt x="855" y="434"/>
                  </a:lnTo>
                  <a:lnTo>
                    <a:pt x="1040" y="434"/>
                  </a:lnTo>
                  <a:lnTo>
                    <a:pt x="1040" y="407"/>
                  </a:lnTo>
                  <a:lnTo>
                    <a:pt x="1076" y="407"/>
                  </a:lnTo>
                  <a:lnTo>
                    <a:pt x="1076" y="379"/>
                  </a:lnTo>
                  <a:lnTo>
                    <a:pt x="1095" y="379"/>
                  </a:lnTo>
                  <a:lnTo>
                    <a:pt x="1095" y="347"/>
                  </a:lnTo>
                  <a:lnTo>
                    <a:pt x="1099" y="347"/>
                  </a:lnTo>
                  <a:lnTo>
                    <a:pt x="1099" y="313"/>
                  </a:lnTo>
                  <a:lnTo>
                    <a:pt x="1174" y="313"/>
                  </a:lnTo>
                  <a:lnTo>
                    <a:pt x="1174" y="286"/>
                  </a:lnTo>
                  <a:lnTo>
                    <a:pt x="1174" y="283"/>
                  </a:lnTo>
                  <a:lnTo>
                    <a:pt x="1323" y="283"/>
                  </a:lnTo>
                  <a:lnTo>
                    <a:pt x="1323" y="242"/>
                  </a:lnTo>
                  <a:lnTo>
                    <a:pt x="1494" y="242"/>
                  </a:lnTo>
                  <a:lnTo>
                    <a:pt x="1494" y="192"/>
                  </a:lnTo>
                  <a:lnTo>
                    <a:pt x="1517" y="192"/>
                  </a:lnTo>
                  <a:lnTo>
                    <a:pt x="1517" y="137"/>
                  </a:lnTo>
                  <a:lnTo>
                    <a:pt x="1528" y="137"/>
                  </a:lnTo>
                  <a:lnTo>
                    <a:pt x="1528" y="83"/>
                  </a:lnTo>
                  <a:lnTo>
                    <a:pt x="1745" y="83"/>
                  </a:lnTo>
                  <a:lnTo>
                    <a:pt x="1745" y="0"/>
                  </a:lnTo>
                  <a:lnTo>
                    <a:pt x="1795" y="0"/>
                  </a:lnTo>
                </a:path>
              </a:pathLst>
            </a:custGeom>
            <a:noFill/>
            <a:ln w="38100" cap="flat" cmpd="sng" algn="ctr">
              <a:solidFill>
                <a:srgbClr val="183059"/>
              </a:solidFill>
              <a:prstDash val="solid"/>
              <a:headEnd/>
              <a:tailEnd/>
            </a:ln>
            <a:effectLst>
              <a:outerShdw blurRad="40000" dist="23000" dir="5400000" rotWithShape="0">
                <a:srgbClr val="000000">
                  <a:alpha val="35000"/>
                </a:srgb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92" name="Freeform 27">
              <a:extLst>
                <a:ext uri="{FF2B5EF4-FFF2-40B4-BE49-F238E27FC236}">
                  <a16:creationId xmlns:a16="http://schemas.microsoft.com/office/drawing/2014/main" id="{57E0F43E-028D-48E4-AF96-39C63383270E}"/>
                </a:ext>
              </a:extLst>
            </p:cNvPr>
            <p:cNvSpPr>
              <a:spLocks/>
            </p:cNvSpPr>
            <p:nvPr/>
          </p:nvSpPr>
          <p:spPr bwMode="auto">
            <a:xfrm>
              <a:off x="5732036" y="2122194"/>
              <a:ext cx="2831521" cy="2096399"/>
            </a:xfrm>
            <a:custGeom>
              <a:avLst/>
              <a:gdLst>
                <a:gd name="T0" fmla="*/ 0 w 1845"/>
                <a:gd name="T1" fmla="*/ 1361 h 1366"/>
                <a:gd name="T2" fmla="*/ 12 w 1845"/>
                <a:gd name="T3" fmla="*/ 1349 h 1366"/>
                <a:gd name="T4" fmla="*/ 19 w 1845"/>
                <a:gd name="T5" fmla="*/ 1340 h 1366"/>
                <a:gd name="T6" fmla="*/ 26 w 1845"/>
                <a:gd name="T7" fmla="*/ 1307 h 1366"/>
                <a:gd name="T8" fmla="*/ 52 w 1845"/>
                <a:gd name="T9" fmla="*/ 1292 h 1366"/>
                <a:gd name="T10" fmla="*/ 61 w 1845"/>
                <a:gd name="T11" fmla="*/ 1288 h 1366"/>
                <a:gd name="T12" fmla="*/ 64 w 1845"/>
                <a:gd name="T13" fmla="*/ 1266 h 1366"/>
                <a:gd name="T14" fmla="*/ 92 w 1845"/>
                <a:gd name="T15" fmla="*/ 1238 h 1366"/>
                <a:gd name="T16" fmla="*/ 104 w 1845"/>
                <a:gd name="T17" fmla="*/ 1219 h 1366"/>
                <a:gd name="T18" fmla="*/ 125 w 1845"/>
                <a:gd name="T19" fmla="*/ 1195 h 1366"/>
                <a:gd name="T20" fmla="*/ 140 w 1845"/>
                <a:gd name="T21" fmla="*/ 1178 h 1366"/>
                <a:gd name="T22" fmla="*/ 197 w 1845"/>
                <a:gd name="T23" fmla="*/ 1145 h 1366"/>
                <a:gd name="T24" fmla="*/ 211 w 1845"/>
                <a:gd name="T25" fmla="*/ 1124 h 1366"/>
                <a:gd name="T26" fmla="*/ 218 w 1845"/>
                <a:gd name="T27" fmla="*/ 1110 h 1366"/>
                <a:gd name="T28" fmla="*/ 218 w 1845"/>
                <a:gd name="T29" fmla="*/ 1088 h 1366"/>
                <a:gd name="T30" fmla="*/ 232 w 1845"/>
                <a:gd name="T31" fmla="*/ 1074 h 1366"/>
                <a:gd name="T32" fmla="*/ 237 w 1845"/>
                <a:gd name="T33" fmla="*/ 1053 h 1366"/>
                <a:gd name="T34" fmla="*/ 258 w 1845"/>
                <a:gd name="T35" fmla="*/ 1036 h 1366"/>
                <a:gd name="T36" fmla="*/ 273 w 1845"/>
                <a:gd name="T37" fmla="*/ 1019 h 1366"/>
                <a:gd name="T38" fmla="*/ 301 w 1845"/>
                <a:gd name="T39" fmla="*/ 1017 h 1366"/>
                <a:gd name="T40" fmla="*/ 334 w 1845"/>
                <a:gd name="T41" fmla="*/ 998 h 1366"/>
                <a:gd name="T42" fmla="*/ 370 w 1845"/>
                <a:gd name="T43" fmla="*/ 979 h 1366"/>
                <a:gd name="T44" fmla="*/ 410 w 1845"/>
                <a:gd name="T45" fmla="*/ 960 h 1366"/>
                <a:gd name="T46" fmla="*/ 417 w 1845"/>
                <a:gd name="T47" fmla="*/ 946 h 1366"/>
                <a:gd name="T48" fmla="*/ 420 w 1845"/>
                <a:gd name="T49" fmla="*/ 929 h 1366"/>
                <a:gd name="T50" fmla="*/ 503 w 1845"/>
                <a:gd name="T51" fmla="*/ 905 h 1366"/>
                <a:gd name="T52" fmla="*/ 536 w 1845"/>
                <a:gd name="T53" fmla="*/ 889 h 1366"/>
                <a:gd name="T54" fmla="*/ 586 w 1845"/>
                <a:gd name="T55" fmla="*/ 870 h 1366"/>
                <a:gd name="T56" fmla="*/ 588 w 1845"/>
                <a:gd name="T57" fmla="*/ 851 h 1366"/>
                <a:gd name="T58" fmla="*/ 595 w 1845"/>
                <a:gd name="T59" fmla="*/ 829 h 1366"/>
                <a:gd name="T60" fmla="*/ 666 w 1845"/>
                <a:gd name="T61" fmla="*/ 815 h 1366"/>
                <a:gd name="T62" fmla="*/ 685 w 1845"/>
                <a:gd name="T63" fmla="*/ 789 h 1366"/>
                <a:gd name="T64" fmla="*/ 685 w 1845"/>
                <a:gd name="T65" fmla="*/ 772 h 1366"/>
                <a:gd name="T66" fmla="*/ 695 w 1845"/>
                <a:gd name="T67" fmla="*/ 749 h 1366"/>
                <a:gd name="T68" fmla="*/ 801 w 1845"/>
                <a:gd name="T69" fmla="*/ 727 h 1366"/>
                <a:gd name="T70" fmla="*/ 854 w 1845"/>
                <a:gd name="T71" fmla="*/ 708 h 1366"/>
                <a:gd name="T72" fmla="*/ 863 w 1845"/>
                <a:gd name="T73" fmla="*/ 706 h 1366"/>
                <a:gd name="T74" fmla="*/ 880 w 1845"/>
                <a:gd name="T75" fmla="*/ 682 h 1366"/>
                <a:gd name="T76" fmla="*/ 963 w 1845"/>
                <a:gd name="T77" fmla="*/ 661 h 1366"/>
                <a:gd name="T78" fmla="*/ 979 w 1845"/>
                <a:gd name="T79" fmla="*/ 635 h 1366"/>
                <a:gd name="T80" fmla="*/ 1003 w 1845"/>
                <a:gd name="T81" fmla="*/ 608 h 1366"/>
                <a:gd name="T82" fmla="*/ 1024 w 1845"/>
                <a:gd name="T83" fmla="*/ 585 h 1366"/>
                <a:gd name="T84" fmla="*/ 1043 w 1845"/>
                <a:gd name="T85" fmla="*/ 556 h 1366"/>
                <a:gd name="T86" fmla="*/ 1081 w 1845"/>
                <a:gd name="T87" fmla="*/ 530 h 1366"/>
                <a:gd name="T88" fmla="*/ 1088 w 1845"/>
                <a:gd name="T89" fmla="*/ 499 h 1366"/>
                <a:gd name="T90" fmla="*/ 1136 w 1845"/>
                <a:gd name="T91" fmla="*/ 447 h 1366"/>
                <a:gd name="T92" fmla="*/ 1136 w 1845"/>
                <a:gd name="T93" fmla="*/ 414 h 1366"/>
                <a:gd name="T94" fmla="*/ 1202 w 1845"/>
                <a:gd name="T95" fmla="*/ 385 h 1366"/>
                <a:gd name="T96" fmla="*/ 1214 w 1845"/>
                <a:gd name="T97" fmla="*/ 350 h 1366"/>
                <a:gd name="T98" fmla="*/ 1281 w 1845"/>
                <a:gd name="T99" fmla="*/ 319 h 1366"/>
                <a:gd name="T100" fmla="*/ 1290 w 1845"/>
                <a:gd name="T101" fmla="*/ 285 h 1366"/>
                <a:gd name="T102" fmla="*/ 1361 w 1845"/>
                <a:gd name="T103" fmla="*/ 245 h 1366"/>
                <a:gd name="T104" fmla="*/ 1418 w 1845"/>
                <a:gd name="T105" fmla="*/ 205 h 1366"/>
                <a:gd name="T106" fmla="*/ 1449 w 1845"/>
                <a:gd name="T107" fmla="*/ 164 h 1366"/>
                <a:gd name="T108" fmla="*/ 1458 w 1845"/>
                <a:gd name="T109" fmla="*/ 122 h 1366"/>
                <a:gd name="T110" fmla="*/ 1522 w 1845"/>
                <a:gd name="T111" fmla="*/ 79 h 1366"/>
                <a:gd name="T112" fmla="*/ 1821 w 1845"/>
                <a:gd name="T113"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45" h="1366">
                  <a:moveTo>
                    <a:pt x="0" y="1366"/>
                  </a:moveTo>
                  <a:lnTo>
                    <a:pt x="0" y="1361"/>
                  </a:lnTo>
                  <a:lnTo>
                    <a:pt x="12" y="1361"/>
                  </a:lnTo>
                  <a:lnTo>
                    <a:pt x="12" y="1349"/>
                  </a:lnTo>
                  <a:lnTo>
                    <a:pt x="19" y="1349"/>
                  </a:lnTo>
                  <a:lnTo>
                    <a:pt x="19" y="1340"/>
                  </a:lnTo>
                  <a:lnTo>
                    <a:pt x="26" y="1340"/>
                  </a:lnTo>
                  <a:lnTo>
                    <a:pt x="26" y="1307"/>
                  </a:lnTo>
                  <a:lnTo>
                    <a:pt x="52" y="1307"/>
                  </a:lnTo>
                  <a:lnTo>
                    <a:pt x="52" y="1292"/>
                  </a:lnTo>
                  <a:lnTo>
                    <a:pt x="52" y="1288"/>
                  </a:lnTo>
                  <a:lnTo>
                    <a:pt x="61" y="1288"/>
                  </a:lnTo>
                  <a:lnTo>
                    <a:pt x="61" y="1266"/>
                  </a:lnTo>
                  <a:lnTo>
                    <a:pt x="64" y="1266"/>
                  </a:lnTo>
                  <a:lnTo>
                    <a:pt x="64" y="1238"/>
                  </a:lnTo>
                  <a:lnTo>
                    <a:pt x="92" y="1238"/>
                  </a:lnTo>
                  <a:lnTo>
                    <a:pt x="92" y="1219"/>
                  </a:lnTo>
                  <a:lnTo>
                    <a:pt x="104" y="1219"/>
                  </a:lnTo>
                  <a:lnTo>
                    <a:pt x="104" y="1195"/>
                  </a:lnTo>
                  <a:lnTo>
                    <a:pt x="125" y="1195"/>
                  </a:lnTo>
                  <a:lnTo>
                    <a:pt x="125" y="1178"/>
                  </a:lnTo>
                  <a:lnTo>
                    <a:pt x="140" y="1178"/>
                  </a:lnTo>
                  <a:lnTo>
                    <a:pt x="140" y="1145"/>
                  </a:lnTo>
                  <a:lnTo>
                    <a:pt x="197" y="1145"/>
                  </a:lnTo>
                  <a:lnTo>
                    <a:pt x="197" y="1124"/>
                  </a:lnTo>
                  <a:lnTo>
                    <a:pt x="211" y="1124"/>
                  </a:lnTo>
                  <a:lnTo>
                    <a:pt x="211" y="1110"/>
                  </a:lnTo>
                  <a:lnTo>
                    <a:pt x="218" y="1110"/>
                  </a:lnTo>
                  <a:lnTo>
                    <a:pt x="218" y="1091"/>
                  </a:lnTo>
                  <a:lnTo>
                    <a:pt x="218" y="1088"/>
                  </a:lnTo>
                  <a:lnTo>
                    <a:pt x="232" y="1088"/>
                  </a:lnTo>
                  <a:lnTo>
                    <a:pt x="232" y="1074"/>
                  </a:lnTo>
                  <a:lnTo>
                    <a:pt x="237" y="1074"/>
                  </a:lnTo>
                  <a:lnTo>
                    <a:pt x="237" y="1053"/>
                  </a:lnTo>
                  <a:lnTo>
                    <a:pt x="258" y="1053"/>
                  </a:lnTo>
                  <a:lnTo>
                    <a:pt x="258" y="1036"/>
                  </a:lnTo>
                  <a:lnTo>
                    <a:pt x="273" y="1036"/>
                  </a:lnTo>
                  <a:lnTo>
                    <a:pt x="273" y="1019"/>
                  </a:lnTo>
                  <a:lnTo>
                    <a:pt x="273" y="1017"/>
                  </a:lnTo>
                  <a:lnTo>
                    <a:pt x="301" y="1017"/>
                  </a:lnTo>
                  <a:lnTo>
                    <a:pt x="301" y="998"/>
                  </a:lnTo>
                  <a:lnTo>
                    <a:pt x="334" y="998"/>
                  </a:lnTo>
                  <a:lnTo>
                    <a:pt x="334" y="979"/>
                  </a:lnTo>
                  <a:lnTo>
                    <a:pt x="370" y="979"/>
                  </a:lnTo>
                  <a:lnTo>
                    <a:pt x="370" y="960"/>
                  </a:lnTo>
                  <a:lnTo>
                    <a:pt x="410" y="960"/>
                  </a:lnTo>
                  <a:lnTo>
                    <a:pt x="410" y="946"/>
                  </a:lnTo>
                  <a:lnTo>
                    <a:pt x="417" y="946"/>
                  </a:lnTo>
                  <a:lnTo>
                    <a:pt x="417" y="929"/>
                  </a:lnTo>
                  <a:lnTo>
                    <a:pt x="420" y="929"/>
                  </a:lnTo>
                  <a:lnTo>
                    <a:pt x="420" y="905"/>
                  </a:lnTo>
                  <a:lnTo>
                    <a:pt x="503" y="905"/>
                  </a:lnTo>
                  <a:lnTo>
                    <a:pt x="503" y="889"/>
                  </a:lnTo>
                  <a:lnTo>
                    <a:pt x="536" y="889"/>
                  </a:lnTo>
                  <a:lnTo>
                    <a:pt x="536" y="870"/>
                  </a:lnTo>
                  <a:lnTo>
                    <a:pt x="586" y="870"/>
                  </a:lnTo>
                  <a:lnTo>
                    <a:pt x="586" y="851"/>
                  </a:lnTo>
                  <a:lnTo>
                    <a:pt x="588" y="851"/>
                  </a:lnTo>
                  <a:lnTo>
                    <a:pt x="588" y="829"/>
                  </a:lnTo>
                  <a:lnTo>
                    <a:pt x="595" y="829"/>
                  </a:lnTo>
                  <a:lnTo>
                    <a:pt x="595" y="815"/>
                  </a:lnTo>
                  <a:lnTo>
                    <a:pt x="666" y="815"/>
                  </a:lnTo>
                  <a:lnTo>
                    <a:pt x="666" y="789"/>
                  </a:lnTo>
                  <a:lnTo>
                    <a:pt x="685" y="789"/>
                  </a:lnTo>
                  <a:lnTo>
                    <a:pt x="685" y="789"/>
                  </a:lnTo>
                  <a:lnTo>
                    <a:pt x="685" y="772"/>
                  </a:lnTo>
                  <a:lnTo>
                    <a:pt x="695" y="772"/>
                  </a:lnTo>
                  <a:lnTo>
                    <a:pt x="695" y="749"/>
                  </a:lnTo>
                  <a:lnTo>
                    <a:pt x="801" y="749"/>
                  </a:lnTo>
                  <a:lnTo>
                    <a:pt x="801" y="727"/>
                  </a:lnTo>
                  <a:lnTo>
                    <a:pt x="854" y="727"/>
                  </a:lnTo>
                  <a:lnTo>
                    <a:pt x="854" y="708"/>
                  </a:lnTo>
                  <a:lnTo>
                    <a:pt x="854" y="706"/>
                  </a:lnTo>
                  <a:lnTo>
                    <a:pt x="863" y="706"/>
                  </a:lnTo>
                  <a:lnTo>
                    <a:pt x="863" y="682"/>
                  </a:lnTo>
                  <a:lnTo>
                    <a:pt x="880" y="682"/>
                  </a:lnTo>
                  <a:lnTo>
                    <a:pt x="880" y="661"/>
                  </a:lnTo>
                  <a:lnTo>
                    <a:pt x="963" y="661"/>
                  </a:lnTo>
                  <a:lnTo>
                    <a:pt x="963" y="635"/>
                  </a:lnTo>
                  <a:lnTo>
                    <a:pt x="979" y="635"/>
                  </a:lnTo>
                  <a:lnTo>
                    <a:pt x="979" y="608"/>
                  </a:lnTo>
                  <a:lnTo>
                    <a:pt x="1003" y="608"/>
                  </a:lnTo>
                  <a:lnTo>
                    <a:pt x="1003" y="585"/>
                  </a:lnTo>
                  <a:lnTo>
                    <a:pt x="1024" y="585"/>
                  </a:lnTo>
                  <a:lnTo>
                    <a:pt x="1024" y="556"/>
                  </a:lnTo>
                  <a:lnTo>
                    <a:pt x="1043" y="556"/>
                  </a:lnTo>
                  <a:lnTo>
                    <a:pt x="1043" y="530"/>
                  </a:lnTo>
                  <a:lnTo>
                    <a:pt x="1081" y="530"/>
                  </a:lnTo>
                  <a:lnTo>
                    <a:pt x="1081" y="499"/>
                  </a:lnTo>
                  <a:lnTo>
                    <a:pt x="1088" y="499"/>
                  </a:lnTo>
                  <a:lnTo>
                    <a:pt x="1088" y="447"/>
                  </a:lnTo>
                  <a:lnTo>
                    <a:pt x="1136" y="447"/>
                  </a:lnTo>
                  <a:lnTo>
                    <a:pt x="1136" y="418"/>
                  </a:lnTo>
                  <a:lnTo>
                    <a:pt x="1136" y="414"/>
                  </a:lnTo>
                  <a:lnTo>
                    <a:pt x="1202" y="414"/>
                  </a:lnTo>
                  <a:lnTo>
                    <a:pt x="1202" y="385"/>
                  </a:lnTo>
                  <a:lnTo>
                    <a:pt x="1214" y="385"/>
                  </a:lnTo>
                  <a:lnTo>
                    <a:pt x="1214" y="350"/>
                  </a:lnTo>
                  <a:lnTo>
                    <a:pt x="1281" y="350"/>
                  </a:lnTo>
                  <a:lnTo>
                    <a:pt x="1281" y="319"/>
                  </a:lnTo>
                  <a:lnTo>
                    <a:pt x="1290" y="319"/>
                  </a:lnTo>
                  <a:lnTo>
                    <a:pt x="1290" y="285"/>
                  </a:lnTo>
                  <a:lnTo>
                    <a:pt x="1361" y="285"/>
                  </a:lnTo>
                  <a:lnTo>
                    <a:pt x="1361" y="245"/>
                  </a:lnTo>
                  <a:lnTo>
                    <a:pt x="1418" y="245"/>
                  </a:lnTo>
                  <a:lnTo>
                    <a:pt x="1418" y="205"/>
                  </a:lnTo>
                  <a:lnTo>
                    <a:pt x="1449" y="205"/>
                  </a:lnTo>
                  <a:lnTo>
                    <a:pt x="1449" y="164"/>
                  </a:lnTo>
                  <a:lnTo>
                    <a:pt x="1458" y="164"/>
                  </a:lnTo>
                  <a:lnTo>
                    <a:pt x="1458" y="122"/>
                  </a:lnTo>
                  <a:lnTo>
                    <a:pt x="1522" y="122"/>
                  </a:lnTo>
                  <a:lnTo>
                    <a:pt x="1522" y="79"/>
                  </a:lnTo>
                  <a:lnTo>
                    <a:pt x="1821" y="79"/>
                  </a:lnTo>
                  <a:lnTo>
                    <a:pt x="1821" y="0"/>
                  </a:lnTo>
                  <a:lnTo>
                    <a:pt x="1845" y="0"/>
                  </a:lnTo>
                </a:path>
              </a:pathLst>
            </a:custGeom>
            <a:noFill/>
            <a:ln w="28575" cap="flat">
              <a:solidFill>
                <a:srgbClr val="97BA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93" name="TextBox 292">
              <a:extLst>
                <a:ext uri="{FF2B5EF4-FFF2-40B4-BE49-F238E27FC236}">
                  <a16:creationId xmlns:a16="http://schemas.microsoft.com/office/drawing/2014/main" id="{9B0C8BFA-B49F-418C-86FA-B5F41AE575BB}"/>
                </a:ext>
              </a:extLst>
            </p:cNvPr>
            <p:cNvSpPr txBox="1"/>
            <p:nvPr/>
          </p:nvSpPr>
          <p:spPr>
            <a:xfrm>
              <a:off x="1546583" y="1442125"/>
              <a:ext cx="2177199" cy="86177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Âge</a:t>
              </a:r>
              <a:r>
                <a:rPr kumimoji="0" lang="en-GB" sz="1600" b="1" i="0" u="none" strike="noStrike" kern="0" cap="none" spc="0" normalizeH="0" baseline="0" noProof="0" dirty="0">
                  <a:ln>
                    <a:noFill/>
                  </a:ln>
                  <a:solidFill>
                    <a:srgbClr val="D36739"/>
                  </a:solidFill>
                  <a:effectLst/>
                  <a:uLnTx/>
                  <a:uFillTx/>
                  <a:latin typeface="Arial Narrow" panose="020B0606020202030204" pitchFamily="34" charset="0"/>
                  <a:ea typeface="+mn-ea"/>
                  <a:cs typeface="+mn-cs"/>
                </a:rPr>
                <a:t> </a:t>
              </a:r>
              <a:r>
                <a:rPr kumimoji="0" lang="en-GB" sz="1600" b="1" i="0" u="none" strike="noStrike" kern="0" cap="none" spc="0" normalizeH="0" baseline="0" noProof="0" dirty="0">
                  <a:ln>
                    <a:noFill/>
                  </a:ln>
                  <a:solidFill>
                    <a:srgbClr val="3F7FFF"/>
                  </a:solidFill>
                  <a:effectLst/>
                  <a:uLnTx/>
                  <a:uFillTx/>
                  <a:latin typeface="Arial Narrow" panose="020B0606020202030204" pitchFamily="34" charset="0"/>
                  <a:ea typeface="+mn-ea"/>
                  <a:cs typeface="+mn-cs"/>
                </a:rPr>
                <a:t>&lt;75 </a:t>
              </a:r>
              <a:r>
                <a:rPr kumimoji="0" lang="fr-FR" sz="16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ans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RRI avec l’</a:t>
              </a:r>
              <a:r>
                <a:rPr kumimoji="0" lang="fr-FR" sz="1600" b="1"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apixaban</a:t>
              </a:r>
              <a:r>
                <a:rPr kumimoji="0" lang="fr-FR" sz="16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 0,68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(IC à 95%, 0,42-1,08)</a:t>
              </a:r>
            </a:p>
          </p:txBody>
        </p:sp>
        <p:sp>
          <p:nvSpPr>
            <p:cNvPr id="294" name="TextBox 293">
              <a:extLst>
                <a:ext uri="{FF2B5EF4-FFF2-40B4-BE49-F238E27FC236}">
                  <a16:creationId xmlns:a16="http://schemas.microsoft.com/office/drawing/2014/main" id="{7FDCFDAA-3330-4027-873D-01243267BD76}"/>
                </a:ext>
              </a:extLst>
            </p:cNvPr>
            <p:cNvSpPr txBox="1"/>
            <p:nvPr/>
          </p:nvSpPr>
          <p:spPr>
            <a:xfrm>
              <a:off x="6057531" y="1442353"/>
              <a:ext cx="2177199"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Âge </a:t>
              </a:r>
              <a:r>
                <a:rPr kumimoji="0" lang="fr-FR" sz="1600" b="1" i="0" u="none" strike="noStrike" kern="0" cap="none" spc="0" normalizeH="0" baseline="0" noProof="0" dirty="0">
                  <a:ln>
                    <a:noFill/>
                  </a:ln>
                  <a:solidFill>
                    <a:srgbClr val="3F7FFF"/>
                  </a:solidFill>
                  <a:effectLst/>
                  <a:uLnTx/>
                  <a:uFillTx/>
                  <a:latin typeface="Arial Narrow" panose="020B0606020202030204" pitchFamily="34" charset="0"/>
                  <a:ea typeface="+mn-ea"/>
                  <a:cs typeface="+mn-cs"/>
                </a:rPr>
                <a:t>≥ 75 </a:t>
              </a:r>
              <a:r>
                <a:rPr kumimoji="0" lang="fr-FR" sz="16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ans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RRI avec l’</a:t>
              </a:r>
              <a:r>
                <a:rPr kumimoji="0" lang="fr-FR" sz="1600" b="1"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apixaban</a:t>
              </a:r>
              <a:r>
                <a:rPr kumimoji="0" lang="fr-FR" sz="16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 0,33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(IC à 95%, 0,19-0,54)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 </a:t>
              </a:r>
              <a:endParaRPr kumimoji="0" lang="en-GB" sz="14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grpSp>
      <p:sp>
        <p:nvSpPr>
          <p:cNvPr id="297" name="TextBox 296">
            <a:extLst>
              <a:ext uri="{FF2B5EF4-FFF2-40B4-BE49-F238E27FC236}">
                <a16:creationId xmlns:a16="http://schemas.microsoft.com/office/drawing/2014/main" id="{0ED8D9FD-97D6-44B4-A1AE-D4462BCB8003}"/>
              </a:ext>
            </a:extLst>
          </p:cNvPr>
          <p:cNvSpPr txBox="1"/>
          <p:nvPr/>
        </p:nvSpPr>
        <p:spPr>
          <a:xfrm>
            <a:off x="181893" y="5569024"/>
            <a:ext cx="5360300" cy="461665"/>
          </a:xfrm>
          <a:prstGeom prst="rect">
            <a:avLst/>
          </a:prstGeom>
          <a:solidFill>
            <a:srgbClr val="FFFFF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Candara"/>
              </a:rPr>
              <a:t>Rapports des risques instantanés (RRI) cumulatifs d’AVC dans les groupes de traitement par l’AAS et l’apixaban chez des patients âgés &lt;75 ans ou ≥ 75 ans.</a:t>
            </a:r>
          </a:p>
        </p:txBody>
      </p:sp>
      <p:sp>
        <p:nvSpPr>
          <p:cNvPr id="298" name="TextBox 297">
            <a:extLst>
              <a:ext uri="{FF2B5EF4-FFF2-40B4-BE49-F238E27FC236}">
                <a16:creationId xmlns:a16="http://schemas.microsoft.com/office/drawing/2014/main" id="{C825811E-6935-4CE7-8AA0-B37AC3DDB255}"/>
              </a:ext>
            </a:extLst>
          </p:cNvPr>
          <p:cNvSpPr txBox="1"/>
          <p:nvPr/>
        </p:nvSpPr>
        <p:spPr>
          <a:xfrm>
            <a:off x="6417979" y="5588478"/>
            <a:ext cx="250434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black"/>
                </a:solidFill>
                <a:effectLst/>
                <a:uLnTx/>
                <a:uFillTx/>
                <a:latin typeface="Arial Narrow" pitchFamily="34" charset="0"/>
                <a:ea typeface="+mn-ea"/>
                <a:cs typeface="Candara"/>
              </a:rPr>
              <a:t>Valeur </a:t>
            </a:r>
            <a:r>
              <a:rPr kumimoji="0" lang="fr-FR" sz="1400" b="1" i="1" u="none" strike="noStrike" kern="1200" cap="none" spc="0" normalizeH="0" baseline="0" noProof="0" dirty="0">
                <a:ln>
                  <a:noFill/>
                </a:ln>
                <a:solidFill>
                  <a:prstClr val="black"/>
                </a:solidFill>
                <a:effectLst/>
                <a:uLnTx/>
                <a:uFillTx/>
                <a:latin typeface="Arial Narrow" pitchFamily="34" charset="0"/>
                <a:ea typeface="+mn-ea"/>
                <a:cs typeface="Candara"/>
              </a:rPr>
              <a:t>P</a:t>
            </a:r>
            <a:r>
              <a:rPr kumimoji="0" lang="fr-FR" sz="1400" b="1" i="0" u="none" strike="noStrike" kern="1200" cap="none" spc="0" normalizeH="0" baseline="0" noProof="0" dirty="0">
                <a:ln>
                  <a:noFill/>
                </a:ln>
                <a:solidFill>
                  <a:prstClr val="black"/>
                </a:solidFill>
                <a:effectLst/>
                <a:uLnTx/>
                <a:uFillTx/>
                <a:latin typeface="Arial Narrow" pitchFamily="34" charset="0"/>
                <a:ea typeface="+mn-ea"/>
                <a:cs typeface="Candara"/>
              </a:rPr>
              <a:t> pour l’interaction = 0,04</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endParaRPr>
          </a:p>
        </p:txBody>
      </p:sp>
      <p:pic>
        <p:nvPicPr>
          <p:cNvPr id="128" name="4E92DA43-5712-40E9-AFDC-2C1062C78C6F" descr="7646DFF2-B812-4635-AA57-5171E34E5A45@chrc">
            <a:extLst>
              <a:ext uri="{FF2B5EF4-FFF2-40B4-BE49-F238E27FC236}">
                <a16:creationId xmlns:a16="http://schemas.microsoft.com/office/drawing/2014/main" id="{8EAA1AAF-C2A7-4FD7-A5EE-19E6BC2A77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3235" y="180464"/>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2967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49061"/>
            <a:ext cx="6408319" cy="126188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AVERROES : </a:t>
            </a:r>
            <a:r>
              <a:rPr kumimoji="0" lang="fr-FR" sz="2400" b="1" i="0" u="none" strike="noStrike" kern="1200" cap="none" spc="0" normalizeH="0" baseline="0" noProof="0" dirty="0">
                <a:ln>
                  <a:noFill/>
                </a:ln>
                <a:solidFill>
                  <a:srgbClr val="1B1A5A"/>
                </a:solidFill>
                <a:effectLst/>
                <a:uLnTx/>
                <a:uFillTx/>
                <a:latin typeface="Arial Narrow" pitchFamily="34" charset="0"/>
                <a:ea typeface="+mn-ea"/>
                <a:cs typeface="Aharoni" panose="02010803020104030203" pitchFamily="2" charset="-79"/>
              </a:rPr>
              <a:t>Au-dessus et au-dessous de 75 ans</a:t>
            </a:r>
            <a:endParaRPr kumimoji="0" lang="fr-FR" sz="2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rPr>
              <a:t>Hémorragie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2400" b="1" i="0" u="none" strike="noStrike" kern="1200" cap="none" spc="0" normalizeH="0" baseline="0" noProof="0" dirty="0">
              <a:ln>
                <a:noFill/>
              </a:ln>
              <a:solidFill>
                <a:srgbClr val="D3673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37" name="Date Placeholder 3">
            <a:extLst>
              <a:ext uri="{FF2B5EF4-FFF2-40B4-BE49-F238E27FC236}">
                <a16:creationId xmlns:a16="http://schemas.microsoft.com/office/drawing/2014/main" id="{A26A0243-FDA6-4081-84DA-115C97A0E3B8}"/>
              </a:ext>
            </a:extLst>
          </p:cNvPr>
          <p:cNvSpPr txBox="1">
            <a:spLocks/>
          </p:cNvSpPr>
          <p:nvPr/>
        </p:nvSpPr>
        <p:spPr>
          <a:xfrm>
            <a:off x="161925" y="6453640"/>
            <a:ext cx="8273949" cy="236954"/>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5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Age and Ageing </a:t>
            </a: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2015: 0:1-7 </a:t>
            </a:r>
            <a:r>
              <a:rPr kumimoji="0" lang="en-CA" sz="105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doi</a:t>
            </a: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10.1093/ageing/afv156</a:t>
            </a:r>
            <a:endParaRPr kumimoji="0" lang="en-GB"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grpSp>
        <p:nvGrpSpPr>
          <p:cNvPr id="364" name="Group 23">
            <a:extLst>
              <a:ext uri="{FF2B5EF4-FFF2-40B4-BE49-F238E27FC236}">
                <a16:creationId xmlns:a16="http://schemas.microsoft.com/office/drawing/2014/main" id="{16CF4D77-B3C2-44E1-A9EE-353217CCA65D}"/>
              </a:ext>
            </a:extLst>
          </p:cNvPr>
          <p:cNvGrpSpPr/>
          <p:nvPr/>
        </p:nvGrpSpPr>
        <p:grpSpPr>
          <a:xfrm>
            <a:off x="115604" y="1451799"/>
            <a:ext cx="8621989" cy="4041916"/>
            <a:chOff x="163730" y="1442125"/>
            <a:chExt cx="8621989" cy="4041916"/>
          </a:xfrm>
        </p:grpSpPr>
        <p:sp>
          <p:nvSpPr>
            <p:cNvPr id="365" name="AutoShape 8">
              <a:extLst>
                <a:ext uri="{FF2B5EF4-FFF2-40B4-BE49-F238E27FC236}">
                  <a16:creationId xmlns:a16="http://schemas.microsoft.com/office/drawing/2014/main" id="{5786B2C4-F53E-41F6-87FA-B73253AEDF96}"/>
                </a:ext>
              </a:extLst>
            </p:cNvPr>
            <p:cNvSpPr>
              <a:spLocks noChangeAspect="1" noChangeArrowheads="1" noTextEdit="1"/>
            </p:cNvSpPr>
            <p:nvPr/>
          </p:nvSpPr>
          <p:spPr bwMode="auto">
            <a:xfrm>
              <a:off x="5721117" y="3296169"/>
              <a:ext cx="284480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366" name="AutoShape 8">
              <a:extLst>
                <a:ext uri="{FF2B5EF4-FFF2-40B4-BE49-F238E27FC236}">
                  <a16:creationId xmlns:a16="http://schemas.microsoft.com/office/drawing/2014/main" id="{83750068-D038-4577-B4F9-AAB11BDF19FE}"/>
                </a:ext>
              </a:extLst>
            </p:cNvPr>
            <p:cNvSpPr>
              <a:spLocks noChangeAspect="1" noChangeArrowheads="1" noTextEdit="1"/>
            </p:cNvSpPr>
            <p:nvPr/>
          </p:nvSpPr>
          <p:spPr bwMode="auto">
            <a:xfrm>
              <a:off x="5724525" y="2143125"/>
              <a:ext cx="2846388"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367" name="Freeform 43">
              <a:extLst>
                <a:ext uri="{FF2B5EF4-FFF2-40B4-BE49-F238E27FC236}">
                  <a16:creationId xmlns:a16="http://schemas.microsoft.com/office/drawing/2014/main" id="{0696C4A2-7375-4ED6-9D2E-C2D330E8E3AA}"/>
                </a:ext>
              </a:extLst>
            </p:cNvPr>
            <p:cNvSpPr/>
            <p:nvPr/>
          </p:nvSpPr>
          <p:spPr bwMode="auto">
            <a:xfrm>
              <a:off x="1160585" y="2046849"/>
              <a:ext cx="2947181" cy="2250831"/>
            </a:xfrm>
            <a:custGeom>
              <a:avLst/>
              <a:gdLst>
                <a:gd name="connsiteX0" fmla="*/ 0 w 2947181"/>
                <a:gd name="connsiteY0" fmla="*/ 0 h 2250831"/>
                <a:gd name="connsiteX1" fmla="*/ 0 w 2947181"/>
                <a:gd name="connsiteY1" fmla="*/ 2250831 h 2250831"/>
                <a:gd name="connsiteX2" fmla="*/ 2947181 w 2947181"/>
                <a:gd name="connsiteY2" fmla="*/ 2250831 h 2250831"/>
              </a:gdLst>
              <a:ahLst/>
              <a:cxnLst>
                <a:cxn ang="0">
                  <a:pos x="connsiteX0" y="connsiteY0"/>
                </a:cxn>
                <a:cxn ang="0">
                  <a:pos x="connsiteX1" y="connsiteY1"/>
                </a:cxn>
                <a:cxn ang="0">
                  <a:pos x="connsiteX2" y="connsiteY2"/>
                </a:cxn>
              </a:cxnLst>
              <a:rect l="l" t="t" r="r" b="b"/>
              <a:pathLst>
                <a:path w="2947181" h="2250831">
                  <a:moveTo>
                    <a:pt x="0" y="0"/>
                  </a:moveTo>
                  <a:lnTo>
                    <a:pt x="0" y="2250831"/>
                  </a:lnTo>
                  <a:lnTo>
                    <a:pt x="2947181" y="2250831"/>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368" name="Freeform 44">
              <a:extLst>
                <a:ext uri="{FF2B5EF4-FFF2-40B4-BE49-F238E27FC236}">
                  <a16:creationId xmlns:a16="http://schemas.microsoft.com/office/drawing/2014/main" id="{F5189BFE-3B33-4D15-B35C-40082532CDCE}"/>
                </a:ext>
              </a:extLst>
            </p:cNvPr>
            <p:cNvSpPr/>
            <p:nvPr/>
          </p:nvSpPr>
          <p:spPr bwMode="auto">
            <a:xfrm>
              <a:off x="4042063"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369" name="Freeform 45">
              <a:extLst>
                <a:ext uri="{FF2B5EF4-FFF2-40B4-BE49-F238E27FC236}">
                  <a16:creationId xmlns:a16="http://schemas.microsoft.com/office/drawing/2014/main" id="{265C2849-951D-46E0-9679-29CC46A212E7}"/>
                </a:ext>
              </a:extLst>
            </p:cNvPr>
            <p:cNvSpPr/>
            <p:nvPr/>
          </p:nvSpPr>
          <p:spPr bwMode="auto">
            <a:xfrm>
              <a:off x="3574472"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370" name="Freeform 46">
              <a:extLst>
                <a:ext uri="{FF2B5EF4-FFF2-40B4-BE49-F238E27FC236}">
                  <a16:creationId xmlns:a16="http://schemas.microsoft.com/office/drawing/2014/main" id="{FCFBF8F1-EB4C-4A45-AF44-2BF744112E54}"/>
                </a:ext>
              </a:extLst>
            </p:cNvPr>
            <p:cNvSpPr/>
            <p:nvPr/>
          </p:nvSpPr>
          <p:spPr bwMode="auto">
            <a:xfrm>
              <a:off x="3101686"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371" name="Freeform 47">
              <a:extLst>
                <a:ext uri="{FF2B5EF4-FFF2-40B4-BE49-F238E27FC236}">
                  <a16:creationId xmlns:a16="http://schemas.microsoft.com/office/drawing/2014/main" id="{B1C9221B-3E77-414D-A834-834980C94E90}"/>
                </a:ext>
              </a:extLst>
            </p:cNvPr>
            <p:cNvSpPr/>
            <p:nvPr/>
          </p:nvSpPr>
          <p:spPr bwMode="auto">
            <a:xfrm>
              <a:off x="2628900"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372" name="Freeform 49">
              <a:extLst>
                <a:ext uri="{FF2B5EF4-FFF2-40B4-BE49-F238E27FC236}">
                  <a16:creationId xmlns:a16="http://schemas.microsoft.com/office/drawing/2014/main" id="{CB5AE37B-92B0-4BD5-A8D5-54B98581ED60}"/>
                </a:ext>
              </a:extLst>
            </p:cNvPr>
            <p:cNvSpPr/>
            <p:nvPr/>
          </p:nvSpPr>
          <p:spPr bwMode="auto">
            <a:xfrm>
              <a:off x="2156114"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373" name="Freeform 51">
              <a:extLst>
                <a:ext uri="{FF2B5EF4-FFF2-40B4-BE49-F238E27FC236}">
                  <a16:creationId xmlns:a16="http://schemas.microsoft.com/office/drawing/2014/main" id="{9B5F0996-8527-4479-AC4A-FDDF97DAA3FE}"/>
                </a:ext>
              </a:extLst>
            </p:cNvPr>
            <p:cNvSpPr/>
            <p:nvPr/>
          </p:nvSpPr>
          <p:spPr bwMode="auto">
            <a:xfrm>
              <a:off x="1683328"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374" name="Freeform 52">
              <a:extLst>
                <a:ext uri="{FF2B5EF4-FFF2-40B4-BE49-F238E27FC236}">
                  <a16:creationId xmlns:a16="http://schemas.microsoft.com/office/drawing/2014/main" id="{EABB32D8-D302-4E01-A666-5EC02200E7D3}"/>
                </a:ext>
              </a:extLst>
            </p:cNvPr>
            <p:cNvSpPr/>
            <p:nvPr/>
          </p:nvSpPr>
          <p:spPr bwMode="auto">
            <a:xfrm>
              <a:off x="1210542"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375" name="Freeform 53">
              <a:extLst>
                <a:ext uri="{FF2B5EF4-FFF2-40B4-BE49-F238E27FC236}">
                  <a16:creationId xmlns:a16="http://schemas.microsoft.com/office/drawing/2014/main" id="{D63A9D52-1657-4E41-90AD-F9773E6A36F8}"/>
                </a:ext>
              </a:extLst>
            </p:cNvPr>
            <p:cNvSpPr/>
            <p:nvPr/>
          </p:nvSpPr>
          <p:spPr bwMode="auto">
            <a:xfrm rot="5400000">
              <a:off x="1103494" y="422046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376" name="Freeform 54">
              <a:extLst>
                <a:ext uri="{FF2B5EF4-FFF2-40B4-BE49-F238E27FC236}">
                  <a16:creationId xmlns:a16="http://schemas.microsoft.com/office/drawing/2014/main" id="{516FF6D4-BF09-44DE-BDC6-96F5D55A1532}"/>
                </a:ext>
              </a:extLst>
            </p:cNvPr>
            <p:cNvSpPr/>
            <p:nvPr/>
          </p:nvSpPr>
          <p:spPr bwMode="auto">
            <a:xfrm rot="5400000">
              <a:off x="1103494" y="3953999"/>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377" name="Freeform 55">
              <a:extLst>
                <a:ext uri="{FF2B5EF4-FFF2-40B4-BE49-F238E27FC236}">
                  <a16:creationId xmlns:a16="http://schemas.microsoft.com/office/drawing/2014/main" id="{72A4EAB7-3685-4A42-8BD7-88B0FBF67D95}"/>
                </a:ext>
              </a:extLst>
            </p:cNvPr>
            <p:cNvSpPr/>
            <p:nvPr/>
          </p:nvSpPr>
          <p:spPr bwMode="auto">
            <a:xfrm rot="5400000">
              <a:off x="1103494" y="3687535"/>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378" name="Freeform 56">
              <a:extLst>
                <a:ext uri="{FF2B5EF4-FFF2-40B4-BE49-F238E27FC236}">
                  <a16:creationId xmlns:a16="http://schemas.microsoft.com/office/drawing/2014/main" id="{ABED2E64-767C-4AAD-A5E5-31C2EFD1B359}"/>
                </a:ext>
              </a:extLst>
            </p:cNvPr>
            <p:cNvSpPr/>
            <p:nvPr/>
          </p:nvSpPr>
          <p:spPr bwMode="auto">
            <a:xfrm rot="5400000">
              <a:off x="1103494" y="342107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379" name="Freeform 57">
              <a:extLst>
                <a:ext uri="{FF2B5EF4-FFF2-40B4-BE49-F238E27FC236}">
                  <a16:creationId xmlns:a16="http://schemas.microsoft.com/office/drawing/2014/main" id="{6EC3519E-E327-4516-91C5-8C5BEEED740D}"/>
                </a:ext>
              </a:extLst>
            </p:cNvPr>
            <p:cNvSpPr/>
            <p:nvPr/>
          </p:nvSpPr>
          <p:spPr bwMode="auto">
            <a:xfrm rot="5400000">
              <a:off x="1103494" y="3154607"/>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380" name="Freeform 58">
              <a:extLst>
                <a:ext uri="{FF2B5EF4-FFF2-40B4-BE49-F238E27FC236}">
                  <a16:creationId xmlns:a16="http://schemas.microsoft.com/office/drawing/2014/main" id="{5ACC5B29-E38A-4423-9CBE-37A36367487C}"/>
                </a:ext>
              </a:extLst>
            </p:cNvPr>
            <p:cNvSpPr/>
            <p:nvPr/>
          </p:nvSpPr>
          <p:spPr bwMode="auto">
            <a:xfrm rot="5400000">
              <a:off x="1103494" y="2888143"/>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381" name="Freeform 59">
              <a:extLst>
                <a:ext uri="{FF2B5EF4-FFF2-40B4-BE49-F238E27FC236}">
                  <a16:creationId xmlns:a16="http://schemas.microsoft.com/office/drawing/2014/main" id="{11007D13-D3EB-424B-B134-40A5198D1BC1}"/>
                </a:ext>
              </a:extLst>
            </p:cNvPr>
            <p:cNvSpPr/>
            <p:nvPr/>
          </p:nvSpPr>
          <p:spPr bwMode="auto">
            <a:xfrm rot="5400000">
              <a:off x="1103494" y="2621679"/>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382" name="Freeform 60">
              <a:extLst>
                <a:ext uri="{FF2B5EF4-FFF2-40B4-BE49-F238E27FC236}">
                  <a16:creationId xmlns:a16="http://schemas.microsoft.com/office/drawing/2014/main" id="{737AD62D-2A66-4CD0-BFE5-D901EEDB6E72}"/>
                </a:ext>
              </a:extLst>
            </p:cNvPr>
            <p:cNvSpPr/>
            <p:nvPr/>
          </p:nvSpPr>
          <p:spPr bwMode="auto">
            <a:xfrm rot="5400000">
              <a:off x="1103494" y="2355215"/>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383" name="Freeform 61">
              <a:extLst>
                <a:ext uri="{FF2B5EF4-FFF2-40B4-BE49-F238E27FC236}">
                  <a16:creationId xmlns:a16="http://schemas.microsoft.com/office/drawing/2014/main" id="{8BBBAD12-7616-4B89-8E6E-CB2245B7108E}"/>
                </a:ext>
              </a:extLst>
            </p:cNvPr>
            <p:cNvSpPr/>
            <p:nvPr/>
          </p:nvSpPr>
          <p:spPr bwMode="auto">
            <a:xfrm rot="5400000">
              <a:off x="1103494" y="208875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384" name="TextBox 383">
              <a:extLst>
                <a:ext uri="{FF2B5EF4-FFF2-40B4-BE49-F238E27FC236}">
                  <a16:creationId xmlns:a16="http://schemas.microsoft.com/office/drawing/2014/main" id="{A904BC01-C672-46A6-BCA5-C27FA463EAF3}"/>
                </a:ext>
              </a:extLst>
            </p:cNvPr>
            <p:cNvSpPr txBox="1"/>
            <p:nvPr/>
          </p:nvSpPr>
          <p:spPr>
            <a:xfrm>
              <a:off x="1077332" y="4322045"/>
              <a:ext cx="26642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a:t>
              </a:r>
            </a:p>
          </p:txBody>
        </p:sp>
        <p:sp>
          <p:nvSpPr>
            <p:cNvPr id="385" name="TextBox 384">
              <a:extLst>
                <a:ext uri="{FF2B5EF4-FFF2-40B4-BE49-F238E27FC236}">
                  <a16:creationId xmlns:a16="http://schemas.microsoft.com/office/drawing/2014/main" id="{9DD1186F-5453-4FCF-BEFD-0BDF3CD361D9}"/>
                </a:ext>
              </a:extLst>
            </p:cNvPr>
            <p:cNvSpPr txBox="1"/>
            <p:nvPr/>
          </p:nvSpPr>
          <p:spPr>
            <a:xfrm>
              <a:off x="1549267" y="4322045"/>
              <a:ext cx="26642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3</a:t>
              </a:r>
            </a:p>
          </p:txBody>
        </p:sp>
        <p:sp>
          <p:nvSpPr>
            <p:cNvPr id="386" name="TextBox 385">
              <a:extLst>
                <a:ext uri="{FF2B5EF4-FFF2-40B4-BE49-F238E27FC236}">
                  <a16:creationId xmlns:a16="http://schemas.microsoft.com/office/drawing/2014/main" id="{C154936B-A091-43F7-BA2A-6C50B7582EAB}"/>
                </a:ext>
              </a:extLst>
            </p:cNvPr>
            <p:cNvSpPr txBox="1"/>
            <p:nvPr/>
          </p:nvSpPr>
          <p:spPr>
            <a:xfrm>
              <a:off x="2027329" y="4322045"/>
              <a:ext cx="26642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6</a:t>
              </a:r>
            </a:p>
          </p:txBody>
        </p:sp>
        <p:sp>
          <p:nvSpPr>
            <p:cNvPr id="387" name="TextBox 386">
              <a:extLst>
                <a:ext uri="{FF2B5EF4-FFF2-40B4-BE49-F238E27FC236}">
                  <a16:creationId xmlns:a16="http://schemas.microsoft.com/office/drawing/2014/main" id="{6B0BC8EB-4447-48AA-94C9-8F77E245C122}"/>
                </a:ext>
              </a:extLst>
            </p:cNvPr>
            <p:cNvSpPr txBox="1"/>
            <p:nvPr/>
          </p:nvSpPr>
          <p:spPr>
            <a:xfrm>
              <a:off x="2503777" y="4322045"/>
              <a:ext cx="26642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9</a:t>
              </a:r>
            </a:p>
          </p:txBody>
        </p:sp>
        <p:sp>
          <p:nvSpPr>
            <p:cNvPr id="388" name="TextBox 387">
              <a:extLst>
                <a:ext uri="{FF2B5EF4-FFF2-40B4-BE49-F238E27FC236}">
                  <a16:creationId xmlns:a16="http://schemas.microsoft.com/office/drawing/2014/main" id="{7D7AD989-A67D-4B8A-A1B5-6B02E5EBF8F2}"/>
                </a:ext>
              </a:extLst>
            </p:cNvPr>
            <p:cNvSpPr txBox="1"/>
            <p:nvPr/>
          </p:nvSpPr>
          <p:spPr>
            <a:xfrm>
              <a:off x="2922405" y="4322045"/>
              <a:ext cx="34817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12</a:t>
              </a:r>
            </a:p>
          </p:txBody>
        </p:sp>
        <p:sp>
          <p:nvSpPr>
            <p:cNvPr id="389" name="TextBox 388">
              <a:extLst>
                <a:ext uri="{FF2B5EF4-FFF2-40B4-BE49-F238E27FC236}">
                  <a16:creationId xmlns:a16="http://schemas.microsoft.com/office/drawing/2014/main" id="{CE49B774-14D2-4F8B-9113-5EFE110C2A31}"/>
                </a:ext>
              </a:extLst>
            </p:cNvPr>
            <p:cNvSpPr txBox="1"/>
            <p:nvPr/>
          </p:nvSpPr>
          <p:spPr>
            <a:xfrm>
              <a:off x="3389996" y="4322045"/>
              <a:ext cx="34817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15</a:t>
              </a:r>
            </a:p>
          </p:txBody>
        </p:sp>
        <p:sp>
          <p:nvSpPr>
            <p:cNvPr id="390" name="TextBox 389">
              <a:extLst>
                <a:ext uri="{FF2B5EF4-FFF2-40B4-BE49-F238E27FC236}">
                  <a16:creationId xmlns:a16="http://schemas.microsoft.com/office/drawing/2014/main" id="{8CC0454B-EF9E-49E4-95C7-51BDF0EFCF7B}"/>
                </a:ext>
              </a:extLst>
            </p:cNvPr>
            <p:cNvSpPr txBox="1"/>
            <p:nvPr/>
          </p:nvSpPr>
          <p:spPr>
            <a:xfrm>
              <a:off x="3867977" y="4322045"/>
              <a:ext cx="34817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18</a:t>
              </a:r>
            </a:p>
          </p:txBody>
        </p:sp>
        <p:sp>
          <p:nvSpPr>
            <p:cNvPr id="391" name="TextBox 390">
              <a:extLst>
                <a:ext uri="{FF2B5EF4-FFF2-40B4-BE49-F238E27FC236}">
                  <a16:creationId xmlns:a16="http://schemas.microsoft.com/office/drawing/2014/main" id="{B86E7228-4E60-4EEA-A2B0-72850130594F}"/>
                </a:ext>
              </a:extLst>
            </p:cNvPr>
            <p:cNvSpPr txBox="1"/>
            <p:nvPr/>
          </p:nvSpPr>
          <p:spPr>
            <a:xfrm>
              <a:off x="693990" y="4088105"/>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0.00</a:t>
              </a:r>
            </a:p>
          </p:txBody>
        </p:sp>
        <p:sp>
          <p:nvSpPr>
            <p:cNvPr id="392" name="TextBox 391">
              <a:extLst>
                <a:ext uri="{FF2B5EF4-FFF2-40B4-BE49-F238E27FC236}">
                  <a16:creationId xmlns:a16="http://schemas.microsoft.com/office/drawing/2014/main" id="{E1C89B72-1625-4AE0-A23F-AA34D410556F}"/>
                </a:ext>
              </a:extLst>
            </p:cNvPr>
            <p:cNvSpPr txBox="1"/>
            <p:nvPr/>
          </p:nvSpPr>
          <p:spPr>
            <a:xfrm>
              <a:off x="693990" y="3820836"/>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0.01</a:t>
              </a:r>
            </a:p>
          </p:txBody>
        </p:sp>
        <p:sp>
          <p:nvSpPr>
            <p:cNvPr id="393" name="TextBox 392">
              <a:extLst>
                <a:ext uri="{FF2B5EF4-FFF2-40B4-BE49-F238E27FC236}">
                  <a16:creationId xmlns:a16="http://schemas.microsoft.com/office/drawing/2014/main" id="{E0FB6D9A-8032-4B35-92B6-2309A9EAA2A3}"/>
                </a:ext>
              </a:extLst>
            </p:cNvPr>
            <p:cNvSpPr txBox="1"/>
            <p:nvPr/>
          </p:nvSpPr>
          <p:spPr>
            <a:xfrm>
              <a:off x="693989" y="3553567"/>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0.02</a:t>
              </a:r>
            </a:p>
          </p:txBody>
        </p:sp>
        <p:sp>
          <p:nvSpPr>
            <p:cNvPr id="394" name="TextBox 393">
              <a:extLst>
                <a:ext uri="{FF2B5EF4-FFF2-40B4-BE49-F238E27FC236}">
                  <a16:creationId xmlns:a16="http://schemas.microsoft.com/office/drawing/2014/main" id="{7B99AC53-3C29-4B89-938D-FA85D33BC4C4}"/>
                </a:ext>
              </a:extLst>
            </p:cNvPr>
            <p:cNvSpPr txBox="1"/>
            <p:nvPr/>
          </p:nvSpPr>
          <p:spPr>
            <a:xfrm>
              <a:off x="693989" y="3286299"/>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0.03</a:t>
              </a:r>
            </a:p>
          </p:txBody>
        </p:sp>
        <p:sp>
          <p:nvSpPr>
            <p:cNvPr id="395" name="TextBox 394">
              <a:extLst>
                <a:ext uri="{FF2B5EF4-FFF2-40B4-BE49-F238E27FC236}">
                  <a16:creationId xmlns:a16="http://schemas.microsoft.com/office/drawing/2014/main" id="{BE2BE48C-EA82-4077-9DD0-2ADD561A9CE9}"/>
                </a:ext>
              </a:extLst>
            </p:cNvPr>
            <p:cNvSpPr txBox="1"/>
            <p:nvPr/>
          </p:nvSpPr>
          <p:spPr>
            <a:xfrm>
              <a:off x="693989" y="3019030"/>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0.04</a:t>
              </a:r>
            </a:p>
          </p:txBody>
        </p:sp>
        <p:sp>
          <p:nvSpPr>
            <p:cNvPr id="396" name="TextBox 395">
              <a:extLst>
                <a:ext uri="{FF2B5EF4-FFF2-40B4-BE49-F238E27FC236}">
                  <a16:creationId xmlns:a16="http://schemas.microsoft.com/office/drawing/2014/main" id="{D27EE10A-7629-4809-8003-21BB3D554DF2}"/>
                </a:ext>
              </a:extLst>
            </p:cNvPr>
            <p:cNvSpPr txBox="1"/>
            <p:nvPr/>
          </p:nvSpPr>
          <p:spPr>
            <a:xfrm>
              <a:off x="693989" y="2751761"/>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0.05</a:t>
              </a:r>
            </a:p>
          </p:txBody>
        </p:sp>
        <p:sp>
          <p:nvSpPr>
            <p:cNvPr id="397" name="TextBox 396">
              <a:extLst>
                <a:ext uri="{FF2B5EF4-FFF2-40B4-BE49-F238E27FC236}">
                  <a16:creationId xmlns:a16="http://schemas.microsoft.com/office/drawing/2014/main" id="{9A7C485D-DF9A-4D7C-9536-EE7D4EABA089}"/>
                </a:ext>
              </a:extLst>
            </p:cNvPr>
            <p:cNvSpPr txBox="1"/>
            <p:nvPr/>
          </p:nvSpPr>
          <p:spPr>
            <a:xfrm>
              <a:off x="693989" y="2484493"/>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0.06</a:t>
              </a:r>
            </a:p>
          </p:txBody>
        </p:sp>
        <p:sp>
          <p:nvSpPr>
            <p:cNvPr id="398" name="TextBox 397">
              <a:extLst>
                <a:ext uri="{FF2B5EF4-FFF2-40B4-BE49-F238E27FC236}">
                  <a16:creationId xmlns:a16="http://schemas.microsoft.com/office/drawing/2014/main" id="{655127BC-3D4A-461D-9C6E-BC94FA30D73C}"/>
                </a:ext>
              </a:extLst>
            </p:cNvPr>
            <p:cNvSpPr txBox="1"/>
            <p:nvPr/>
          </p:nvSpPr>
          <p:spPr>
            <a:xfrm>
              <a:off x="693989" y="2217225"/>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0.07</a:t>
              </a:r>
            </a:p>
          </p:txBody>
        </p:sp>
        <p:sp>
          <p:nvSpPr>
            <p:cNvPr id="399" name="TextBox 398">
              <a:extLst>
                <a:ext uri="{FF2B5EF4-FFF2-40B4-BE49-F238E27FC236}">
                  <a16:creationId xmlns:a16="http://schemas.microsoft.com/office/drawing/2014/main" id="{B47EA40B-0CC4-4B87-ACC6-586672F6BE16}"/>
                </a:ext>
              </a:extLst>
            </p:cNvPr>
            <p:cNvSpPr txBox="1"/>
            <p:nvPr/>
          </p:nvSpPr>
          <p:spPr>
            <a:xfrm>
              <a:off x="693989" y="1949957"/>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0.08</a:t>
              </a:r>
            </a:p>
          </p:txBody>
        </p:sp>
        <p:sp>
          <p:nvSpPr>
            <p:cNvPr id="400" name="TextBox 399">
              <a:extLst>
                <a:ext uri="{FF2B5EF4-FFF2-40B4-BE49-F238E27FC236}">
                  <a16:creationId xmlns:a16="http://schemas.microsoft.com/office/drawing/2014/main" id="{E46D4414-3D6E-4A63-87C7-4612030B29C0}"/>
                </a:ext>
              </a:extLst>
            </p:cNvPr>
            <p:cNvSpPr txBox="1"/>
            <p:nvPr/>
          </p:nvSpPr>
          <p:spPr>
            <a:xfrm>
              <a:off x="2391533" y="4582612"/>
              <a:ext cx="49564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Mois</a:t>
              </a:r>
              <a:endPar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01" name="TextBox 400">
              <a:extLst>
                <a:ext uri="{FF2B5EF4-FFF2-40B4-BE49-F238E27FC236}">
                  <a16:creationId xmlns:a16="http://schemas.microsoft.com/office/drawing/2014/main" id="{D63C1D98-7C0D-4FBB-9669-36677105BAE4}"/>
                </a:ext>
              </a:extLst>
            </p:cNvPr>
            <p:cNvSpPr txBox="1"/>
            <p:nvPr/>
          </p:nvSpPr>
          <p:spPr>
            <a:xfrm rot="16200000">
              <a:off x="-169102" y="3034950"/>
              <a:ext cx="141256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Cumulative hazard</a:t>
              </a:r>
            </a:p>
          </p:txBody>
        </p:sp>
        <p:sp>
          <p:nvSpPr>
            <p:cNvPr id="402" name="TextBox 401">
              <a:extLst>
                <a:ext uri="{FF2B5EF4-FFF2-40B4-BE49-F238E27FC236}">
                  <a16:creationId xmlns:a16="http://schemas.microsoft.com/office/drawing/2014/main" id="{1B90B9B1-F4AE-4751-AE6E-9B84A1BDFA2A}"/>
                </a:ext>
              </a:extLst>
            </p:cNvPr>
            <p:cNvSpPr txBox="1"/>
            <p:nvPr/>
          </p:nvSpPr>
          <p:spPr>
            <a:xfrm>
              <a:off x="2712615" y="3584049"/>
              <a:ext cx="79701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Apixaban</a:t>
              </a:r>
            </a:p>
          </p:txBody>
        </p:sp>
        <p:sp>
          <p:nvSpPr>
            <p:cNvPr id="403" name="TextBox 402">
              <a:extLst>
                <a:ext uri="{FF2B5EF4-FFF2-40B4-BE49-F238E27FC236}">
                  <a16:creationId xmlns:a16="http://schemas.microsoft.com/office/drawing/2014/main" id="{902CA258-8335-4E06-9E40-905D121AE439}"/>
                </a:ext>
              </a:extLst>
            </p:cNvPr>
            <p:cNvSpPr txBox="1"/>
            <p:nvPr/>
          </p:nvSpPr>
          <p:spPr>
            <a:xfrm>
              <a:off x="3363219" y="3993912"/>
              <a:ext cx="47801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AAS</a:t>
              </a:r>
            </a:p>
          </p:txBody>
        </p:sp>
        <p:sp>
          <p:nvSpPr>
            <p:cNvPr id="404" name="TextBox 403">
              <a:extLst>
                <a:ext uri="{FF2B5EF4-FFF2-40B4-BE49-F238E27FC236}">
                  <a16:creationId xmlns:a16="http://schemas.microsoft.com/office/drawing/2014/main" id="{5CC91D74-90C1-4A3F-BB6C-B36933FC91DB}"/>
                </a:ext>
              </a:extLst>
            </p:cNvPr>
            <p:cNvSpPr txBox="1"/>
            <p:nvPr/>
          </p:nvSpPr>
          <p:spPr>
            <a:xfrm>
              <a:off x="163730" y="4776186"/>
              <a:ext cx="112723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Nbre</a:t>
              </a:r>
              <a:r>
                <a:rPr kumimoji="0" lang="en-GB" sz="14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 à </a:t>
              </a:r>
              <a:r>
                <a:rPr kumimoji="0" lang="en-GB" sz="1400" b="1"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risque</a:t>
              </a:r>
              <a:endParaRPr kumimoji="0" lang="en-GB" sz="14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05" name="TextBox 404">
              <a:extLst>
                <a:ext uri="{FF2B5EF4-FFF2-40B4-BE49-F238E27FC236}">
                  <a16:creationId xmlns:a16="http://schemas.microsoft.com/office/drawing/2014/main" id="{A11ACD3B-29DE-4BA8-9C97-1B201442ED19}"/>
                </a:ext>
              </a:extLst>
            </p:cNvPr>
            <p:cNvSpPr txBox="1"/>
            <p:nvPr/>
          </p:nvSpPr>
          <p:spPr>
            <a:xfrm>
              <a:off x="176552" y="4978549"/>
              <a:ext cx="47801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AAS</a:t>
              </a:r>
            </a:p>
          </p:txBody>
        </p:sp>
        <p:sp>
          <p:nvSpPr>
            <p:cNvPr id="406" name="TextBox 405">
              <a:extLst>
                <a:ext uri="{FF2B5EF4-FFF2-40B4-BE49-F238E27FC236}">
                  <a16:creationId xmlns:a16="http://schemas.microsoft.com/office/drawing/2014/main" id="{576BCE72-4BB7-42AC-A1FD-DA10F2C8D3D8}"/>
                </a:ext>
              </a:extLst>
            </p:cNvPr>
            <p:cNvSpPr txBox="1"/>
            <p:nvPr/>
          </p:nvSpPr>
          <p:spPr>
            <a:xfrm>
              <a:off x="176553" y="5176264"/>
              <a:ext cx="79701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Apixaban</a:t>
              </a:r>
            </a:p>
          </p:txBody>
        </p:sp>
        <p:sp>
          <p:nvSpPr>
            <p:cNvPr id="407" name="TextBox 406">
              <a:extLst>
                <a:ext uri="{FF2B5EF4-FFF2-40B4-BE49-F238E27FC236}">
                  <a16:creationId xmlns:a16="http://schemas.microsoft.com/office/drawing/2014/main" id="{9D86FDDB-DDC3-40F0-AE01-352781F631CB}"/>
                </a:ext>
              </a:extLst>
            </p:cNvPr>
            <p:cNvSpPr txBox="1"/>
            <p:nvPr/>
          </p:nvSpPr>
          <p:spPr>
            <a:xfrm>
              <a:off x="952186" y="4973829"/>
              <a:ext cx="51167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1799</a:t>
              </a:r>
            </a:p>
          </p:txBody>
        </p:sp>
        <p:sp>
          <p:nvSpPr>
            <p:cNvPr id="408" name="TextBox 407">
              <a:extLst>
                <a:ext uri="{FF2B5EF4-FFF2-40B4-BE49-F238E27FC236}">
                  <a16:creationId xmlns:a16="http://schemas.microsoft.com/office/drawing/2014/main" id="{0E1FC32B-DD2F-4D59-92AF-5CD25290FDC6}"/>
                </a:ext>
              </a:extLst>
            </p:cNvPr>
            <p:cNvSpPr txBox="1"/>
            <p:nvPr/>
          </p:nvSpPr>
          <p:spPr>
            <a:xfrm>
              <a:off x="952186" y="5176264"/>
              <a:ext cx="51167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1901</a:t>
              </a:r>
            </a:p>
          </p:txBody>
        </p:sp>
        <p:sp>
          <p:nvSpPr>
            <p:cNvPr id="409" name="TextBox 408">
              <a:extLst>
                <a:ext uri="{FF2B5EF4-FFF2-40B4-BE49-F238E27FC236}">
                  <a16:creationId xmlns:a16="http://schemas.microsoft.com/office/drawing/2014/main" id="{AAE60E15-0C99-4B6F-BF3E-001C8F7D9392}"/>
                </a:ext>
              </a:extLst>
            </p:cNvPr>
            <p:cNvSpPr txBox="1"/>
            <p:nvPr/>
          </p:nvSpPr>
          <p:spPr>
            <a:xfrm>
              <a:off x="1427488" y="4983407"/>
              <a:ext cx="51168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1776</a:t>
              </a:r>
            </a:p>
          </p:txBody>
        </p:sp>
        <p:sp>
          <p:nvSpPr>
            <p:cNvPr id="410" name="TextBox 409">
              <a:extLst>
                <a:ext uri="{FF2B5EF4-FFF2-40B4-BE49-F238E27FC236}">
                  <a16:creationId xmlns:a16="http://schemas.microsoft.com/office/drawing/2014/main" id="{81EE775B-62A7-45EA-AAE1-69BF1430896A}"/>
                </a:ext>
              </a:extLst>
            </p:cNvPr>
            <p:cNvSpPr txBox="1"/>
            <p:nvPr/>
          </p:nvSpPr>
          <p:spPr>
            <a:xfrm>
              <a:off x="1427488" y="5176264"/>
              <a:ext cx="51168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1872</a:t>
              </a:r>
            </a:p>
          </p:txBody>
        </p:sp>
        <p:sp>
          <p:nvSpPr>
            <p:cNvPr id="411" name="TextBox 410">
              <a:extLst>
                <a:ext uri="{FF2B5EF4-FFF2-40B4-BE49-F238E27FC236}">
                  <a16:creationId xmlns:a16="http://schemas.microsoft.com/office/drawing/2014/main" id="{E6444B3E-83F0-4E3A-AB48-10625620C2CA}"/>
                </a:ext>
              </a:extLst>
            </p:cNvPr>
            <p:cNvSpPr txBox="1"/>
            <p:nvPr/>
          </p:nvSpPr>
          <p:spPr>
            <a:xfrm>
              <a:off x="1898856" y="4983407"/>
              <a:ext cx="51168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1654</a:t>
              </a:r>
            </a:p>
          </p:txBody>
        </p:sp>
        <p:sp>
          <p:nvSpPr>
            <p:cNvPr id="412" name="TextBox 411">
              <a:extLst>
                <a:ext uri="{FF2B5EF4-FFF2-40B4-BE49-F238E27FC236}">
                  <a16:creationId xmlns:a16="http://schemas.microsoft.com/office/drawing/2014/main" id="{D4F9AE55-DFD5-4436-8E83-66AEC6E085D3}"/>
                </a:ext>
              </a:extLst>
            </p:cNvPr>
            <p:cNvSpPr txBox="1"/>
            <p:nvPr/>
          </p:nvSpPr>
          <p:spPr>
            <a:xfrm>
              <a:off x="1898856" y="5176264"/>
              <a:ext cx="51168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1748</a:t>
              </a:r>
            </a:p>
          </p:txBody>
        </p:sp>
        <p:sp>
          <p:nvSpPr>
            <p:cNvPr id="413" name="TextBox 412">
              <a:extLst>
                <a:ext uri="{FF2B5EF4-FFF2-40B4-BE49-F238E27FC236}">
                  <a16:creationId xmlns:a16="http://schemas.microsoft.com/office/drawing/2014/main" id="{780DFB9F-9E0B-4C1E-98C8-C4B770059F50}"/>
                </a:ext>
              </a:extLst>
            </p:cNvPr>
            <p:cNvSpPr txBox="1"/>
            <p:nvPr/>
          </p:nvSpPr>
          <p:spPr>
            <a:xfrm>
              <a:off x="2399793" y="4988199"/>
              <a:ext cx="51167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1397</a:t>
              </a:r>
            </a:p>
          </p:txBody>
        </p:sp>
        <p:sp>
          <p:nvSpPr>
            <p:cNvPr id="414" name="TextBox 413">
              <a:extLst>
                <a:ext uri="{FF2B5EF4-FFF2-40B4-BE49-F238E27FC236}">
                  <a16:creationId xmlns:a16="http://schemas.microsoft.com/office/drawing/2014/main" id="{E335CB9A-BF5B-40D6-B818-F8FC21C23E83}"/>
                </a:ext>
              </a:extLst>
            </p:cNvPr>
            <p:cNvSpPr txBox="1"/>
            <p:nvPr/>
          </p:nvSpPr>
          <p:spPr>
            <a:xfrm>
              <a:off x="2399792" y="5176264"/>
              <a:ext cx="51167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1455</a:t>
              </a:r>
            </a:p>
          </p:txBody>
        </p:sp>
        <p:sp>
          <p:nvSpPr>
            <p:cNvPr id="415" name="TextBox 414">
              <a:extLst>
                <a:ext uri="{FF2B5EF4-FFF2-40B4-BE49-F238E27FC236}">
                  <a16:creationId xmlns:a16="http://schemas.microsoft.com/office/drawing/2014/main" id="{F15F6D90-FF24-4568-B2AD-DFDABA70CC4D}"/>
                </a:ext>
              </a:extLst>
            </p:cNvPr>
            <p:cNvSpPr txBox="1"/>
            <p:nvPr/>
          </p:nvSpPr>
          <p:spPr>
            <a:xfrm>
              <a:off x="2850440" y="4973305"/>
              <a:ext cx="51167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1019</a:t>
              </a:r>
            </a:p>
          </p:txBody>
        </p:sp>
        <p:sp>
          <p:nvSpPr>
            <p:cNvPr id="416" name="TextBox 415">
              <a:extLst>
                <a:ext uri="{FF2B5EF4-FFF2-40B4-BE49-F238E27FC236}">
                  <a16:creationId xmlns:a16="http://schemas.microsoft.com/office/drawing/2014/main" id="{69C8A443-FC09-487E-B75E-C9CC425FE0FD}"/>
                </a:ext>
              </a:extLst>
            </p:cNvPr>
            <p:cNvSpPr txBox="1"/>
            <p:nvPr/>
          </p:nvSpPr>
          <p:spPr>
            <a:xfrm>
              <a:off x="2850440" y="5176264"/>
              <a:ext cx="51168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1040</a:t>
              </a:r>
            </a:p>
          </p:txBody>
        </p:sp>
        <p:sp>
          <p:nvSpPr>
            <p:cNvPr id="417" name="TextBox 416">
              <a:extLst>
                <a:ext uri="{FF2B5EF4-FFF2-40B4-BE49-F238E27FC236}">
                  <a16:creationId xmlns:a16="http://schemas.microsoft.com/office/drawing/2014/main" id="{350E433F-0942-425E-AE4F-6B3A9C35B3E6}"/>
                </a:ext>
              </a:extLst>
            </p:cNvPr>
            <p:cNvSpPr txBox="1"/>
            <p:nvPr/>
          </p:nvSpPr>
          <p:spPr>
            <a:xfrm>
              <a:off x="3352163" y="4979062"/>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682</a:t>
              </a:r>
            </a:p>
          </p:txBody>
        </p:sp>
        <p:sp>
          <p:nvSpPr>
            <p:cNvPr id="418" name="TextBox 417">
              <a:extLst>
                <a:ext uri="{FF2B5EF4-FFF2-40B4-BE49-F238E27FC236}">
                  <a16:creationId xmlns:a16="http://schemas.microsoft.com/office/drawing/2014/main" id="{97BA5A43-0B2A-4B3A-BFB1-1B32BF1A5D20}"/>
                </a:ext>
              </a:extLst>
            </p:cNvPr>
            <p:cNvSpPr txBox="1"/>
            <p:nvPr/>
          </p:nvSpPr>
          <p:spPr>
            <a:xfrm>
              <a:off x="3352162" y="5176264"/>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724</a:t>
              </a:r>
            </a:p>
          </p:txBody>
        </p:sp>
        <p:sp>
          <p:nvSpPr>
            <p:cNvPr id="419" name="TextBox 418">
              <a:extLst>
                <a:ext uri="{FF2B5EF4-FFF2-40B4-BE49-F238E27FC236}">
                  <a16:creationId xmlns:a16="http://schemas.microsoft.com/office/drawing/2014/main" id="{BE4D78FC-12AC-48DC-8CF6-EF492F04B37C}"/>
                </a:ext>
              </a:extLst>
            </p:cNvPr>
            <p:cNvSpPr txBox="1"/>
            <p:nvPr/>
          </p:nvSpPr>
          <p:spPr>
            <a:xfrm>
              <a:off x="3834298" y="4978312"/>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407</a:t>
              </a:r>
            </a:p>
          </p:txBody>
        </p:sp>
        <p:sp>
          <p:nvSpPr>
            <p:cNvPr id="420" name="TextBox 419">
              <a:extLst>
                <a:ext uri="{FF2B5EF4-FFF2-40B4-BE49-F238E27FC236}">
                  <a16:creationId xmlns:a16="http://schemas.microsoft.com/office/drawing/2014/main" id="{B88EC2E9-C7A1-4F41-8089-15CD806CFDF2}"/>
                </a:ext>
              </a:extLst>
            </p:cNvPr>
            <p:cNvSpPr txBox="1"/>
            <p:nvPr/>
          </p:nvSpPr>
          <p:spPr>
            <a:xfrm>
              <a:off x="3834299" y="5176264"/>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424</a:t>
              </a:r>
            </a:p>
          </p:txBody>
        </p:sp>
        <p:sp>
          <p:nvSpPr>
            <p:cNvPr id="421" name="Freeform 99">
              <a:extLst>
                <a:ext uri="{FF2B5EF4-FFF2-40B4-BE49-F238E27FC236}">
                  <a16:creationId xmlns:a16="http://schemas.microsoft.com/office/drawing/2014/main" id="{77850BE8-E4BF-49AC-8294-0FF299FF528F}"/>
                </a:ext>
              </a:extLst>
            </p:cNvPr>
            <p:cNvSpPr/>
            <p:nvPr/>
          </p:nvSpPr>
          <p:spPr bwMode="auto">
            <a:xfrm>
              <a:off x="5682079" y="2045810"/>
              <a:ext cx="2947181" cy="2250831"/>
            </a:xfrm>
            <a:custGeom>
              <a:avLst/>
              <a:gdLst>
                <a:gd name="connsiteX0" fmla="*/ 0 w 2947181"/>
                <a:gd name="connsiteY0" fmla="*/ 0 h 2250831"/>
                <a:gd name="connsiteX1" fmla="*/ 0 w 2947181"/>
                <a:gd name="connsiteY1" fmla="*/ 2250831 h 2250831"/>
                <a:gd name="connsiteX2" fmla="*/ 2947181 w 2947181"/>
                <a:gd name="connsiteY2" fmla="*/ 2250831 h 2250831"/>
              </a:gdLst>
              <a:ahLst/>
              <a:cxnLst>
                <a:cxn ang="0">
                  <a:pos x="connsiteX0" y="connsiteY0"/>
                </a:cxn>
                <a:cxn ang="0">
                  <a:pos x="connsiteX1" y="connsiteY1"/>
                </a:cxn>
                <a:cxn ang="0">
                  <a:pos x="connsiteX2" y="connsiteY2"/>
                </a:cxn>
              </a:cxnLst>
              <a:rect l="l" t="t" r="r" b="b"/>
              <a:pathLst>
                <a:path w="2947181" h="2250831">
                  <a:moveTo>
                    <a:pt x="0" y="0"/>
                  </a:moveTo>
                  <a:lnTo>
                    <a:pt x="0" y="2250831"/>
                  </a:lnTo>
                  <a:lnTo>
                    <a:pt x="2947181" y="2250831"/>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22" name="Freeform 100">
              <a:extLst>
                <a:ext uri="{FF2B5EF4-FFF2-40B4-BE49-F238E27FC236}">
                  <a16:creationId xmlns:a16="http://schemas.microsoft.com/office/drawing/2014/main" id="{6CD51B3A-3A2E-42CB-9DF3-3814E2EFA86E}"/>
                </a:ext>
              </a:extLst>
            </p:cNvPr>
            <p:cNvSpPr/>
            <p:nvPr/>
          </p:nvSpPr>
          <p:spPr bwMode="auto">
            <a:xfrm>
              <a:off x="8563557"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23" name="Freeform 101">
              <a:extLst>
                <a:ext uri="{FF2B5EF4-FFF2-40B4-BE49-F238E27FC236}">
                  <a16:creationId xmlns:a16="http://schemas.microsoft.com/office/drawing/2014/main" id="{824AECD5-78B4-4DFC-AE0C-589D9FF7C701}"/>
                </a:ext>
              </a:extLst>
            </p:cNvPr>
            <p:cNvSpPr/>
            <p:nvPr/>
          </p:nvSpPr>
          <p:spPr bwMode="auto">
            <a:xfrm>
              <a:off x="8095966"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24" name="Freeform 102">
              <a:extLst>
                <a:ext uri="{FF2B5EF4-FFF2-40B4-BE49-F238E27FC236}">
                  <a16:creationId xmlns:a16="http://schemas.microsoft.com/office/drawing/2014/main" id="{E192790D-C4C9-49E9-9DC6-82A6E682BFE2}"/>
                </a:ext>
              </a:extLst>
            </p:cNvPr>
            <p:cNvSpPr/>
            <p:nvPr/>
          </p:nvSpPr>
          <p:spPr bwMode="auto">
            <a:xfrm>
              <a:off x="7623180"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25" name="Freeform 103">
              <a:extLst>
                <a:ext uri="{FF2B5EF4-FFF2-40B4-BE49-F238E27FC236}">
                  <a16:creationId xmlns:a16="http://schemas.microsoft.com/office/drawing/2014/main" id="{957C9DB0-7B0B-45DE-A0E5-9916F3F31B32}"/>
                </a:ext>
              </a:extLst>
            </p:cNvPr>
            <p:cNvSpPr/>
            <p:nvPr/>
          </p:nvSpPr>
          <p:spPr bwMode="auto">
            <a:xfrm>
              <a:off x="7150394"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26" name="Freeform 104">
              <a:extLst>
                <a:ext uri="{FF2B5EF4-FFF2-40B4-BE49-F238E27FC236}">
                  <a16:creationId xmlns:a16="http://schemas.microsoft.com/office/drawing/2014/main" id="{32E15D8D-16A5-4C5A-8604-F93EB21240D2}"/>
                </a:ext>
              </a:extLst>
            </p:cNvPr>
            <p:cNvSpPr/>
            <p:nvPr/>
          </p:nvSpPr>
          <p:spPr bwMode="auto">
            <a:xfrm>
              <a:off x="6677608"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27" name="Freeform 105">
              <a:extLst>
                <a:ext uri="{FF2B5EF4-FFF2-40B4-BE49-F238E27FC236}">
                  <a16:creationId xmlns:a16="http://schemas.microsoft.com/office/drawing/2014/main" id="{E45AB795-C2D6-49C2-ACA6-E2ABA179B5CA}"/>
                </a:ext>
              </a:extLst>
            </p:cNvPr>
            <p:cNvSpPr/>
            <p:nvPr/>
          </p:nvSpPr>
          <p:spPr bwMode="auto">
            <a:xfrm>
              <a:off x="6204822"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28" name="Freeform 106">
              <a:extLst>
                <a:ext uri="{FF2B5EF4-FFF2-40B4-BE49-F238E27FC236}">
                  <a16:creationId xmlns:a16="http://schemas.microsoft.com/office/drawing/2014/main" id="{31E36F69-D288-4B37-AD94-52E00F0F10FA}"/>
                </a:ext>
              </a:extLst>
            </p:cNvPr>
            <p:cNvSpPr/>
            <p:nvPr/>
          </p:nvSpPr>
          <p:spPr bwMode="auto">
            <a:xfrm>
              <a:off x="5732036"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29" name="Freeform 107">
              <a:extLst>
                <a:ext uri="{FF2B5EF4-FFF2-40B4-BE49-F238E27FC236}">
                  <a16:creationId xmlns:a16="http://schemas.microsoft.com/office/drawing/2014/main" id="{37FEE212-F8C5-4E32-BF16-41CC26E6856B}"/>
                </a:ext>
              </a:extLst>
            </p:cNvPr>
            <p:cNvSpPr/>
            <p:nvPr/>
          </p:nvSpPr>
          <p:spPr bwMode="auto">
            <a:xfrm rot="5400000">
              <a:off x="5624988" y="4219423"/>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30" name="Freeform 108">
              <a:extLst>
                <a:ext uri="{FF2B5EF4-FFF2-40B4-BE49-F238E27FC236}">
                  <a16:creationId xmlns:a16="http://schemas.microsoft.com/office/drawing/2014/main" id="{DB05A114-60E0-4EB5-972D-E198C7A9040D}"/>
                </a:ext>
              </a:extLst>
            </p:cNvPr>
            <p:cNvSpPr/>
            <p:nvPr/>
          </p:nvSpPr>
          <p:spPr bwMode="auto">
            <a:xfrm rot="5400000">
              <a:off x="5624988" y="3952960"/>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31" name="Freeform 109">
              <a:extLst>
                <a:ext uri="{FF2B5EF4-FFF2-40B4-BE49-F238E27FC236}">
                  <a16:creationId xmlns:a16="http://schemas.microsoft.com/office/drawing/2014/main" id="{67B421C7-4D3F-49D0-949A-98219C542D6B}"/>
                </a:ext>
              </a:extLst>
            </p:cNvPr>
            <p:cNvSpPr/>
            <p:nvPr/>
          </p:nvSpPr>
          <p:spPr bwMode="auto">
            <a:xfrm rot="5400000">
              <a:off x="5624988" y="3686496"/>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32" name="Freeform 110">
              <a:extLst>
                <a:ext uri="{FF2B5EF4-FFF2-40B4-BE49-F238E27FC236}">
                  <a16:creationId xmlns:a16="http://schemas.microsoft.com/office/drawing/2014/main" id="{5993A318-A1F3-4B24-9DDE-C4111DAC26C3}"/>
                </a:ext>
              </a:extLst>
            </p:cNvPr>
            <p:cNvSpPr/>
            <p:nvPr/>
          </p:nvSpPr>
          <p:spPr bwMode="auto">
            <a:xfrm rot="5400000">
              <a:off x="5624988" y="342003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33" name="Freeform 111">
              <a:extLst>
                <a:ext uri="{FF2B5EF4-FFF2-40B4-BE49-F238E27FC236}">
                  <a16:creationId xmlns:a16="http://schemas.microsoft.com/office/drawing/2014/main" id="{6DCF2444-8851-4ED5-883E-82B371899E20}"/>
                </a:ext>
              </a:extLst>
            </p:cNvPr>
            <p:cNvSpPr/>
            <p:nvPr/>
          </p:nvSpPr>
          <p:spPr bwMode="auto">
            <a:xfrm rot="5400000">
              <a:off x="5624988" y="3153568"/>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34" name="Freeform 112">
              <a:extLst>
                <a:ext uri="{FF2B5EF4-FFF2-40B4-BE49-F238E27FC236}">
                  <a16:creationId xmlns:a16="http://schemas.microsoft.com/office/drawing/2014/main" id="{F08EED88-3FE3-4610-A9D4-35A62D2E8D94}"/>
                </a:ext>
              </a:extLst>
            </p:cNvPr>
            <p:cNvSpPr/>
            <p:nvPr/>
          </p:nvSpPr>
          <p:spPr bwMode="auto">
            <a:xfrm rot="5400000">
              <a:off x="5624988" y="2887104"/>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35" name="Freeform 113">
              <a:extLst>
                <a:ext uri="{FF2B5EF4-FFF2-40B4-BE49-F238E27FC236}">
                  <a16:creationId xmlns:a16="http://schemas.microsoft.com/office/drawing/2014/main" id="{8C3DDCF7-C9C1-47CF-B00D-F79BD0E8A4CB}"/>
                </a:ext>
              </a:extLst>
            </p:cNvPr>
            <p:cNvSpPr/>
            <p:nvPr/>
          </p:nvSpPr>
          <p:spPr bwMode="auto">
            <a:xfrm rot="5400000">
              <a:off x="5624988" y="2620640"/>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36" name="Freeform 114">
              <a:extLst>
                <a:ext uri="{FF2B5EF4-FFF2-40B4-BE49-F238E27FC236}">
                  <a16:creationId xmlns:a16="http://schemas.microsoft.com/office/drawing/2014/main" id="{1C926118-B629-4B46-937E-4582E9FB079C}"/>
                </a:ext>
              </a:extLst>
            </p:cNvPr>
            <p:cNvSpPr/>
            <p:nvPr/>
          </p:nvSpPr>
          <p:spPr bwMode="auto">
            <a:xfrm rot="5400000">
              <a:off x="5624988" y="2354176"/>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37" name="Freeform 115">
              <a:extLst>
                <a:ext uri="{FF2B5EF4-FFF2-40B4-BE49-F238E27FC236}">
                  <a16:creationId xmlns:a16="http://schemas.microsoft.com/office/drawing/2014/main" id="{5CC67A9F-3865-4050-BFAD-6C4754247644}"/>
                </a:ext>
              </a:extLst>
            </p:cNvPr>
            <p:cNvSpPr/>
            <p:nvPr/>
          </p:nvSpPr>
          <p:spPr bwMode="auto">
            <a:xfrm rot="5400000">
              <a:off x="5624988" y="208771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38" name="TextBox 437">
              <a:extLst>
                <a:ext uri="{FF2B5EF4-FFF2-40B4-BE49-F238E27FC236}">
                  <a16:creationId xmlns:a16="http://schemas.microsoft.com/office/drawing/2014/main" id="{983F522B-0836-4BFC-81E0-A6A27FAF50DE}"/>
                </a:ext>
              </a:extLst>
            </p:cNvPr>
            <p:cNvSpPr txBox="1"/>
            <p:nvPr/>
          </p:nvSpPr>
          <p:spPr>
            <a:xfrm>
              <a:off x="5598826" y="4321006"/>
              <a:ext cx="26642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a:t>
              </a:r>
            </a:p>
          </p:txBody>
        </p:sp>
        <p:sp>
          <p:nvSpPr>
            <p:cNvPr id="439" name="TextBox 438">
              <a:extLst>
                <a:ext uri="{FF2B5EF4-FFF2-40B4-BE49-F238E27FC236}">
                  <a16:creationId xmlns:a16="http://schemas.microsoft.com/office/drawing/2014/main" id="{209CFE83-C705-4DC4-9D46-F29039A21866}"/>
                </a:ext>
              </a:extLst>
            </p:cNvPr>
            <p:cNvSpPr txBox="1"/>
            <p:nvPr/>
          </p:nvSpPr>
          <p:spPr>
            <a:xfrm>
              <a:off x="6085771" y="4321006"/>
              <a:ext cx="26642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3</a:t>
              </a:r>
            </a:p>
          </p:txBody>
        </p:sp>
        <p:sp>
          <p:nvSpPr>
            <p:cNvPr id="440" name="TextBox 439">
              <a:extLst>
                <a:ext uri="{FF2B5EF4-FFF2-40B4-BE49-F238E27FC236}">
                  <a16:creationId xmlns:a16="http://schemas.microsoft.com/office/drawing/2014/main" id="{0977593C-75D3-4343-9838-9D1404928C02}"/>
                </a:ext>
              </a:extLst>
            </p:cNvPr>
            <p:cNvSpPr txBox="1"/>
            <p:nvPr/>
          </p:nvSpPr>
          <p:spPr>
            <a:xfrm>
              <a:off x="6548823" y="4321006"/>
              <a:ext cx="26642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6</a:t>
              </a:r>
            </a:p>
          </p:txBody>
        </p:sp>
        <p:sp>
          <p:nvSpPr>
            <p:cNvPr id="441" name="TextBox 440">
              <a:extLst>
                <a:ext uri="{FF2B5EF4-FFF2-40B4-BE49-F238E27FC236}">
                  <a16:creationId xmlns:a16="http://schemas.microsoft.com/office/drawing/2014/main" id="{9D8BC095-458E-4B85-8999-6408B97D5348}"/>
                </a:ext>
              </a:extLst>
            </p:cNvPr>
            <p:cNvSpPr txBox="1"/>
            <p:nvPr/>
          </p:nvSpPr>
          <p:spPr>
            <a:xfrm>
              <a:off x="7025271" y="4321006"/>
              <a:ext cx="26642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9</a:t>
              </a:r>
            </a:p>
          </p:txBody>
        </p:sp>
        <p:sp>
          <p:nvSpPr>
            <p:cNvPr id="442" name="TextBox 441">
              <a:extLst>
                <a:ext uri="{FF2B5EF4-FFF2-40B4-BE49-F238E27FC236}">
                  <a16:creationId xmlns:a16="http://schemas.microsoft.com/office/drawing/2014/main" id="{D8D23AED-27FA-4606-9504-5B67B29D1C15}"/>
                </a:ext>
              </a:extLst>
            </p:cNvPr>
            <p:cNvSpPr txBox="1"/>
            <p:nvPr/>
          </p:nvSpPr>
          <p:spPr>
            <a:xfrm>
              <a:off x="7443899" y="4321006"/>
              <a:ext cx="34817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12</a:t>
              </a:r>
            </a:p>
          </p:txBody>
        </p:sp>
        <p:sp>
          <p:nvSpPr>
            <p:cNvPr id="443" name="TextBox 442">
              <a:extLst>
                <a:ext uri="{FF2B5EF4-FFF2-40B4-BE49-F238E27FC236}">
                  <a16:creationId xmlns:a16="http://schemas.microsoft.com/office/drawing/2014/main" id="{328C28F3-931C-4676-A62E-802A9CC196D0}"/>
                </a:ext>
              </a:extLst>
            </p:cNvPr>
            <p:cNvSpPr txBox="1"/>
            <p:nvPr/>
          </p:nvSpPr>
          <p:spPr>
            <a:xfrm>
              <a:off x="7911490" y="4321006"/>
              <a:ext cx="34817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15</a:t>
              </a:r>
            </a:p>
          </p:txBody>
        </p:sp>
        <p:sp>
          <p:nvSpPr>
            <p:cNvPr id="444" name="TextBox 443">
              <a:extLst>
                <a:ext uri="{FF2B5EF4-FFF2-40B4-BE49-F238E27FC236}">
                  <a16:creationId xmlns:a16="http://schemas.microsoft.com/office/drawing/2014/main" id="{8A15760E-EB29-43CD-B428-CF17B2C9E59E}"/>
                </a:ext>
              </a:extLst>
            </p:cNvPr>
            <p:cNvSpPr txBox="1"/>
            <p:nvPr/>
          </p:nvSpPr>
          <p:spPr>
            <a:xfrm>
              <a:off x="8389471" y="4321006"/>
              <a:ext cx="34817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18</a:t>
              </a:r>
            </a:p>
          </p:txBody>
        </p:sp>
        <p:sp>
          <p:nvSpPr>
            <p:cNvPr id="445" name="TextBox 444">
              <a:extLst>
                <a:ext uri="{FF2B5EF4-FFF2-40B4-BE49-F238E27FC236}">
                  <a16:creationId xmlns:a16="http://schemas.microsoft.com/office/drawing/2014/main" id="{D14B5092-9972-4D9F-81D0-2AAE7BE5FBC9}"/>
                </a:ext>
              </a:extLst>
            </p:cNvPr>
            <p:cNvSpPr txBox="1"/>
            <p:nvPr/>
          </p:nvSpPr>
          <p:spPr>
            <a:xfrm>
              <a:off x="5223344" y="4087066"/>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0.00</a:t>
              </a:r>
            </a:p>
          </p:txBody>
        </p:sp>
        <p:sp>
          <p:nvSpPr>
            <p:cNvPr id="446" name="TextBox 445">
              <a:extLst>
                <a:ext uri="{FF2B5EF4-FFF2-40B4-BE49-F238E27FC236}">
                  <a16:creationId xmlns:a16="http://schemas.microsoft.com/office/drawing/2014/main" id="{98AA2B9C-04CB-4795-B820-F57FD5CCD94A}"/>
                </a:ext>
              </a:extLst>
            </p:cNvPr>
            <p:cNvSpPr txBox="1"/>
            <p:nvPr/>
          </p:nvSpPr>
          <p:spPr>
            <a:xfrm>
              <a:off x="5223344" y="3821956"/>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0.01</a:t>
              </a:r>
            </a:p>
          </p:txBody>
        </p:sp>
        <p:sp>
          <p:nvSpPr>
            <p:cNvPr id="447" name="TextBox 446">
              <a:extLst>
                <a:ext uri="{FF2B5EF4-FFF2-40B4-BE49-F238E27FC236}">
                  <a16:creationId xmlns:a16="http://schemas.microsoft.com/office/drawing/2014/main" id="{0878E521-07AA-42E3-8081-BA2A1574F979}"/>
                </a:ext>
              </a:extLst>
            </p:cNvPr>
            <p:cNvSpPr txBox="1"/>
            <p:nvPr/>
          </p:nvSpPr>
          <p:spPr>
            <a:xfrm>
              <a:off x="5223343" y="3556842"/>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0.02</a:t>
              </a:r>
            </a:p>
          </p:txBody>
        </p:sp>
        <p:sp>
          <p:nvSpPr>
            <p:cNvPr id="448" name="TextBox 447">
              <a:extLst>
                <a:ext uri="{FF2B5EF4-FFF2-40B4-BE49-F238E27FC236}">
                  <a16:creationId xmlns:a16="http://schemas.microsoft.com/office/drawing/2014/main" id="{C43E6998-3CD0-4619-A0D1-6868A74B16E7}"/>
                </a:ext>
              </a:extLst>
            </p:cNvPr>
            <p:cNvSpPr txBox="1"/>
            <p:nvPr/>
          </p:nvSpPr>
          <p:spPr>
            <a:xfrm>
              <a:off x="5223343" y="3291728"/>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0.03</a:t>
              </a:r>
            </a:p>
          </p:txBody>
        </p:sp>
        <p:sp>
          <p:nvSpPr>
            <p:cNvPr id="449" name="TextBox 448">
              <a:extLst>
                <a:ext uri="{FF2B5EF4-FFF2-40B4-BE49-F238E27FC236}">
                  <a16:creationId xmlns:a16="http://schemas.microsoft.com/office/drawing/2014/main" id="{09C1AD8B-84AC-48B1-8BDE-DFA0FF5A1CCC}"/>
                </a:ext>
              </a:extLst>
            </p:cNvPr>
            <p:cNvSpPr txBox="1"/>
            <p:nvPr/>
          </p:nvSpPr>
          <p:spPr>
            <a:xfrm>
              <a:off x="5223343" y="3026614"/>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0.04</a:t>
              </a:r>
            </a:p>
          </p:txBody>
        </p:sp>
        <p:sp>
          <p:nvSpPr>
            <p:cNvPr id="450" name="TextBox 449">
              <a:extLst>
                <a:ext uri="{FF2B5EF4-FFF2-40B4-BE49-F238E27FC236}">
                  <a16:creationId xmlns:a16="http://schemas.microsoft.com/office/drawing/2014/main" id="{DD17B1B2-4C70-48E4-B79B-3B5C778688C0}"/>
                </a:ext>
              </a:extLst>
            </p:cNvPr>
            <p:cNvSpPr txBox="1"/>
            <p:nvPr/>
          </p:nvSpPr>
          <p:spPr>
            <a:xfrm>
              <a:off x="5223343" y="2761500"/>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0.05</a:t>
              </a:r>
            </a:p>
          </p:txBody>
        </p:sp>
        <p:sp>
          <p:nvSpPr>
            <p:cNvPr id="451" name="TextBox 450">
              <a:extLst>
                <a:ext uri="{FF2B5EF4-FFF2-40B4-BE49-F238E27FC236}">
                  <a16:creationId xmlns:a16="http://schemas.microsoft.com/office/drawing/2014/main" id="{90F5CDA5-5CBC-4032-930F-85629BF75EAF}"/>
                </a:ext>
              </a:extLst>
            </p:cNvPr>
            <p:cNvSpPr txBox="1"/>
            <p:nvPr/>
          </p:nvSpPr>
          <p:spPr>
            <a:xfrm>
              <a:off x="5223343" y="2496386"/>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0.06</a:t>
              </a:r>
            </a:p>
          </p:txBody>
        </p:sp>
        <p:sp>
          <p:nvSpPr>
            <p:cNvPr id="452" name="TextBox 451">
              <a:extLst>
                <a:ext uri="{FF2B5EF4-FFF2-40B4-BE49-F238E27FC236}">
                  <a16:creationId xmlns:a16="http://schemas.microsoft.com/office/drawing/2014/main" id="{5CD5157A-5AB1-4F89-86C8-CBBBF8C156A4}"/>
                </a:ext>
              </a:extLst>
            </p:cNvPr>
            <p:cNvSpPr txBox="1"/>
            <p:nvPr/>
          </p:nvSpPr>
          <p:spPr>
            <a:xfrm>
              <a:off x="5223343" y="2231272"/>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0.07</a:t>
              </a:r>
            </a:p>
          </p:txBody>
        </p:sp>
        <p:sp>
          <p:nvSpPr>
            <p:cNvPr id="453" name="TextBox 452">
              <a:extLst>
                <a:ext uri="{FF2B5EF4-FFF2-40B4-BE49-F238E27FC236}">
                  <a16:creationId xmlns:a16="http://schemas.microsoft.com/office/drawing/2014/main" id="{C54DE23E-98E2-4072-A844-F1C81D266663}"/>
                </a:ext>
              </a:extLst>
            </p:cNvPr>
            <p:cNvSpPr txBox="1"/>
            <p:nvPr/>
          </p:nvSpPr>
          <p:spPr>
            <a:xfrm>
              <a:off x="6913026" y="4581573"/>
              <a:ext cx="49564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Mois</a:t>
              </a:r>
              <a:endPar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54" name="TextBox 453">
              <a:extLst>
                <a:ext uri="{FF2B5EF4-FFF2-40B4-BE49-F238E27FC236}">
                  <a16:creationId xmlns:a16="http://schemas.microsoft.com/office/drawing/2014/main" id="{556AE76D-E477-4E9D-957D-1ABEDE4EBA8E}"/>
                </a:ext>
              </a:extLst>
            </p:cNvPr>
            <p:cNvSpPr txBox="1"/>
            <p:nvPr/>
          </p:nvSpPr>
          <p:spPr>
            <a:xfrm rot="16200000">
              <a:off x="4352392" y="3033911"/>
              <a:ext cx="141256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Cumulative hazard</a:t>
              </a:r>
            </a:p>
          </p:txBody>
        </p:sp>
        <p:sp>
          <p:nvSpPr>
            <p:cNvPr id="455" name="TextBox 454">
              <a:extLst>
                <a:ext uri="{FF2B5EF4-FFF2-40B4-BE49-F238E27FC236}">
                  <a16:creationId xmlns:a16="http://schemas.microsoft.com/office/drawing/2014/main" id="{75EAE022-D075-450E-96DF-D770FFD0AF1F}"/>
                </a:ext>
              </a:extLst>
            </p:cNvPr>
            <p:cNvSpPr txBox="1"/>
            <p:nvPr/>
          </p:nvSpPr>
          <p:spPr>
            <a:xfrm>
              <a:off x="6817071" y="3068960"/>
              <a:ext cx="79701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Apixaban</a:t>
              </a:r>
            </a:p>
          </p:txBody>
        </p:sp>
        <p:sp>
          <p:nvSpPr>
            <p:cNvPr id="456" name="TextBox 455">
              <a:extLst>
                <a:ext uri="{FF2B5EF4-FFF2-40B4-BE49-F238E27FC236}">
                  <a16:creationId xmlns:a16="http://schemas.microsoft.com/office/drawing/2014/main" id="{129B7B92-2CCD-44B1-96B7-8AD8D6B25927}"/>
                </a:ext>
              </a:extLst>
            </p:cNvPr>
            <p:cNvSpPr txBox="1"/>
            <p:nvPr/>
          </p:nvSpPr>
          <p:spPr>
            <a:xfrm>
              <a:off x="7683700" y="3584049"/>
              <a:ext cx="47801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AAS</a:t>
              </a:r>
            </a:p>
          </p:txBody>
        </p:sp>
        <p:sp>
          <p:nvSpPr>
            <p:cNvPr id="457" name="TextBox 456">
              <a:extLst>
                <a:ext uri="{FF2B5EF4-FFF2-40B4-BE49-F238E27FC236}">
                  <a16:creationId xmlns:a16="http://schemas.microsoft.com/office/drawing/2014/main" id="{4F9B4787-D4C9-49C3-B5C1-39CDDC6B743F}"/>
                </a:ext>
              </a:extLst>
            </p:cNvPr>
            <p:cNvSpPr txBox="1"/>
            <p:nvPr/>
          </p:nvSpPr>
          <p:spPr>
            <a:xfrm>
              <a:off x="4706996" y="4774712"/>
              <a:ext cx="112723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Nbre</a:t>
              </a:r>
              <a:r>
                <a:rPr kumimoji="0" lang="en-GB" sz="14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 à </a:t>
              </a:r>
              <a:r>
                <a:rPr kumimoji="0" lang="en-GB" sz="1400" b="1"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risque</a:t>
              </a:r>
              <a:endParaRPr kumimoji="0" lang="en-GB" sz="14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58" name="TextBox 457">
              <a:extLst>
                <a:ext uri="{FF2B5EF4-FFF2-40B4-BE49-F238E27FC236}">
                  <a16:creationId xmlns:a16="http://schemas.microsoft.com/office/drawing/2014/main" id="{87773E16-38AD-4BE7-969A-1E9CE7F59F4D}"/>
                </a:ext>
              </a:extLst>
            </p:cNvPr>
            <p:cNvSpPr txBox="1"/>
            <p:nvPr/>
          </p:nvSpPr>
          <p:spPr>
            <a:xfrm>
              <a:off x="4698046" y="4977510"/>
              <a:ext cx="47801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AAS</a:t>
              </a:r>
            </a:p>
          </p:txBody>
        </p:sp>
        <p:sp>
          <p:nvSpPr>
            <p:cNvPr id="459" name="TextBox 458">
              <a:extLst>
                <a:ext uri="{FF2B5EF4-FFF2-40B4-BE49-F238E27FC236}">
                  <a16:creationId xmlns:a16="http://schemas.microsoft.com/office/drawing/2014/main" id="{5CD33EF7-8A0E-4E16-AEFB-FB2822D0CFD7}"/>
                </a:ext>
              </a:extLst>
            </p:cNvPr>
            <p:cNvSpPr txBox="1"/>
            <p:nvPr/>
          </p:nvSpPr>
          <p:spPr>
            <a:xfrm>
              <a:off x="4698047" y="5175225"/>
              <a:ext cx="79701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Apixaban</a:t>
              </a:r>
            </a:p>
          </p:txBody>
        </p:sp>
        <p:sp>
          <p:nvSpPr>
            <p:cNvPr id="460" name="TextBox 459">
              <a:extLst>
                <a:ext uri="{FF2B5EF4-FFF2-40B4-BE49-F238E27FC236}">
                  <a16:creationId xmlns:a16="http://schemas.microsoft.com/office/drawing/2014/main" id="{44CE8F19-6712-4D5E-9020-F451A3327632}"/>
                </a:ext>
              </a:extLst>
            </p:cNvPr>
            <p:cNvSpPr txBox="1"/>
            <p:nvPr/>
          </p:nvSpPr>
          <p:spPr>
            <a:xfrm>
              <a:off x="5514557" y="4972790"/>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992</a:t>
              </a:r>
            </a:p>
          </p:txBody>
        </p:sp>
        <p:sp>
          <p:nvSpPr>
            <p:cNvPr id="461" name="TextBox 460">
              <a:extLst>
                <a:ext uri="{FF2B5EF4-FFF2-40B4-BE49-F238E27FC236}">
                  <a16:creationId xmlns:a16="http://schemas.microsoft.com/office/drawing/2014/main" id="{334004ED-FE9E-4B55-8B74-FCF9F0971292}"/>
                </a:ext>
              </a:extLst>
            </p:cNvPr>
            <p:cNvSpPr txBox="1"/>
            <p:nvPr/>
          </p:nvSpPr>
          <p:spPr>
            <a:xfrm>
              <a:off x="5514556" y="5175225"/>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906</a:t>
              </a:r>
            </a:p>
          </p:txBody>
        </p:sp>
        <p:sp>
          <p:nvSpPr>
            <p:cNvPr id="462" name="TextBox 461">
              <a:extLst>
                <a:ext uri="{FF2B5EF4-FFF2-40B4-BE49-F238E27FC236}">
                  <a16:creationId xmlns:a16="http://schemas.microsoft.com/office/drawing/2014/main" id="{0B6B56FA-83CE-409B-B34B-6FF1940377E3}"/>
                </a:ext>
              </a:extLst>
            </p:cNvPr>
            <p:cNvSpPr txBox="1"/>
            <p:nvPr/>
          </p:nvSpPr>
          <p:spPr>
            <a:xfrm>
              <a:off x="5989858" y="4982368"/>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960</a:t>
              </a:r>
            </a:p>
          </p:txBody>
        </p:sp>
        <p:sp>
          <p:nvSpPr>
            <p:cNvPr id="463" name="TextBox 462">
              <a:extLst>
                <a:ext uri="{FF2B5EF4-FFF2-40B4-BE49-F238E27FC236}">
                  <a16:creationId xmlns:a16="http://schemas.microsoft.com/office/drawing/2014/main" id="{27FDCE8D-59DF-41BB-9F5F-D0153ACA84BD}"/>
                </a:ext>
              </a:extLst>
            </p:cNvPr>
            <p:cNvSpPr txBox="1"/>
            <p:nvPr/>
          </p:nvSpPr>
          <p:spPr>
            <a:xfrm>
              <a:off x="5989859" y="5175225"/>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885</a:t>
              </a:r>
            </a:p>
          </p:txBody>
        </p:sp>
        <p:sp>
          <p:nvSpPr>
            <p:cNvPr id="464" name="TextBox 463">
              <a:extLst>
                <a:ext uri="{FF2B5EF4-FFF2-40B4-BE49-F238E27FC236}">
                  <a16:creationId xmlns:a16="http://schemas.microsoft.com/office/drawing/2014/main" id="{39536842-0EDC-4C2B-B3AA-AAEEC4723FEF}"/>
                </a:ext>
              </a:extLst>
            </p:cNvPr>
            <p:cNvSpPr txBox="1"/>
            <p:nvPr/>
          </p:nvSpPr>
          <p:spPr>
            <a:xfrm>
              <a:off x="6461227" y="4982368"/>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896</a:t>
              </a:r>
            </a:p>
          </p:txBody>
        </p:sp>
        <p:sp>
          <p:nvSpPr>
            <p:cNvPr id="465" name="TextBox 464">
              <a:extLst>
                <a:ext uri="{FF2B5EF4-FFF2-40B4-BE49-F238E27FC236}">
                  <a16:creationId xmlns:a16="http://schemas.microsoft.com/office/drawing/2014/main" id="{87B8F7FF-6360-4B79-8635-3179A8047E23}"/>
                </a:ext>
              </a:extLst>
            </p:cNvPr>
            <p:cNvSpPr txBox="1"/>
            <p:nvPr/>
          </p:nvSpPr>
          <p:spPr>
            <a:xfrm>
              <a:off x="6461227" y="5175225"/>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816</a:t>
              </a:r>
            </a:p>
          </p:txBody>
        </p:sp>
        <p:sp>
          <p:nvSpPr>
            <p:cNvPr id="466" name="TextBox 465">
              <a:extLst>
                <a:ext uri="{FF2B5EF4-FFF2-40B4-BE49-F238E27FC236}">
                  <a16:creationId xmlns:a16="http://schemas.microsoft.com/office/drawing/2014/main" id="{07875543-AB94-46A3-8B3E-84FFFB5181D8}"/>
                </a:ext>
              </a:extLst>
            </p:cNvPr>
            <p:cNvSpPr txBox="1"/>
            <p:nvPr/>
          </p:nvSpPr>
          <p:spPr>
            <a:xfrm>
              <a:off x="6962163" y="4987160"/>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740</a:t>
              </a:r>
            </a:p>
          </p:txBody>
        </p:sp>
        <p:sp>
          <p:nvSpPr>
            <p:cNvPr id="467" name="TextBox 466">
              <a:extLst>
                <a:ext uri="{FF2B5EF4-FFF2-40B4-BE49-F238E27FC236}">
                  <a16:creationId xmlns:a16="http://schemas.microsoft.com/office/drawing/2014/main" id="{DB4865C2-EBBE-4216-92AC-1FEA05EA4CEF}"/>
                </a:ext>
              </a:extLst>
            </p:cNvPr>
            <p:cNvSpPr txBox="1"/>
            <p:nvPr/>
          </p:nvSpPr>
          <p:spPr>
            <a:xfrm>
              <a:off x="6962163" y="5175225"/>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645</a:t>
              </a:r>
            </a:p>
          </p:txBody>
        </p:sp>
        <p:sp>
          <p:nvSpPr>
            <p:cNvPr id="468" name="TextBox 467">
              <a:extLst>
                <a:ext uri="{FF2B5EF4-FFF2-40B4-BE49-F238E27FC236}">
                  <a16:creationId xmlns:a16="http://schemas.microsoft.com/office/drawing/2014/main" id="{F3397F3B-727E-497F-8DAF-90973A4D41DD}"/>
                </a:ext>
              </a:extLst>
            </p:cNvPr>
            <p:cNvSpPr txBox="1"/>
            <p:nvPr/>
          </p:nvSpPr>
          <p:spPr>
            <a:xfrm>
              <a:off x="7412810" y="4972266"/>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548</a:t>
              </a:r>
            </a:p>
          </p:txBody>
        </p:sp>
        <p:sp>
          <p:nvSpPr>
            <p:cNvPr id="469" name="TextBox 468">
              <a:extLst>
                <a:ext uri="{FF2B5EF4-FFF2-40B4-BE49-F238E27FC236}">
                  <a16:creationId xmlns:a16="http://schemas.microsoft.com/office/drawing/2014/main" id="{EBF818C2-9BD4-409F-8B41-BA3E3581B537}"/>
                </a:ext>
              </a:extLst>
            </p:cNvPr>
            <p:cNvSpPr txBox="1"/>
            <p:nvPr/>
          </p:nvSpPr>
          <p:spPr>
            <a:xfrm>
              <a:off x="7412810" y="5175225"/>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474</a:t>
              </a:r>
            </a:p>
          </p:txBody>
        </p:sp>
        <p:sp>
          <p:nvSpPr>
            <p:cNvPr id="470" name="TextBox 469">
              <a:extLst>
                <a:ext uri="{FF2B5EF4-FFF2-40B4-BE49-F238E27FC236}">
                  <a16:creationId xmlns:a16="http://schemas.microsoft.com/office/drawing/2014/main" id="{2586F8F6-D334-4759-9780-6AD86963C354}"/>
                </a:ext>
              </a:extLst>
            </p:cNvPr>
            <p:cNvSpPr txBox="1"/>
            <p:nvPr/>
          </p:nvSpPr>
          <p:spPr>
            <a:xfrm>
              <a:off x="7873657" y="4978023"/>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382</a:t>
              </a:r>
            </a:p>
          </p:txBody>
        </p:sp>
        <p:sp>
          <p:nvSpPr>
            <p:cNvPr id="471" name="TextBox 470">
              <a:extLst>
                <a:ext uri="{FF2B5EF4-FFF2-40B4-BE49-F238E27FC236}">
                  <a16:creationId xmlns:a16="http://schemas.microsoft.com/office/drawing/2014/main" id="{6CC4AB47-5669-42A3-8CBE-2CDF7408FEEB}"/>
                </a:ext>
              </a:extLst>
            </p:cNvPr>
            <p:cNvSpPr txBox="1"/>
            <p:nvPr/>
          </p:nvSpPr>
          <p:spPr>
            <a:xfrm>
              <a:off x="7873657" y="5175225"/>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321</a:t>
              </a:r>
            </a:p>
          </p:txBody>
        </p:sp>
        <p:sp>
          <p:nvSpPr>
            <p:cNvPr id="472" name="TextBox 471">
              <a:extLst>
                <a:ext uri="{FF2B5EF4-FFF2-40B4-BE49-F238E27FC236}">
                  <a16:creationId xmlns:a16="http://schemas.microsoft.com/office/drawing/2014/main" id="{E696F9EB-A1DA-4E2E-86CB-478537FC3EB1}"/>
                </a:ext>
              </a:extLst>
            </p:cNvPr>
            <p:cNvSpPr txBox="1"/>
            <p:nvPr/>
          </p:nvSpPr>
          <p:spPr>
            <a:xfrm>
              <a:off x="8355793" y="4977273"/>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233</a:t>
              </a:r>
            </a:p>
          </p:txBody>
        </p:sp>
        <p:sp>
          <p:nvSpPr>
            <p:cNvPr id="473" name="TextBox 472">
              <a:extLst>
                <a:ext uri="{FF2B5EF4-FFF2-40B4-BE49-F238E27FC236}">
                  <a16:creationId xmlns:a16="http://schemas.microsoft.com/office/drawing/2014/main" id="{B852DAEF-0D59-4B2D-865D-F9F1B5D3262A}"/>
                </a:ext>
              </a:extLst>
            </p:cNvPr>
            <p:cNvSpPr txBox="1"/>
            <p:nvPr/>
          </p:nvSpPr>
          <p:spPr>
            <a:xfrm>
              <a:off x="8355793" y="5175225"/>
              <a:ext cx="4299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195</a:t>
              </a:r>
            </a:p>
          </p:txBody>
        </p:sp>
        <p:sp>
          <p:nvSpPr>
            <p:cNvPr id="474" name="TextBox 473">
              <a:extLst>
                <a:ext uri="{FF2B5EF4-FFF2-40B4-BE49-F238E27FC236}">
                  <a16:creationId xmlns:a16="http://schemas.microsoft.com/office/drawing/2014/main" id="{4B7BD8FD-2350-4800-ABAE-704D6DC78D93}"/>
                </a:ext>
              </a:extLst>
            </p:cNvPr>
            <p:cNvSpPr txBox="1"/>
            <p:nvPr/>
          </p:nvSpPr>
          <p:spPr>
            <a:xfrm>
              <a:off x="5223343" y="1966158"/>
              <a:ext cx="47160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0.08</a:t>
              </a:r>
            </a:p>
          </p:txBody>
        </p:sp>
        <p:sp>
          <p:nvSpPr>
            <p:cNvPr id="475" name="TextBox 474">
              <a:extLst>
                <a:ext uri="{FF2B5EF4-FFF2-40B4-BE49-F238E27FC236}">
                  <a16:creationId xmlns:a16="http://schemas.microsoft.com/office/drawing/2014/main" id="{DA0A4ED1-81B3-42C2-94A2-CC25F564AF33}"/>
                </a:ext>
              </a:extLst>
            </p:cNvPr>
            <p:cNvSpPr txBox="1"/>
            <p:nvPr/>
          </p:nvSpPr>
          <p:spPr>
            <a:xfrm>
              <a:off x="1413532" y="1442125"/>
              <a:ext cx="2443298"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Âge </a:t>
              </a:r>
              <a:r>
                <a:rPr kumimoji="0" lang="fr-FR" sz="1800" b="1" i="0" u="none" strike="noStrike" kern="0" cap="none" spc="0" normalizeH="0" baseline="0" noProof="0" dirty="0">
                  <a:ln>
                    <a:noFill/>
                  </a:ln>
                  <a:solidFill>
                    <a:srgbClr val="3F7FFF"/>
                  </a:solidFill>
                  <a:effectLst/>
                  <a:uLnTx/>
                  <a:uFillTx/>
                  <a:latin typeface="Arial Narrow" panose="020B0606020202030204" pitchFamily="34" charset="0"/>
                  <a:ea typeface="+mn-ea"/>
                  <a:cs typeface="+mn-cs"/>
                </a:rPr>
                <a:t>&lt; 75 </a:t>
              </a:r>
              <a:r>
                <a:rPr kumimoji="0" lang="fr-FR"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ans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RRI avec l’</a:t>
              </a:r>
              <a:r>
                <a:rPr kumimoji="0" lang="fr-FR" sz="1800" b="1"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apixaban</a:t>
              </a:r>
              <a:r>
                <a:rPr kumimoji="0" lang="fr-FR"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 1,14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(IC à 95%, 0,58-2,30)</a:t>
              </a:r>
            </a:p>
          </p:txBody>
        </p:sp>
        <p:sp>
          <p:nvSpPr>
            <p:cNvPr id="476" name="TextBox 475">
              <a:extLst>
                <a:ext uri="{FF2B5EF4-FFF2-40B4-BE49-F238E27FC236}">
                  <a16:creationId xmlns:a16="http://schemas.microsoft.com/office/drawing/2014/main" id="{573F86D9-F7EC-4616-B895-1C3E5F94DD6C}"/>
                </a:ext>
              </a:extLst>
            </p:cNvPr>
            <p:cNvSpPr txBox="1"/>
            <p:nvPr/>
          </p:nvSpPr>
          <p:spPr>
            <a:xfrm>
              <a:off x="5926786" y="1442125"/>
              <a:ext cx="2443298"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Âge </a:t>
              </a:r>
              <a:r>
                <a:rPr kumimoji="0" lang="fr-FR" sz="1800" b="1" i="0" u="none" strike="noStrike" kern="0" cap="none" spc="0" normalizeH="0" baseline="0" noProof="0" dirty="0">
                  <a:ln>
                    <a:noFill/>
                  </a:ln>
                  <a:solidFill>
                    <a:srgbClr val="3F7FFF"/>
                  </a:solidFill>
                  <a:effectLst/>
                  <a:uLnTx/>
                  <a:uFillTx/>
                  <a:latin typeface="Arial Narrow" panose="020B0606020202030204" pitchFamily="34" charset="0"/>
                  <a:ea typeface="+mn-ea"/>
                  <a:cs typeface="+mn-cs"/>
                </a:rPr>
                <a:t>≥ 75 </a:t>
              </a:r>
              <a:r>
                <a:rPr kumimoji="0" lang="fr-FR"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ans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RRI avec l’</a:t>
              </a:r>
              <a:r>
                <a:rPr kumimoji="0" lang="fr-FR" sz="1800" b="1"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apixaban</a:t>
              </a:r>
              <a:r>
                <a:rPr kumimoji="0" lang="fr-FR"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 1,21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(IC à 95%, 0,69-2,12) </a:t>
              </a:r>
            </a:p>
          </p:txBody>
        </p:sp>
        <p:grpSp>
          <p:nvGrpSpPr>
            <p:cNvPr id="477" name="Group 476">
              <a:extLst>
                <a:ext uri="{FF2B5EF4-FFF2-40B4-BE49-F238E27FC236}">
                  <a16:creationId xmlns:a16="http://schemas.microsoft.com/office/drawing/2014/main" id="{A5CB0A09-4219-4BBD-8339-F4607A42183F}"/>
                </a:ext>
              </a:extLst>
            </p:cNvPr>
            <p:cNvGrpSpPr>
              <a:grpSpLocks noChangeAspect="1"/>
            </p:cNvGrpSpPr>
            <p:nvPr/>
          </p:nvGrpSpPr>
          <p:grpSpPr bwMode="auto">
            <a:xfrm>
              <a:off x="1208088" y="3900488"/>
              <a:ext cx="2854326" cy="336550"/>
              <a:chOff x="761" y="2457"/>
              <a:chExt cx="1798" cy="212"/>
            </a:xfrm>
          </p:grpSpPr>
          <p:sp>
            <p:nvSpPr>
              <p:cNvPr id="480" name="Freeform 5">
                <a:extLst>
                  <a:ext uri="{FF2B5EF4-FFF2-40B4-BE49-F238E27FC236}">
                    <a16:creationId xmlns:a16="http://schemas.microsoft.com/office/drawing/2014/main" id="{0605F5A0-DEDA-46B1-A64E-20516ECA5074}"/>
                  </a:ext>
                </a:extLst>
              </p:cNvPr>
              <p:cNvSpPr>
                <a:spLocks/>
              </p:cNvSpPr>
              <p:nvPr/>
            </p:nvSpPr>
            <p:spPr bwMode="auto">
              <a:xfrm>
                <a:off x="766" y="2457"/>
                <a:ext cx="1788" cy="210"/>
              </a:xfrm>
              <a:custGeom>
                <a:avLst/>
                <a:gdLst>
                  <a:gd name="T0" fmla="*/ 0 w 1781"/>
                  <a:gd name="T1" fmla="*/ 210 h 210"/>
                  <a:gd name="T2" fmla="*/ 43 w 1781"/>
                  <a:gd name="T3" fmla="*/ 210 h 210"/>
                  <a:gd name="T4" fmla="*/ 43 w 1781"/>
                  <a:gd name="T5" fmla="*/ 198 h 210"/>
                  <a:gd name="T6" fmla="*/ 236 w 1781"/>
                  <a:gd name="T7" fmla="*/ 198 h 210"/>
                  <a:gd name="T8" fmla="*/ 236 w 1781"/>
                  <a:gd name="T9" fmla="*/ 191 h 210"/>
                  <a:gd name="T10" fmla="*/ 277 w 1781"/>
                  <a:gd name="T11" fmla="*/ 191 h 210"/>
                  <a:gd name="T12" fmla="*/ 277 w 1781"/>
                  <a:gd name="T13" fmla="*/ 180 h 210"/>
                  <a:gd name="T14" fmla="*/ 306 w 1781"/>
                  <a:gd name="T15" fmla="*/ 180 h 210"/>
                  <a:gd name="T16" fmla="*/ 306 w 1781"/>
                  <a:gd name="T17" fmla="*/ 168 h 210"/>
                  <a:gd name="T18" fmla="*/ 349 w 1781"/>
                  <a:gd name="T19" fmla="*/ 168 h 210"/>
                  <a:gd name="T20" fmla="*/ 349 w 1781"/>
                  <a:gd name="T21" fmla="*/ 161 h 210"/>
                  <a:gd name="T22" fmla="*/ 356 w 1781"/>
                  <a:gd name="T23" fmla="*/ 161 h 210"/>
                  <a:gd name="T24" fmla="*/ 356 w 1781"/>
                  <a:gd name="T25" fmla="*/ 152 h 210"/>
                  <a:gd name="T26" fmla="*/ 569 w 1781"/>
                  <a:gd name="T27" fmla="*/ 152 h 210"/>
                  <a:gd name="T28" fmla="*/ 569 w 1781"/>
                  <a:gd name="T29" fmla="*/ 147 h 210"/>
                  <a:gd name="T30" fmla="*/ 578 w 1781"/>
                  <a:gd name="T31" fmla="*/ 147 h 210"/>
                  <a:gd name="T32" fmla="*/ 578 w 1781"/>
                  <a:gd name="T33" fmla="*/ 133 h 210"/>
                  <a:gd name="T34" fmla="*/ 712 w 1781"/>
                  <a:gd name="T35" fmla="*/ 133 h 210"/>
                  <a:gd name="T36" fmla="*/ 712 w 1781"/>
                  <a:gd name="T37" fmla="*/ 126 h 210"/>
                  <a:gd name="T38" fmla="*/ 748 w 1781"/>
                  <a:gd name="T39" fmla="*/ 126 h 210"/>
                  <a:gd name="T40" fmla="*/ 748 w 1781"/>
                  <a:gd name="T41" fmla="*/ 117 h 210"/>
                  <a:gd name="T42" fmla="*/ 776 w 1781"/>
                  <a:gd name="T43" fmla="*/ 117 h 210"/>
                  <a:gd name="T44" fmla="*/ 776 w 1781"/>
                  <a:gd name="T45" fmla="*/ 105 h 210"/>
                  <a:gd name="T46" fmla="*/ 864 w 1781"/>
                  <a:gd name="T47" fmla="*/ 105 h 210"/>
                  <a:gd name="T48" fmla="*/ 864 w 1781"/>
                  <a:gd name="T49" fmla="*/ 91 h 210"/>
                  <a:gd name="T50" fmla="*/ 873 w 1781"/>
                  <a:gd name="T51" fmla="*/ 91 h 210"/>
                  <a:gd name="T52" fmla="*/ 873 w 1781"/>
                  <a:gd name="T53" fmla="*/ 84 h 210"/>
                  <a:gd name="T54" fmla="*/ 939 w 1781"/>
                  <a:gd name="T55" fmla="*/ 84 h 210"/>
                  <a:gd name="T56" fmla="*/ 939 w 1781"/>
                  <a:gd name="T57" fmla="*/ 70 h 210"/>
                  <a:gd name="T58" fmla="*/ 975 w 1781"/>
                  <a:gd name="T59" fmla="*/ 70 h 210"/>
                  <a:gd name="T60" fmla="*/ 975 w 1781"/>
                  <a:gd name="T61" fmla="*/ 58 h 210"/>
                  <a:gd name="T62" fmla="*/ 1207 w 1781"/>
                  <a:gd name="T63" fmla="*/ 58 h 210"/>
                  <a:gd name="T64" fmla="*/ 1207 w 1781"/>
                  <a:gd name="T65" fmla="*/ 37 h 210"/>
                  <a:gd name="T66" fmla="*/ 1363 w 1781"/>
                  <a:gd name="T67" fmla="*/ 37 h 210"/>
                  <a:gd name="T68" fmla="*/ 1363 w 1781"/>
                  <a:gd name="T69" fmla="*/ 21 h 210"/>
                  <a:gd name="T70" fmla="*/ 1413 w 1781"/>
                  <a:gd name="T71" fmla="*/ 21 h 210"/>
                  <a:gd name="T72" fmla="*/ 1413 w 1781"/>
                  <a:gd name="T73" fmla="*/ 0 h 210"/>
                  <a:gd name="T74" fmla="*/ 1781 w 1781"/>
                  <a:gd name="T75"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81" h="210">
                    <a:moveTo>
                      <a:pt x="0" y="210"/>
                    </a:moveTo>
                    <a:lnTo>
                      <a:pt x="43" y="210"/>
                    </a:lnTo>
                    <a:lnTo>
                      <a:pt x="43" y="198"/>
                    </a:lnTo>
                    <a:lnTo>
                      <a:pt x="236" y="198"/>
                    </a:lnTo>
                    <a:lnTo>
                      <a:pt x="236" y="191"/>
                    </a:lnTo>
                    <a:lnTo>
                      <a:pt x="277" y="191"/>
                    </a:lnTo>
                    <a:lnTo>
                      <a:pt x="277" y="180"/>
                    </a:lnTo>
                    <a:lnTo>
                      <a:pt x="306" y="180"/>
                    </a:lnTo>
                    <a:lnTo>
                      <a:pt x="306" y="168"/>
                    </a:lnTo>
                    <a:lnTo>
                      <a:pt x="349" y="168"/>
                    </a:lnTo>
                    <a:lnTo>
                      <a:pt x="349" y="161"/>
                    </a:lnTo>
                    <a:lnTo>
                      <a:pt x="356" y="161"/>
                    </a:lnTo>
                    <a:lnTo>
                      <a:pt x="356" y="152"/>
                    </a:lnTo>
                    <a:lnTo>
                      <a:pt x="569" y="152"/>
                    </a:lnTo>
                    <a:lnTo>
                      <a:pt x="569" y="147"/>
                    </a:lnTo>
                    <a:lnTo>
                      <a:pt x="578" y="147"/>
                    </a:lnTo>
                    <a:lnTo>
                      <a:pt x="578" y="133"/>
                    </a:lnTo>
                    <a:lnTo>
                      <a:pt x="712" y="133"/>
                    </a:lnTo>
                    <a:lnTo>
                      <a:pt x="712" y="126"/>
                    </a:lnTo>
                    <a:lnTo>
                      <a:pt x="748" y="126"/>
                    </a:lnTo>
                    <a:lnTo>
                      <a:pt x="748" y="117"/>
                    </a:lnTo>
                    <a:lnTo>
                      <a:pt x="776" y="117"/>
                    </a:lnTo>
                    <a:lnTo>
                      <a:pt x="776" y="105"/>
                    </a:lnTo>
                    <a:lnTo>
                      <a:pt x="864" y="105"/>
                    </a:lnTo>
                    <a:lnTo>
                      <a:pt x="864" y="91"/>
                    </a:lnTo>
                    <a:lnTo>
                      <a:pt x="873" y="91"/>
                    </a:lnTo>
                    <a:lnTo>
                      <a:pt x="873" y="84"/>
                    </a:lnTo>
                    <a:lnTo>
                      <a:pt x="939" y="84"/>
                    </a:lnTo>
                    <a:lnTo>
                      <a:pt x="939" y="70"/>
                    </a:lnTo>
                    <a:lnTo>
                      <a:pt x="975" y="70"/>
                    </a:lnTo>
                    <a:lnTo>
                      <a:pt x="975" y="58"/>
                    </a:lnTo>
                    <a:lnTo>
                      <a:pt x="1207" y="58"/>
                    </a:lnTo>
                    <a:lnTo>
                      <a:pt x="1207" y="37"/>
                    </a:lnTo>
                    <a:lnTo>
                      <a:pt x="1363" y="37"/>
                    </a:lnTo>
                    <a:lnTo>
                      <a:pt x="1363" y="21"/>
                    </a:lnTo>
                    <a:lnTo>
                      <a:pt x="1413" y="21"/>
                    </a:lnTo>
                    <a:lnTo>
                      <a:pt x="1413" y="0"/>
                    </a:lnTo>
                    <a:lnTo>
                      <a:pt x="1781" y="0"/>
                    </a:lnTo>
                  </a:path>
                </a:pathLst>
              </a:custGeom>
              <a:noFill/>
              <a:ln w="19050" cap="flat" cmpd="sng" algn="ctr">
                <a:solidFill>
                  <a:srgbClr val="183059"/>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81" name="Freeform 6">
                <a:extLst>
                  <a:ext uri="{FF2B5EF4-FFF2-40B4-BE49-F238E27FC236}">
                    <a16:creationId xmlns:a16="http://schemas.microsoft.com/office/drawing/2014/main" id="{6482620E-7853-44EB-8EA1-D3B591A9DA28}"/>
                  </a:ext>
                </a:extLst>
              </p:cNvPr>
              <p:cNvSpPr>
                <a:spLocks/>
              </p:cNvSpPr>
              <p:nvPr/>
            </p:nvSpPr>
            <p:spPr bwMode="auto">
              <a:xfrm>
                <a:off x="761" y="2464"/>
                <a:ext cx="1798" cy="205"/>
              </a:xfrm>
              <a:custGeom>
                <a:avLst/>
                <a:gdLst>
                  <a:gd name="T0" fmla="*/ 0 w 1786"/>
                  <a:gd name="T1" fmla="*/ 205 h 205"/>
                  <a:gd name="T2" fmla="*/ 98 w 1786"/>
                  <a:gd name="T3" fmla="*/ 205 h 205"/>
                  <a:gd name="T4" fmla="*/ 98 w 1786"/>
                  <a:gd name="T5" fmla="*/ 177 h 205"/>
                  <a:gd name="T6" fmla="*/ 397 w 1786"/>
                  <a:gd name="T7" fmla="*/ 177 h 205"/>
                  <a:gd name="T8" fmla="*/ 397 w 1786"/>
                  <a:gd name="T9" fmla="*/ 173 h 205"/>
                  <a:gd name="T10" fmla="*/ 565 w 1786"/>
                  <a:gd name="T11" fmla="*/ 173 h 205"/>
                  <a:gd name="T12" fmla="*/ 565 w 1786"/>
                  <a:gd name="T13" fmla="*/ 161 h 205"/>
                  <a:gd name="T14" fmla="*/ 601 w 1786"/>
                  <a:gd name="T15" fmla="*/ 161 h 205"/>
                  <a:gd name="T16" fmla="*/ 601 w 1786"/>
                  <a:gd name="T17" fmla="*/ 149 h 205"/>
                  <a:gd name="T18" fmla="*/ 772 w 1786"/>
                  <a:gd name="T19" fmla="*/ 149 h 205"/>
                  <a:gd name="T20" fmla="*/ 772 w 1786"/>
                  <a:gd name="T21" fmla="*/ 140 h 205"/>
                  <a:gd name="T22" fmla="*/ 821 w 1786"/>
                  <a:gd name="T23" fmla="*/ 140 h 205"/>
                  <a:gd name="T24" fmla="*/ 821 w 1786"/>
                  <a:gd name="T25" fmla="*/ 133 h 205"/>
                  <a:gd name="T26" fmla="*/ 821 w 1786"/>
                  <a:gd name="T27" fmla="*/ 128 h 205"/>
                  <a:gd name="T28" fmla="*/ 1035 w 1786"/>
                  <a:gd name="T29" fmla="*/ 128 h 205"/>
                  <a:gd name="T30" fmla="*/ 1035 w 1786"/>
                  <a:gd name="T31" fmla="*/ 117 h 205"/>
                  <a:gd name="T32" fmla="*/ 1141 w 1786"/>
                  <a:gd name="T33" fmla="*/ 117 h 205"/>
                  <a:gd name="T34" fmla="*/ 1141 w 1786"/>
                  <a:gd name="T35" fmla="*/ 103 h 205"/>
                  <a:gd name="T36" fmla="*/ 1189 w 1786"/>
                  <a:gd name="T37" fmla="*/ 103 h 205"/>
                  <a:gd name="T38" fmla="*/ 1189 w 1786"/>
                  <a:gd name="T39" fmla="*/ 82 h 205"/>
                  <a:gd name="T40" fmla="*/ 1223 w 1786"/>
                  <a:gd name="T41" fmla="*/ 82 h 205"/>
                  <a:gd name="T42" fmla="*/ 1223 w 1786"/>
                  <a:gd name="T43" fmla="*/ 65 h 205"/>
                  <a:gd name="T44" fmla="*/ 1321 w 1786"/>
                  <a:gd name="T45" fmla="*/ 65 h 205"/>
                  <a:gd name="T46" fmla="*/ 1321 w 1786"/>
                  <a:gd name="T47" fmla="*/ 47 h 205"/>
                  <a:gd name="T48" fmla="*/ 1439 w 1786"/>
                  <a:gd name="T49" fmla="*/ 47 h 205"/>
                  <a:gd name="T50" fmla="*/ 1439 w 1786"/>
                  <a:gd name="T51" fmla="*/ 21 h 205"/>
                  <a:gd name="T52" fmla="*/ 1452 w 1786"/>
                  <a:gd name="T53" fmla="*/ 21 h 205"/>
                  <a:gd name="T54" fmla="*/ 1452 w 1786"/>
                  <a:gd name="T55" fmla="*/ 7 h 205"/>
                  <a:gd name="T56" fmla="*/ 1452 w 1786"/>
                  <a:gd name="T57" fmla="*/ 0 h 205"/>
                  <a:gd name="T58" fmla="*/ 1786 w 1786"/>
                  <a:gd name="T5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86" h="205">
                    <a:moveTo>
                      <a:pt x="0" y="205"/>
                    </a:moveTo>
                    <a:lnTo>
                      <a:pt x="98" y="205"/>
                    </a:lnTo>
                    <a:lnTo>
                      <a:pt x="98" y="177"/>
                    </a:lnTo>
                    <a:lnTo>
                      <a:pt x="397" y="177"/>
                    </a:lnTo>
                    <a:lnTo>
                      <a:pt x="397" y="173"/>
                    </a:lnTo>
                    <a:lnTo>
                      <a:pt x="565" y="173"/>
                    </a:lnTo>
                    <a:lnTo>
                      <a:pt x="565" y="161"/>
                    </a:lnTo>
                    <a:lnTo>
                      <a:pt x="601" y="161"/>
                    </a:lnTo>
                    <a:lnTo>
                      <a:pt x="601" y="149"/>
                    </a:lnTo>
                    <a:lnTo>
                      <a:pt x="772" y="149"/>
                    </a:lnTo>
                    <a:lnTo>
                      <a:pt x="772" y="140"/>
                    </a:lnTo>
                    <a:lnTo>
                      <a:pt x="821" y="140"/>
                    </a:lnTo>
                    <a:lnTo>
                      <a:pt x="821" y="133"/>
                    </a:lnTo>
                    <a:lnTo>
                      <a:pt x="821" y="128"/>
                    </a:lnTo>
                    <a:lnTo>
                      <a:pt x="1035" y="128"/>
                    </a:lnTo>
                    <a:lnTo>
                      <a:pt x="1035" y="117"/>
                    </a:lnTo>
                    <a:lnTo>
                      <a:pt x="1141" y="117"/>
                    </a:lnTo>
                    <a:lnTo>
                      <a:pt x="1141" y="103"/>
                    </a:lnTo>
                    <a:lnTo>
                      <a:pt x="1189" y="103"/>
                    </a:lnTo>
                    <a:lnTo>
                      <a:pt x="1189" y="82"/>
                    </a:lnTo>
                    <a:lnTo>
                      <a:pt x="1223" y="82"/>
                    </a:lnTo>
                    <a:lnTo>
                      <a:pt x="1223" y="65"/>
                    </a:lnTo>
                    <a:lnTo>
                      <a:pt x="1321" y="65"/>
                    </a:lnTo>
                    <a:lnTo>
                      <a:pt x="1321" y="47"/>
                    </a:lnTo>
                    <a:lnTo>
                      <a:pt x="1439" y="47"/>
                    </a:lnTo>
                    <a:lnTo>
                      <a:pt x="1439" y="21"/>
                    </a:lnTo>
                    <a:lnTo>
                      <a:pt x="1452" y="21"/>
                    </a:lnTo>
                    <a:lnTo>
                      <a:pt x="1452" y="7"/>
                    </a:lnTo>
                    <a:lnTo>
                      <a:pt x="1452" y="0"/>
                    </a:lnTo>
                    <a:lnTo>
                      <a:pt x="1786" y="0"/>
                    </a:lnTo>
                  </a:path>
                </a:pathLst>
              </a:custGeom>
              <a:noFill/>
              <a:ln w="28575" cap="flat">
                <a:solidFill>
                  <a:srgbClr val="97BA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grpSp>
        <p:sp>
          <p:nvSpPr>
            <p:cNvPr id="478" name="Freeform 10">
              <a:extLst>
                <a:ext uri="{FF2B5EF4-FFF2-40B4-BE49-F238E27FC236}">
                  <a16:creationId xmlns:a16="http://schemas.microsoft.com/office/drawing/2014/main" id="{92AB9AC8-13FF-4DD4-97D6-D6D0B7311142}"/>
                </a:ext>
              </a:extLst>
            </p:cNvPr>
            <p:cNvSpPr>
              <a:spLocks/>
            </p:cNvSpPr>
            <p:nvPr/>
          </p:nvSpPr>
          <p:spPr bwMode="auto">
            <a:xfrm>
              <a:off x="5721117" y="3359669"/>
              <a:ext cx="2847975" cy="884238"/>
            </a:xfrm>
            <a:custGeom>
              <a:avLst/>
              <a:gdLst>
                <a:gd name="T0" fmla="*/ 0 w 1794"/>
                <a:gd name="T1" fmla="*/ 557 h 557"/>
                <a:gd name="T2" fmla="*/ 23 w 1794"/>
                <a:gd name="T3" fmla="*/ 557 h 557"/>
                <a:gd name="T4" fmla="*/ 32 w 1794"/>
                <a:gd name="T5" fmla="*/ 557 h 557"/>
                <a:gd name="T6" fmla="*/ 32 w 1794"/>
                <a:gd name="T7" fmla="*/ 525 h 557"/>
                <a:gd name="T8" fmla="*/ 96 w 1794"/>
                <a:gd name="T9" fmla="*/ 525 h 557"/>
                <a:gd name="T10" fmla="*/ 96 w 1794"/>
                <a:gd name="T11" fmla="*/ 511 h 557"/>
                <a:gd name="T12" fmla="*/ 133 w 1794"/>
                <a:gd name="T13" fmla="*/ 511 h 557"/>
                <a:gd name="T14" fmla="*/ 133 w 1794"/>
                <a:gd name="T15" fmla="*/ 490 h 557"/>
                <a:gd name="T16" fmla="*/ 245 w 1794"/>
                <a:gd name="T17" fmla="*/ 490 h 557"/>
                <a:gd name="T18" fmla="*/ 245 w 1794"/>
                <a:gd name="T19" fmla="*/ 473 h 557"/>
                <a:gd name="T20" fmla="*/ 382 w 1794"/>
                <a:gd name="T21" fmla="*/ 473 h 557"/>
                <a:gd name="T22" fmla="*/ 382 w 1794"/>
                <a:gd name="T23" fmla="*/ 455 h 557"/>
                <a:gd name="T24" fmla="*/ 394 w 1794"/>
                <a:gd name="T25" fmla="*/ 455 h 557"/>
                <a:gd name="T26" fmla="*/ 394 w 1794"/>
                <a:gd name="T27" fmla="*/ 431 h 557"/>
                <a:gd name="T28" fmla="*/ 405 w 1794"/>
                <a:gd name="T29" fmla="*/ 431 h 557"/>
                <a:gd name="T30" fmla="*/ 405 w 1794"/>
                <a:gd name="T31" fmla="*/ 415 h 557"/>
                <a:gd name="T32" fmla="*/ 439 w 1794"/>
                <a:gd name="T33" fmla="*/ 415 h 557"/>
                <a:gd name="T34" fmla="*/ 439 w 1794"/>
                <a:gd name="T35" fmla="*/ 399 h 557"/>
                <a:gd name="T36" fmla="*/ 533 w 1794"/>
                <a:gd name="T37" fmla="*/ 399 h 557"/>
                <a:gd name="T38" fmla="*/ 533 w 1794"/>
                <a:gd name="T39" fmla="*/ 382 h 557"/>
                <a:gd name="T40" fmla="*/ 565 w 1794"/>
                <a:gd name="T41" fmla="*/ 382 h 557"/>
                <a:gd name="T42" fmla="*/ 565 w 1794"/>
                <a:gd name="T43" fmla="*/ 361 h 557"/>
                <a:gd name="T44" fmla="*/ 574 w 1794"/>
                <a:gd name="T45" fmla="*/ 361 h 557"/>
                <a:gd name="T46" fmla="*/ 574 w 1794"/>
                <a:gd name="T47" fmla="*/ 343 h 557"/>
                <a:gd name="T48" fmla="*/ 691 w 1794"/>
                <a:gd name="T49" fmla="*/ 343 h 557"/>
                <a:gd name="T50" fmla="*/ 691 w 1794"/>
                <a:gd name="T51" fmla="*/ 322 h 557"/>
                <a:gd name="T52" fmla="*/ 703 w 1794"/>
                <a:gd name="T53" fmla="*/ 322 h 557"/>
                <a:gd name="T54" fmla="*/ 703 w 1794"/>
                <a:gd name="T55" fmla="*/ 301 h 557"/>
                <a:gd name="T56" fmla="*/ 723 w 1794"/>
                <a:gd name="T57" fmla="*/ 301 h 557"/>
                <a:gd name="T58" fmla="*/ 723 w 1794"/>
                <a:gd name="T59" fmla="*/ 280 h 557"/>
                <a:gd name="T60" fmla="*/ 851 w 1794"/>
                <a:gd name="T61" fmla="*/ 280 h 557"/>
                <a:gd name="T62" fmla="*/ 856 w 1794"/>
                <a:gd name="T63" fmla="*/ 280 h 557"/>
                <a:gd name="T64" fmla="*/ 856 w 1794"/>
                <a:gd name="T65" fmla="*/ 238 h 557"/>
                <a:gd name="T66" fmla="*/ 1009 w 1794"/>
                <a:gd name="T67" fmla="*/ 238 h 557"/>
                <a:gd name="T68" fmla="*/ 1009 w 1794"/>
                <a:gd name="T69" fmla="*/ 212 h 557"/>
                <a:gd name="T70" fmla="*/ 1009 w 1794"/>
                <a:gd name="T71" fmla="*/ 210 h 557"/>
                <a:gd name="T72" fmla="*/ 1176 w 1794"/>
                <a:gd name="T73" fmla="*/ 210 h 557"/>
                <a:gd name="T74" fmla="*/ 1176 w 1794"/>
                <a:gd name="T75" fmla="*/ 184 h 557"/>
                <a:gd name="T76" fmla="*/ 1176 w 1794"/>
                <a:gd name="T77" fmla="*/ 179 h 557"/>
                <a:gd name="T78" fmla="*/ 1186 w 1794"/>
                <a:gd name="T79" fmla="*/ 179 h 557"/>
                <a:gd name="T80" fmla="*/ 1186 w 1794"/>
                <a:gd name="T81" fmla="*/ 154 h 557"/>
                <a:gd name="T82" fmla="*/ 1186 w 1794"/>
                <a:gd name="T83" fmla="*/ 147 h 557"/>
                <a:gd name="T84" fmla="*/ 1321 w 1794"/>
                <a:gd name="T85" fmla="*/ 147 h 557"/>
                <a:gd name="T86" fmla="*/ 1321 w 1794"/>
                <a:gd name="T87" fmla="*/ 114 h 557"/>
                <a:gd name="T88" fmla="*/ 1334 w 1794"/>
                <a:gd name="T89" fmla="*/ 114 h 557"/>
                <a:gd name="T90" fmla="*/ 1334 w 1794"/>
                <a:gd name="T91" fmla="*/ 77 h 557"/>
                <a:gd name="T92" fmla="*/ 1380 w 1794"/>
                <a:gd name="T93" fmla="*/ 77 h 557"/>
                <a:gd name="T94" fmla="*/ 1380 w 1794"/>
                <a:gd name="T95" fmla="*/ 42 h 557"/>
                <a:gd name="T96" fmla="*/ 1410 w 1794"/>
                <a:gd name="T97" fmla="*/ 42 h 557"/>
                <a:gd name="T98" fmla="*/ 1410 w 1794"/>
                <a:gd name="T99" fmla="*/ 0 h 557"/>
                <a:gd name="T100" fmla="*/ 1794 w 1794"/>
                <a:gd name="T101"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94" h="557">
                  <a:moveTo>
                    <a:pt x="0" y="557"/>
                  </a:moveTo>
                  <a:lnTo>
                    <a:pt x="23" y="557"/>
                  </a:lnTo>
                  <a:lnTo>
                    <a:pt x="32" y="557"/>
                  </a:lnTo>
                  <a:lnTo>
                    <a:pt x="32" y="525"/>
                  </a:lnTo>
                  <a:lnTo>
                    <a:pt x="96" y="525"/>
                  </a:lnTo>
                  <a:lnTo>
                    <a:pt x="96" y="511"/>
                  </a:lnTo>
                  <a:lnTo>
                    <a:pt x="133" y="511"/>
                  </a:lnTo>
                  <a:lnTo>
                    <a:pt x="133" y="490"/>
                  </a:lnTo>
                  <a:lnTo>
                    <a:pt x="245" y="490"/>
                  </a:lnTo>
                  <a:lnTo>
                    <a:pt x="245" y="473"/>
                  </a:lnTo>
                  <a:lnTo>
                    <a:pt x="382" y="473"/>
                  </a:lnTo>
                  <a:lnTo>
                    <a:pt x="382" y="455"/>
                  </a:lnTo>
                  <a:lnTo>
                    <a:pt x="394" y="455"/>
                  </a:lnTo>
                  <a:lnTo>
                    <a:pt x="394" y="431"/>
                  </a:lnTo>
                  <a:lnTo>
                    <a:pt x="405" y="431"/>
                  </a:lnTo>
                  <a:lnTo>
                    <a:pt x="405" y="415"/>
                  </a:lnTo>
                  <a:lnTo>
                    <a:pt x="439" y="415"/>
                  </a:lnTo>
                  <a:lnTo>
                    <a:pt x="439" y="399"/>
                  </a:lnTo>
                  <a:lnTo>
                    <a:pt x="533" y="399"/>
                  </a:lnTo>
                  <a:lnTo>
                    <a:pt x="533" y="382"/>
                  </a:lnTo>
                  <a:lnTo>
                    <a:pt x="565" y="382"/>
                  </a:lnTo>
                  <a:lnTo>
                    <a:pt x="565" y="361"/>
                  </a:lnTo>
                  <a:lnTo>
                    <a:pt x="574" y="361"/>
                  </a:lnTo>
                  <a:lnTo>
                    <a:pt x="574" y="343"/>
                  </a:lnTo>
                  <a:lnTo>
                    <a:pt x="691" y="343"/>
                  </a:lnTo>
                  <a:lnTo>
                    <a:pt x="691" y="322"/>
                  </a:lnTo>
                  <a:lnTo>
                    <a:pt x="703" y="322"/>
                  </a:lnTo>
                  <a:lnTo>
                    <a:pt x="703" y="301"/>
                  </a:lnTo>
                  <a:lnTo>
                    <a:pt x="723" y="301"/>
                  </a:lnTo>
                  <a:lnTo>
                    <a:pt x="723" y="280"/>
                  </a:lnTo>
                  <a:lnTo>
                    <a:pt x="851" y="280"/>
                  </a:lnTo>
                  <a:lnTo>
                    <a:pt x="856" y="280"/>
                  </a:lnTo>
                  <a:lnTo>
                    <a:pt x="856" y="238"/>
                  </a:lnTo>
                  <a:lnTo>
                    <a:pt x="1009" y="238"/>
                  </a:lnTo>
                  <a:lnTo>
                    <a:pt x="1009" y="212"/>
                  </a:lnTo>
                  <a:lnTo>
                    <a:pt x="1009" y="210"/>
                  </a:lnTo>
                  <a:lnTo>
                    <a:pt x="1176" y="210"/>
                  </a:lnTo>
                  <a:lnTo>
                    <a:pt x="1176" y="184"/>
                  </a:lnTo>
                  <a:lnTo>
                    <a:pt x="1176" y="179"/>
                  </a:lnTo>
                  <a:lnTo>
                    <a:pt x="1186" y="179"/>
                  </a:lnTo>
                  <a:lnTo>
                    <a:pt x="1186" y="154"/>
                  </a:lnTo>
                  <a:lnTo>
                    <a:pt x="1186" y="147"/>
                  </a:lnTo>
                  <a:lnTo>
                    <a:pt x="1321" y="147"/>
                  </a:lnTo>
                  <a:lnTo>
                    <a:pt x="1321" y="114"/>
                  </a:lnTo>
                  <a:lnTo>
                    <a:pt x="1334" y="114"/>
                  </a:lnTo>
                  <a:lnTo>
                    <a:pt x="1334" y="77"/>
                  </a:lnTo>
                  <a:lnTo>
                    <a:pt x="1380" y="77"/>
                  </a:lnTo>
                  <a:lnTo>
                    <a:pt x="1380" y="42"/>
                  </a:lnTo>
                  <a:lnTo>
                    <a:pt x="1410" y="42"/>
                  </a:lnTo>
                  <a:lnTo>
                    <a:pt x="1410" y="0"/>
                  </a:lnTo>
                  <a:lnTo>
                    <a:pt x="1794" y="0"/>
                  </a:lnTo>
                </a:path>
              </a:pathLst>
            </a:custGeom>
            <a:noFill/>
            <a:ln w="28575" cap="flat">
              <a:solidFill>
                <a:srgbClr val="97BA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79" name="Freeform 11">
              <a:extLst>
                <a:ext uri="{FF2B5EF4-FFF2-40B4-BE49-F238E27FC236}">
                  <a16:creationId xmlns:a16="http://schemas.microsoft.com/office/drawing/2014/main" id="{23BC5413-7B53-4516-80B1-6E8A06699A7D}"/>
                </a:ext>
              </a:extLst>
            </p:cNvPr>
            <p:cNvSpPr>
              <a:spLocks/>
            </p:cNvSpPr>
            <p:nvPr/>
          </p:nvSpPr>
          <p:spPr bwMode="auto">
            <a:xfrm>
              <a:off x="5724292" y="3297238"/>
              <a:ext cx="2833688" cy="933450"/>
            </a:xfrm>
            <a:custGeom>
              <a:avLst/>
              <a:gdLst>
                <a:gd name="T0" fmla="*/ 0 w 1785"/>
                <a:gd name="T1" fmla="*/ 588 h 588"/>
                <a:gd name="T2" fmla="*/ 30 w 1785"/>
                <a:gd name="T3" fmla="*/ 588 h 588"/>
                <a:gd name="T4" fmla="*/ 30 w 1785"/>
                <a:gd name="T5" fmla="*/ 571 h 588"/>
                <a:gd name="T6" fmla="*/ 62 w 1785"/>
                <a:gd name="T7" fmla="*/ 571 h 588"/>
                <a:gd name="T8" fmla="*/ 62 w 1785"/>
                <a:gd name="T9" fmla="*/ 557 h 588"/>
                <a:gd name="T10" fmla="*/ 76 w 1785"/>
                <a:gd name="T11" fmla="*/ 557 h 588"/>
                <a:gd name="T12" fmla="*/ 76 w 1785"/>
                <a:gd name="T13" fmla="*/ 539 h 588"/>
                <a:gd name="T14" fmla="*/ 103 w 1785"/>
                <a:gd name="T15" fmla="*/ 539 h 588"/>
                <a:gd name="T16" fmla="*/ 103 w 1785"/>
                <a:gd name="T17" fmla="*/ 515 h 588"/>
                <a:gd name="T18" fmla="*/ 250 w 1785"/>
                <a:gd name="T19" fmla="*/ 515 h 588"/>
                <a:gd name="T20" fmla="*/ 250 w 1785"/>
                <a:gd name="T21" fmla="*/ 480 h 588"/>
                <a:gd name="T22" fmla="*/ 250 w 1785"/>
                <a:gd name="T23" fmla="*/ 476 h 588"/>
                <a:gd name="T24" fmla="*/ 334 w 1785"/>
                <a:gd name="T25" fmla="*/ 476 h 588"/>
                <a:gd name="T26" fmla="*/ 334 w 1785"/>
                <a:gd name="T27" fmla="*/ 457 h 588"/>
                <a:gd name="T28" fmla="*/ 396 w 1785"/>
                <a:gd name="T29" fmla="*/ 457 h 588"/>
                <a:gd name="T30" fmla="*/ 396 w 1785"/>
                <a:gd name="T31" fmla="*/ 436 h 588"/>
                <a:gd name="T32" fmla="*/ 598 w 1785"/>
                <a:gd name="T33" fmla="*/ 436 h 588"/>
                <a:gd name="T34" fmla="*/ 598 w 1785"/>
                <a:gd name="T35" fmla="*/ 417 h 588"/>
                <a:gd name="T36" fmla="*/ 705 w 1785"/>
                <a:gd name="T37" fmla="*/ 417 h 588"/>
                <a:gd name="T38" fmla="*/ 705 w 1785"/>
                <a:gd name="T39" fmla="*/ 392 h 588"/>
                <a:gd name="T40" fmla="*/ 753 w 1785"/>
                <a:gd name="T41" fmla="*/ 392 h 588"/>
                <a:gd name="T42" fmla="*/ 753 w 1785"/>
                <a:gd name="T43" fmla="*/ 366 h 588"/>
                <a:gd name="T44" fmla="*/ 756 w 1785"/>
                <a:gd name="T45" fmla="*/ 366 h 588"/>
                <a:gd name="T46" fmla="*/ 756 w 1785"/>
                <a:gd name="T47" fmla="*/ 347 h 588"/>
                <a:gd name="T48" fmla="*/ 785 w 1785"/>
                <a:gd name="T49" fmla="*/ 347 h 588"/>
                <a:gd name="T50" fmla="*/ 785 w 1785"/>
                <a:gd name="T51" fmla="*/ 324 h 588"/>
                <a:gd name="T52" fmla="*/ 810 w 1785"/>
                <a:gd name="T53" fmla="*/ 324 h 588"/>
                <a:gd name="T54" fmla="*/ 810 w 1785"/>
                <a:gd name="T55" fmla="*/ 298 h 588"/>
                <a:gd name="T56" fmla="*/ 888 w 1785"/>
                <a:gd name="T57" fmla="*/ 298 h 588"/>
                <a:gd name="T58" fmla="*/ 888 w 1785"/>
                <a:gd name="T59" fmla="*/ 245 h 588"/>
                <a:gd name="T60" fmla="*/ 907 w 1785"/>
                <a:gd name="T61" fmla="*/ 245 h 588"/>
                <a:gd name="T62" fmla="*/ 907 w 1785"/>
                <a:gd name="T63" fmla="*/ 214 h 588"/>
                <a:gd name="T64" fmla="*/ 936 w 1785"/>
                <a:gd name="T65" fmla="*/ 214 h 588"/>
                <a:gd name="T66" fmla="*/ 936 w 1785"/>
                <a:gd name="T67" fmla="*/ 189 h 588"/>
                <a:gd name="T68" fmla="*/ 975 w 1785"/>
                <a:gd name="T69" fmla="*/ 189 h 588"/>
                <a:gd name="T70" fmla="*/ 975 w 1785"/>
                <a:gd name="T71" fmla="*/ 168 h 588"/>
                <a:gd name="T72" fmla="*/ 1037 w 1785"/>
                <a:gd name="T73" fmla="*/ 168 h 588"/>
                <a:gd name="T74" fmla="*/ 1037 w 1785"/>
                <a:gd name="T75" fmla="*/ 135 h 588"/>
                <a:gd name="T76" fmla="*/ 1103 w 1785"/>
                <a:gd name="T77" fmla="*/ 135 h 588"/>
                <a:gd name="T78" fmla="*/ 1103 w 1785"/>
                <a:gd name="T79" fmla="*/ 105 h 588"/>
                <a:gd name="T80" fmla="*/ 1142 w 1785"/>
                <a:gd name="T81" fmla="*/ 105 h 588"/>
                <a:gd name="T82" fmla="*/ 1142 w 1785"/>
                <a:gd name="T83" fmla="*/ 67 h 588"/>
                <a:gd name="T84" fmla="*/ 1165 w 1785"/>
                <a:gd name="T85" fmla="*/ 67 h 588"/>
                <a:gd name="T86" fmla="*/ 1165 w 1785"/>
                <a:gd name="T87" fmla="*/ 35 h 588"/>
                <a:gd name="T88" fmla="*/ 1241 w 1785"/>
                <a:gd name="T89" fmla="*/ 35 h 588"/>
                <a:gd name="T90" fmla="*/ 1241 w 1785"/>
                <a:gd name="T91" fmla="*/ 0 h 588"/>
                <a:gd name="T92" fmla="*/ 1785 w 1785"/>
                <a:gd name="T93" fmla="*/ 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5" h="588">
                  <a:moveTo>
                    <a:pt x="0" y="588"/>
                  </a:moveTo>
                  <a:lnTo>
                    <a:pt x="30" y="588"/>
                  </a:lnTo>
                  <a:lnTo>
                    <a:pt x="30" y="571"/>
                  </a:lnTo>
                  <a:lnTo>
                    <a:pt x="62" y="571"/>
                  </a:lnTo>
                  <a:lnTo>
                    <a:pt x="62" y="557"/>
                  </a:lnTo>
                  <a:lnTo>
                    <a:pt x="76" y="557"/>
                  </a:lnTo>
                  <a:lnTo>
                    <a:pt x="76" y="539"/>
                  </a:lnTo>
                  <a:lnTo>
                    <a:pt x="103" y="539"/>
                  </a:lnTo>
                  <a:lnTo>
                    <a:pt x="103" y="515"/>
                  </a:lnTo>
                  <a:lnTo>
                    <a:pt x="250" y="515"/>
                  </a:lnTo>
                  <a:lnTo>
                    <a:pt x="250" y="480"/>
                  </a:lnTo>
                  <a:lnTo>
                    <a:pt x="250" y="476"/>
                  </a:lnTo>
                  <a:lnTo>
                    <a:pt x="334" y="476"/>
                  </a:lnTo>
                  <a:lnTo>
                    <a:pt x="334" y="457"/>
                  </a:lnTo>
                  <a:lnTo>
                    <a:pt x="396" y="457"/>
                  </a:lnTo>
                  <a:lnTo>
                    <a:pt x="396" y="436"/>
                  </a:lnTo>
                  <a:lnTo>
                    <a:pt x="598" y="436"/>
                  </a:lnTo>
                  <a:lnTo>
                    <a:pt x="598" y="417"/>
                  </a:lnTo>
                  <a:lnTo>
                    <a:pt x="705" y="417"/>
                  </a:lnTo>
                  <a:lnTo>
                    <a:pt x="705" y="392"/>
                  </a:lnTo>
                  <a:lnTo>
                    <a:pt x="753" y="392"/>
                  </a:lnTo>
                  <a:lnTo>
                    <a:pt x="753" y="366"/>
                  </a:lnTo>
                  <a:lnTo>
                    <a:pt x="756" y="366"/>
                  </a:lnTo>
                  <a:lnTo>
                    <a:pt x="756" y="347"/>
                  </a:lnTo>
                  <a:lnTo>
                    <a:pt x="785" y="347"/>
                  </a:lnTo>
                  <a:lnTo>
                    <a:pt x="785" y="324"/>
                  </a:lnTo>
                  <a:lnTo>
                    <a:pt x="810" y="324"/>
                  </a:lnTo>
                  <a:lnTo>
                    <a:pt x="810" y="298"/>
                  </a:lnTo>
                  <a:lnTo>
                    <a:pt x="888" y="298"/>
                  </a:lnTo>
                  <a:lnTo>
                    <a:pt x="888" y="245"/>
                  </a:lnTo>
                  <a:lnTo>
                    <a:pt x="907" y="245"/>
                  </a:lnTo>
                  <a:lnTo>
                    <a:pt x="907" y="214"/>
                  </a:lnTo>
                  <a:lnTo>
                    <a:pt x="936" y="214"/>
                  </a:lnTo>
                  <a:lnTo>
                    <a:pt x="936" y="189"/>
                  </a:lnTo>
                  <a:lnTo>
                    <a:pt x="975" y="189"/>
                  </a:lnTo>
                  <a:lnTo>
                    <a:pt x="975" y="168"/>
                  </a:lnTo>
                  <a:lnTo>
                    <a:pt x="1037" y="168"/>
                  </a:lnTo>
                  <a:lnTo>
                    <a:pt x="1037" y="135"/>
                  </a:lnTo>
                  <a:lnTo>
                    <a:pt x="1103" y="135"/>
                  </a:lnTo>
                  <a:lnTo>
                    <a:pt x="1103" y="105"/>
                  </a:lnTo>
                  <a:lnTo>
                    <a:pt x="1142" y="105"/>
                  </a:lnTo>
                  <a:lnTo>
                    <a:pt x="1142" y="67"/>
                  </a:lnTo>
                  <a:lnTo>
                    <a:pt x="1165" y="67"/>
                  </a:lnTo>
                  <a:lnTo>
                    <a:pt x="1165" y="35"/>
                  </a:lnTo>
                  <a:lnTo>
                    <a:pt x="1241" y="35"/>
                  </a:lnTo>
                  <a:lnTo>
                    <a:pt x="1241" y="0"/>
                  </a:lnTo>
                  <a:lnTo>
                    <a:pt x="1785" y="0"/>
                  </a:lnTo>
                </a:path>
              </a:pathLst>
            </a:custGeom>
            <a:noFill/>
            <a:ln w="19050" cap="flat" cmpd="sng" algn="ctr">
              <a:solidFill>
                <a:srgbClr val="183059"/>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grpSp>
      <p:sp>
        <p:nvSpPr>
          <p:cNvPr id="482" name="TextBox 481">
            <a:extLst>
              <a:ext uri="{FF2B5EF4-FFF2-40B4-BE49-F238E27FC236}">
                <a16:creationId xmlns:a16="http://schemas.microsoft.com/office/drawing/2014/main" id="{6265B2BB-4AA2-4F86-883D-8A680D3580CA}"/>
              </a:ext>
            </a:extLst>
          </p:cNvPr>
          <p:cNvSpPr txBox="1"/>
          <p:nvPr/>
        </p:nvSpPr>
        <p:spPr>
          <a:xfrm>
            <a:off x="183194" y="5630668"/>
            <a:ext cx="5633925" cy="461665"/>
          </a:xfrm>
          <a:prstGeom prst="rect">
            <a:avLst/>
          </a:prstGeom>
          <a:solidFill>
            <a:srgbClr val="FFFFF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Candara"/>
              </a:rPr>
              <a:t>Rapports des risques instantanés (RRI) cumulatifs d’hémorragie majeure dans les groupes de traitement par l’AAS et l’apixaban chez des patients âgés &lt;75 ans ou ≥ 75 ans.</a:t>
            </a:r>
            <a:endParaRPr kumimoji="0" lang="en-CA" sz="1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endParaRPr>
          </a:p>
        </p:txBody>
      </p:sp>
      <p:sp>
        <p:nvSpPr>
          <p:cNvPr id="483" name="TextBox 482">
            <a:extLst>
              <a:ext uri="{FF2B5EF4-FFF2-40B4-BE49-F238E27FC236}">
                <a16:creationId xmlns:a16="http://schemas.microsoft.com/office/drawing/2014/main" id="{AD437DDF-D4B3-4F7C-A7D5-44A18A26BEEB}"/>
              </a:ext>
            </a:extLst>
          </p:cNvPr>
          <p:cNvSpPr txBox="1"/>
          <p:nvPr/>
        </p:nvSpPr>
        <p:spPr>
          <a:xfrm>
            <a:off x="7043979" y="5649185"/>
            <a:ext cx="232410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Candara"/>
              </a:rPr>
              <a:t>Valeur</a:t>
            </a:r>
            <a:r>
              <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 P non </a:t>
            </a:r>
            <a:r>
              <a:rPr kumimoji="0" lang="en-CA" sz="1400" b="1"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Candara"/>
              </a:rPr>
              <a:t>disponible</a:t>
            </a:r>
            <a:endPar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endParaRPr>
          </a:p>
        </p:txBody>
      </p:sp>
      <p:pic>
        <p:nvPicPr>
          <p:cNvPr id="129" name="4E92DA43-5712-40E9-AFDC-2C1062C78C6F" descr="7646DFF2-B812-4635-AA57-5171E34E5A45@chrc">
            <a:extLst>
              <a:ext uri="{FF2B5EF4-FFF2-40B4-BE49-F238E27FC236}">
                <a16:creationId xmlns:a16="http://schemas.microsoft.com/office/drawing/2014/main" id="{1B064F7E-A93D-451A-878E-8D14D16245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3235" y="153960"/>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TextBox 129">
            <a:extLst>
              <a:ext uri="{FF2B5EF4-FFF2-40B4-BE49-F238E27FC236}">
                <a16:creationId xmlns:a16="http://schemas.microsoft.com/office/drawing/2014/main" id="{9B68AF2F-FEB3-46E0-9C25-ED317C6C0723}"/>
              </a:ext>
            </a:extLst>
          </p:cNvPr>
          <p:cNvSpPr txBox="1"/>
          <p:nvPr/>
        </p:nvSpPr>
        <p:spPr>
          <a:xfrm rot="16200000">
            <a:off x="-211760" y="3083364"/>
            <a:ext cx="1473512"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Risque</a:t>
            </a: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en-GB" sz="1400" b="0"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cumulatif</a:t>
            </a:r>
            <a:endPar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31" name="TextBox 130">
            <a:extLst>
              <a:ext uri="{FF2B5EF4-FFF2-40B4-BE49-F238E27FC236}">
                <a16:creationId xmlns:a16="http://schemas.microsoft.com/office/drawing/2014/main" id="{58D90D39-31B1-4247-8670-0338ECBA599C}"/>
              </a:ext>
            </a:extLst>
          </p:cNvPr>
          <p:cNvSpPr txBox="1"/>
          <p:nvPr/>
        </p:nvSpPr>
        <p:spPr>
          <a:xfrm rot="16200000">
            <a:off x="4284041" y="2991617"/>
            <a:ext cx="1504129"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Risque</a:t>
            </a: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en-GB" sz="1400" b="0" i="0" u="none" strike="noStrike" kern="0" cap="none" spc="0" normalizeH="0" baseline="0" noProof="0" dirty="0" err="1">
                <a:ln>
                  <a:noFill/>
                </a:ln>
                <a:solidFill>
                  <a:prstClr val="black"/>
                </a:solidFill>
                <a:effectLst/>
                <a:uLnTx/>
                <a:uFillTx/>
                <a:latin typeface="Arial Narrow" panose="020B0606020202030204" pitchFamily="34" charset="0"/>
                <a:ea typeface="+mn-ea"/>
                <a:cs typeface="+mn-cs"/>
              </a:rPr>
              <a:t>cumulatif</a:t>
            </a:r>
            <a:endParaRPr kumimoji="0" lang="en-GB" sz="14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2104463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1000"/>
            <a:lum/>
          </a:blip>
          <a:srcRect/>
          <a:stretch>
            <a:fillRect l="-5000" r="-2000"/>
          </a:stretch>
        </a:blipFill>
        <a:effectLst/>
      </p:bgPr>
    </p:bg>
    <p:spTree>
      <p:nvGrpSpPr>
        <p:cNvPr id="1" name=""/>
        <p:cNvGrpSpPr/>
        <p:nvPr/>
      </p:nvGrpSpPr>
      <p:grpSpPr>
        <a:xfrm>
          <a:off x="0" y="0"/>
          <a:ext cx="0" cy="0"/>
          <a:chOff x="0" y="0"/>
          <a:chExt cx="0" cy="0"/>
        </a:xfrm>
      </p:grpSpPr>
      <p:pic>
        <p:nvPicPr>
          <p:cNvPr id="27" name="4E92DA43-5712-40E9-AFDC-2C1062C78C6F" descr="7646DFF2-B812-4635-AA57-5171E34E5A45@chrc">
            <a:extLst>
              <a:ext uri="{FF2B5EF4-FFF2-40B4-BE49-F238E27FC236}">
                <a16:creationId xmlns:a16="http://schemas.microsoft.com/office/drawing/2014/main" id="{233495B7-E796-4E25-9A70-1BE4A52E4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8166" y="6038090"/>
            <a:ext cx="1193660" cy="68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AF646A91-0B6F-42EF-9879-F4315737C63D}"/>
              </a:ext>
            </a:extLst>
          </p:cNvPr>
          <p:cNvSpPr/>
          <p:nvPr/>
        </p:nvSpPr>
        <p:spPr>
          <a:xfrm>
            <a:off x="-6448" y="-2209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7847AFC8-040E-4833-BC6C-5466452846F8}"/>
              </a:ext>
            </a:extLst>
          </p:cNvPr>
          <p:cNvSpPr/>
          <p:nvPr/>
        </p:nvSpPr>
        <p:spPr>
          <a:xfrm>
            <a:off x="1639771" y="1397932"/>
            <a:ext cx="6808752" cy="523220"/>
          </a:xfrm>
          <a:prstGeom prst="rect">
            <a:avLst/>
          </a:prstGeom>
        </p:spPr>
        <p:txBody>
          <a:bodyPr wrap="square" anchor="b">
            <a:spAutoFit/>
          </a:bodyPr>
          <a:lstStyle/>
          <a:p>
            <a:pPr lvl="0" defTabSz="914400" fontAlgn="base">
              <a:defRPr/>
            </a:pPr>
            <a:r>
              <a:rPr lang="fr-FR" sz="2800" b="1" kern="0" dirty="0">
                <a:solidFill>
                  <a:schemeClr val="tx1">
                    <a:lumMod val="85000"/>
                    <a:lumOff val="15000"/>
                  </a:schemeClr>
                </a:solidFill>
                <a:latin typeface="Arial Narrow" panose="020B0606020202030204" pitchFamily="34" charset="0"/>
                <a:ea typeface="Open Sans" panose="020B0606030504020204" pitchFamily="34" charset="0"/>
                <a:cs typeface="Open Sans" panose="020B0606030504020204" pitchFamily="34" charset="0"/>
              </a:rPr>
              <a:t>Les AVC liés à la FA sont très fréquents</a:t>
            </a:r>
          </a:p>
        </p:txBody>
      </p:sp>
      <p:sp>
        <p:nvSpPr>
          <p:cNvPr id="15" name="Rectangle 14">
            <a:extLst>
              <a:ext uri="{FF2B5EF4-FFF2-40B4-BE49-F238E27FC236}">
                <a16:creationId xmlns:a16="http://schemas.microsoft.com/office/drawing/2014/main" id="{63BB03C5-0F05-4383-B6EA-E236035F946C}"/>
              </a:ext>
            </a:extLst>
          </p:cNvPr>
          <p:cNvSpPr/>
          <p:nvPr/>
        </p:nvSpPr>
        <p:spPr>
          <a:xfrm>
            <a:off x="0" y="0"/>
            <a:ext cx="9144000" cy="923330"/>
          </a:xfrm>
          <a:prstGeom prst="rect">
            <a:avLst/>
          </a:prstGeom>
          <a:noFill/>
        </p:spPr>
        <p:txBody>
          <a:bodyPr wrap="square">
            <a:spAutoFit/>
          </a:bodyPr>
          <a:lstStyle/>
          <a:p>
            <a:pPr lvl="0" algn="ctr">
              <a:defRPr/>
            </a:pPr>
            <a:r>
              <a:rPr lang="en-CA" sz="5400" b="1" dirty="0">
                <a:solidFill>
                  <a:srgbClr val="183059"/>
                </a:solidFill>
                <a:latin typeface="Arial Narrow" panose="020B0606020202030204" pitchFamily="34" charset="0"/>
                <a:cs typeface="Aharoni" panose="02010803020104030203" pitchFamily="2" charset="-79"/>
              </a:rPr>
              <a:t>Points à </a:t>
            </a:r>
            <a:r>
              <a:rPr lang="en-CA" sz="5400" b="1" dirty="0" err="1">
                <a:solidFill>
                  <a:srgbClr val="183059"/>
                </a:solidFill>
                <a:latin typeface="Arial Narrow" panose="020B0606020202030204" pitchFamily="34" charset="0"/>
                <a:cs typeface="Aharoni" panose="02010803020104030203" pitchFamily="2" charset="-79"/>
              </a:rPr>
              <a:t>discuter</a:t>
            </a:r>
            <a:r>
              <a:rPr lang="en-CA" sz="5400" b="1" dirty="0">
                <a:solidFill>
                  <a:srgbClr val="183059"/>
                </a:solidFill>
                <a:latin typeface="Arial Narrow" panose="020B0606020202030204" pitchFamily="34" charset="0"/>
                <a:cs typeface="Aharoni" panose="02010803020104030203" pitchFamily="2" charset="-79"/>
              </a:rPr>
              <a:t> avec Beth</a:t>
            </a:r>
            <a:endParaRPr lang="en-US" sz="5400" b="1" dirty="0">
              <a:solidFill>
                <a:srgbClr val="183059"/>
              </a:solidFill>
              <a:latin typeface="Arial Narrow" panose="020B0606020202030204" pitchFamily="34" charset="0"/>
              <a:cs typeface="Aharoni" panose="02010803020104030203" pitchFamily="2" charset="-79"/>
            </a:endParaRPr>
          </a:p>
        </p:txBody>
      </p:sp>
      <p:cxnSp>
        <p:nvCxnSpPr>
          <p:cNvPr id="16" name="Straight Connector 15">
            <a:extLst>
              <a:ext uri="{FF2B5EF4-FFF2-40B4-BE49-F238E27FC236}">
                <a16:creationId xmlns:a16="http://schemas.microsoft.com/office/drawing/2014/main" id="{F32EFC8E-74CA-424C-BC69-2AF1372E4087}"/>
              </a:ext>
            </a:extLst>
          </p:cNvPr>
          <p:cNvCxnSpPr/>
          <p:nvPr/>
        </p:nvCxnSpPr>
        <p:spPr>
          <a:xfrm flipV="1">
            <a:off x="-6448" y="98810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8C8DC08-9E84-473E-ADEF-BCD343AFC650}"/>
              </a:ext>
            </a:extLst>
          </p:cNvPr>
          <p:cNvSpPr/>
          <p:nvPr/>
        </p:nvSpPr>
        <p:spPr>
          <a:xfrm>
            <a:off x="1639771" y="2182528"/>
            <a:ext cx="6808752" cy="954107"/>
          </a:xfrm>
          <a:prstGeom prst="rect">
            <a:avLst/>
          </a:prstGeom>
        </p:spPr>
        <p:txBody>
          <a:bodyPr wrap="square" anchor="b">
            <a:spAutoFit/>
          </a:bodyPr>
          <a:lstStyle/>
          <a:p>
            <a:pPr lvl="0" defTabSz="914400" fontAlgn="base">
              <a:defRPr/>
            </a:pPr>
            <a:r>
              <a:rPr lang="fr-FR" sz="2800" b="1" kern="0" dirty="0">
                <a:solidFill>
                  <a:schemeClr val="tx1">
                    <a:lumMod val="85000"/>
                    <a:lumOff val="15000"/>
                  </a:schemeClr>
                </a:solidFill>
                <a:latin typeface="Arial Narrow" panose="020B0606020202030204" pitchFamily="34" charset="0"/>
                <a:ea typeface="Open Sans" panose="020B0606030504020204" pitchFamily="34" charset="0"/>
                <a:cs typeface="Open Sans" panose="020B0606030504020204" pitchFamily="34" charset="0"/>
              </a:rPr>
              <a:t>Les AVC liés à la FA ont souvent un impact dévastateur</a:t>
            </a:r>
          </a:p>
        </p:txBody>
      </p:sp>
      <p:sp>
        <p:nvSpPr>
          <p:cNvPr id="11" name="Rectangle 10">
            <a:extLst>
              <a:ext uri="{FF2B5EF4-FFF2-40B4-BE49-F238E27FC236}">
                <a16:creationId xmlns:a16="http://schemas.microsoft.com/office/drawing/2014/main" id="{52A93AA4-02D5-4E8D-9A81-E61D2ADA7D46}"/>
              </a:ext>
            </a:extLst>
          </p:cNvPr>
          <p:cNvSpPr/>
          <p:nvPr/>
        </p:nvSpPr>
        <p:spPr>
          <a:xfrm>
            <a:off x="1639771" y="3331596"/>
            <a:ext cx="6808752" cy="523220"/>
          </a:xfrm>
          <a:prstGeom prst="rect">
            <a:avLst/>
          </a:prstGeom>
          <a:noFill/>
        </p:spPr>
        <p:txBody>
          <a:bodyPr wrap="square" anchor="b">
            <a:spAutoFit/>
          </a:bodyPr>
          <a:lstStyle/>
          <a:p>
            <a:pPr lvl="0" defTabSz="914400" fontAlgn="base">
              <a:defRPr/>
            </a:pPr>
            <a:r>
              <a:rPr lang="fr-FR" sz="2800" b="1" kern="0" dirty="0">
                <a:solidFill>
                  <a:schemeClr val="tx1">
                    <a:lumMod val="85000"/>
                    <a:lumOff val="15000"/>
                  </a:schemeClr>
                </a:solidFill>
                <a:latin typeface="Arial Narrow" panose="020B0606020202030204" pitchFamily="34" charset="0"/>
                <a:ea typeface="Open Sans" panose="020B0606030504020204" pitchFamily="34" charset="0"/>
                <a:cs typeface="Open Sans" panose="020B0606030504020204" pitchFamily="34" charset="0"/>
              </a:rPr>
              <a:t>Les AVC liés à la FA peuvent être prévenus</a:t>
            </a:r>
          </a:p>
        </p:txBody>
      </p:sp>
      <p:sp>
        <p:nvSpPr>
          <p:cNvPr id="12" name="Rectangle 11">
            <a:extLst>
              <a:ext uri="{FF2B5EF4-FFF2-40B4-BE49-F238E27FC236}">
                <a16:creationId xmlns:a16="http://schemas.microsoft.com/office/drawing/2014/main" id="{6E29F437-3EC7-4594-A93B-8EE1FD63A94F}"/>
              </a:ext>
            </a:extLst>
          </p:cNvPr>
          <p:cNvSpPr/>
          <p:nvPr/>
        </p:nvSpPr>
        <p:spPr>
          <a:xfrm>
            <a:off x="1639771" y="4226239"/>
            <a:ext cx="6808752" cy="523220"/>
          </a:xfrm>
          <a:prstGeom prst="rect">
            <a:avLst/>
          </a:prstGeom>
        </p:spPr>
        <p:txBody>
          <a:bodyPr wrap="square" anchor="b">
            <a:spAutoFit/>
          </a:bodyPr>
          <a:lstStyle/>
          <a:p>
            <a:pPr lvl="0" defTabSz="914400" fontAlgn="base">
              <a:defRPr/>
            </a:pPr>
            <a:r>
              <a:rPr lang="fr-FR" sz="2800" b="1" kern="0" dirty="0">
                <a:solidFill>
                  <a:schemeClr val="tx1">
                    <a:lumMod val="85000"/>
                    <a:lumOff val="15000"/>
                  </a:schemeClr>
                </a:solidFill>
                <a:latin typeface="Arial Narrow" panose="020B0606020202030204" pitchFamily="34" charset="0"/>
                <a:ea typeface="Open Sans" panose="020B0606030504020204" pitchFamily="34" charset="0"/>
                <a:cs typeface="Open Sans" panose="020B0606030504020204" pitchFamily="34" charset="0"/>
              </a:rPr>
              <a:t>…même chez les personnes âgées</a:t>
            </a:r>
          </a:p>
        </p:txBody>
      </p:sp>
      <p:sp>
        <p:nvSpPr>
          <p:cNvPr id="14" name="Rectangle 13">
            <a:extLst>
              <a:ext uri="{FF2B5EF4-FFF2-40B4-BE49-F238E27FC236}">
                <a16:creationId xmlns:a16="http://schemas.microsoft.com/office/drawing/2014/main" id="{2A8E58A8-9E53-4A92-8B88-BAC96D928C6D}"/>
              </a:ext>
            </a:extLst>
          </p:cNvPr>
          <p:cNvSpPr/>
          <p:nvPr/>
        </p:nvSpPr>
        <p:spPr>
          <a:xfrm>
            <a:off x="1639771" y="4946667"/>
            <a:ext cx="6808752" cy="954107"/>
          </a:xfrm>
          <a:prstGeom prst="rect">
            <a:avLst/>
          </a:prstGeom>
        </p:spPr>
        <p:txBody>
          <a:bodyPr wrap="square" anchor="b">
            <a:spAutoFit/>
          </a:bodyPr>
          <a:lstStyle/>
          <a:p>
            <a:pPr lvl="0" defTabSz="914400" fontAlgn="base">
              <a:defRPr/>
            </a:pPr>
            <a:r>
              <a:rPr lang="fr-FR" sz="2800" b="1" kern="0" dirty="0">
                <a:solidFill>
                  <a:schemeClr val="tx1">
                    <a:lumMod val="85000"/>
                    <a:lumOff val="15000"/>
                  </a:schemeClr>
                </a:solidFill>
                <a:latin typeface="Arial Narrow" panose="020B0606020202030204" pitchFamily="34" charset="0"/>
                <a:ea typeface="Open Sans" panose="020B0606030504020204" pitchFamily="34" charset="0"/>
                <a:cs typeface="Open Sans" panose="020B0606030504020204" pitchFamily="34" charset="0"/>
              </a:rPr>
              <a:t>…avec un risque hémorragique moindre par rapport à la warfarine</a:t>
            </a:r>
          </a:p>
        </p:txBody>
      </p:sp>
      <p:sp>
        <p:nvSpPr>
          <p:cNvPr id="19" name="Rectangle 18">
            <a:extLst>
              <a:ext uri="{FF2B5EF4-FFF2-40B4-BE49-F238E27FC236}">
                <a16:creationId xmlns:a16="http://schemas.microsoft.com/office/drawing/2014/main" id="{D044CD7F-37A6-49C7-A6EA-EB374DFE4D45}"/>
              </a:ext>
            </a:extLst>
          </p:cNvPr>
          <p:cNvSpPr/>
          <p:nvPr/>
        </p:nvSpPr>
        <p:spPr>
          <a:xfrm>
            <a:off x="1639771" y="6063652"/>
            <a:ext cx="6808752" cy="523220"/>
          </a:xfrm>
          <a:prstGeom prst="rect">
            <a:avLst/>
          </a:prstGeom>
        </p:spPr>
        <p:txBody>
          <a:bodyPr wrap="square" anchor="b">
            <a:spAutoFit/>
          </a:bodyPr>
          <a:lstStyle/>
          <a:p>
            <a:pPr lvl="0" defTabSz="914400" fontAlgn="base">
              <a:defRPr/>
            </a:pPr>
            <a:r>
              <a:rPr lang="fr-FR" sz="2800" b="1" kern="0" dirty="0">
                <a:solidFill>
                  <a:schemeClr val="tx1">
                    <a:lumMod val="85000"/>
                    <a:lumOff val="15000"/>
                  </a:schemeClr>
                </a:solidFill>
                <a:latin typeface="Arial Narrow" panose="020B0606020202030204" pitchFamily="34" charset="0"/>
                <a:ea typeface="Open Sans" panose="020B0606030504020204" pitchFamily="34" charset="0"/>
                <a:cs typeface="Open Sans" panose="020B0606030504020204" pitchFamily="34" charset="0"/>
              </a:rPr>
              <a:t>…et par rapport à l’AAS</a:t>
            </a:r>
          </a:p>
        </p:txBody>
      </p:sp>
      <p:sp>
        <p:nvSpPr>
          <p:cNvPr id="22" name="Oval 21">
            <a:hlinkClick r:id="" action="ppaction://noaction"/>
            <a:extLst>
              <a:ext uri="{FF2B5EF4-FFF2-40B4-BE49-F238E27FC236}">
                <a16:creationId xmlns:a16="http://schemas.microsoft.com/office/drawing/2014/main" id="{8285B21D-3B9F-43FB-94DA-31F78320A515}"/>
              </a:ext>
            </a:extLst>
          </p:cNvPr>
          <p:cNvSpPr/>
          <p:nvPr/>
        </p:nvSpPr>
        <p:spPr>
          <a:xfrm>
            <a:off x="742027" y="5971374"/>
            <a:ext cx="731520" cy="731520"/>
          </a:xfrm>
          <a:prstGeom prst="ellipse">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sp>
        <p:nvSpPr>
          <p:cNvPr id="21" name="Oval 20">
            <a:hlinkClick r:id="rId5" action="ppaction://hlinksldjump"/>
            <a:extLst>
              <a:ext uri="{FF2B5EF4-FFF2-40B4-BE49-F238E27FC236}">
                <a16:creationId xmlns:a16="http://schemas.microsoft.com/office/drawing/2014/main" id="{353F6A93-479B-4448-9F84-8606A9D27F81}"/>
              </a:ext>
            </a:extLst>
          </p:cNvPr>
          <p:cNvSpPr/>
          <p:nvPr/>
        </p:nvSpPr>
        <p:spPr>
          <a:xfrm>
            <a:off x="742027" y="1296622"/>
            <a:ext cx="731520" cy="731520"/>
          </a:xfrm>
          <a:prstGeom prst="ellipse">
            <a:avLst/>
          </a:prstGeom>
          <a:solidFill>
            <a:srgbClr val="18305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23" name="Oval 22">
            <a:hlinkClick r:id="rId6" action="ppaction://hlinksldjump"/>
            <a:extLst>
              <a:ext uri="{FF2B5EF4-FFF2-40B4-BE49-F238E27FC236}">
                <a16:creationId xmlns:a16="http://schemas.microsoft.com/office/drawing/2014/main" id="{CB6A4F9C-70D9-428E-9C97-166F539B596C}"/>
              </a:ext>
            </a:extLst>
          </p:cNvPr>
          <p:cNvSpPr/>
          <p:nvPr/>
        </p:nvSpPr>
        <p:spPr>
          <a:xfrm>
            <a:off x="742027" y="2231572"/>
            <a:ext cx="731520" cy="731520"/>
          </a:xfrm>
          <a:prstGeom prst="ellipse">
            <a:avLst/>
          </a:prstGeom>
          <a:solidFill>
            <a:srgbClr val="0039A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24" name="Oval 23">
            <a:hlinkClick r:id="rId7" action="ppaction://hlinksldjump"/>
            <a:extLst>
              <a:ext uri="{FF2B5EF4-FFF2-40B4-BE49-F238E27FC236}">
                <a16:creationId xmlns:a16="http://schemas.microsoft.com/office/drawing/2014/main" id="{F39B5D50-5CAD-43A9-8D64-77E8EE5F4BAD}"/>
              </a:ext>
            </a:extLst>
          </p:cNvPr>
          <p:cNvSpPr/>
          <p:nvPr/>
        </p:nvSpPr>
        <p:spPr>
          <a:xfrm>
            <a:off x="742027" y="3166522"/>
            <a:ext cx="731520" cy="731520"/>
          </a:xfrm>
          <a:prstGeom prst="ellipse">
            <a:avLst/>
          </a:prstGeom>
          <a:solidFill>
            <a:srgbClr val="004FE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25" name="Oval 24">
            <a:hlinkClick r:id="rId8" action="ppaction://hlinksldjump"/>
            <a:extLst>
              <a:ext uri="{FF2B5EF4-FFF2-40B4-BE49-F238E27FC236}">
                <a16:creationId xmlns:a16="http://schemas.microsoft.com/office/drawing/2014/main" id="{13379D91-27A7-401A-849E-F4800E8CFC13}"/>
              </a:ext>
            </a:extLst>
          </p:cNvPr>
          <p:cNvSpPr/>
          <p:nvPr/>
        </p:nvSpPr>
        <p:spPr>
          <a:xfrm>
            <a:off x="742027" y="4101472"/>
            <a:ext cx="731520" cy="731520"/>
          </a:xfrm>
          <a:prstGeom prst="ellipse">
            <a:avLst/>
          </a:prstGeom>
          <a:solidFill>
            <a:srgbClr val="3F7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26" name="Oval 25">
            <a:hlinkClick r:id="rId9" action="ppaction://hlinksldjump"/>
            <a:extLst>
              <a:ext uri="{FF2B5EF4-FFF2-40B4-BE49-F238E27FC236}">
                <a16:creationId xmlns:a16="http://schemas.microsoft.com/office/drawing/2014/main" id="{655F22EB-0FE3-4947-A0AF-5396A897C19C}"/>
              </a:ext>
            </a:extLst>
          </p:cNvPr>
          <p:cNvSpPr/>
          <p:nvPr/>
        </p:nvSpPr>
        <p:spPr>
          <a:xfrm>
            <a:off x="742027" y="5036422"/>
            <a:ext cx="731520" cy="731520"/>
          </a:xfrm>
          <a:prstGeom prst="ellipse">
            <a:avLst/>
          </a:prstGeom>
          <a:solidFill>
            <a:srgbClr val="97BA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2" name="Rectangle 1">
            <a:extLst>
              <a:ext uri="{FF2B5EF4-FFF2-40B4-BE49-F238E27FC236}">
                <a16:creationId xmlns:a16="http://schemas.microsoft.com/office/drawing/2014/main" id="{51126CC6-6495-4508-948C-6A07017C0FEC}"/>
              </a:ext>
            </a:extLst>
          </p:cNvPr>
          <p:cNvSpPr/>
          <p:nvPr/>
        </p:nvSpPr>
        <p:spPr>
          <a:xfrm>
            <a:off x="6448" y="-2877"/>
            <a:ext cx="9144000" cy="688009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9" name="Picture 28" descr="A person standing posing for the camera&#10;&#10;Description automatically generated">
            <a:extLst>
              <a:ext uri="{FF2B5EF4-FFF2-40B4-BE49-F238E27FC236}">
                <a16:creationId xmlns:a16="http://schemas.microsoft.com/office/drawing/2014/main" id="{B5AB15FA-B3EA-4CFC-968A-0D5BAFB8AF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059" y="1483369"/>
            <a:ext cx="1803601" cy="5417315"/>
          </a:xfrm>
          <a:prstGeom prst="rect">
            <a:avLst/>
          </a:prstGeom>
        </p:spPr>
      </p:pic>
      <p:pic>
        <p:nvPicPr>
          <p:cNvPr id="7" name="Picture 6">
            <a:extLst>
              <a:ext uri="{FF2B5EF4-FFF2-40B4-BE49-F238E27FC236}">
                <a16:creationId xmlns:a16="http://schemas.microsoft.com/office/drawing/2014/main" id="{39EFBC69-1FA2-4D4D-B5A2-4BC37606926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96983" y="-2877"/>
            <a:ext cx="3140261" cy="3347826"/>
          </a:xfrm>
          <a:prstGeom prst="rect">
            <a:avLst/>
          </a:prstGeom>
        </p:spPr>
      </p:pic>
    </p:spTree>
    <p:extLst>
      <p:ext uri="{BB962C8B-B14F-4D97-AF65-F5344CB8AC3E}">
        <p14:creationId xmlns:p14="http://schemas.microsoft.com/office/powerpoint/2010/main" val="18464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5" grpId="0"/>
      <p:bldP spid="9" grpId="0"/>
      <p:bldP spid="11" grpId="0"/>
      <p:bldP spid="12" grpId="0"/>
      <p:bldP spid="14" grpId="0"/>
      <p:bldP spid="19" grpId="0"/>
      <p:bldP spid="22" grpId="0" animBg="1"/>
      <p:bldP spid="21" grpId="0" animBg="1"/>
      <p:bldP spid="23" grpId="0" animBg="1"/>
      <p:bldP spid="24" grpId="0" animBg="1"/>
      <p:bldP spid="25" grpId="0" animBg="1"/>
      <p:bldP spid="26" grpId="0" animBg="1"/>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90458" y="28939"/>
            <a:ext cx="6957323" cy="1292662"/>
          </a:xfrm>
          <a:prstGeom prst="rect">
            <a:avLst/>
          </a:prstGeom>
          <a:noFill/>
        </p:spPr>
        <p:txBody>
          <a:bodyPr wrap="square">
            <a:spAutoFit/>
          </a:bodyPr>
          <a:lstStyle/>
          <a:p>
            <a:pPr>
              <a:defRPr/>
            </a:pPr>
            <a:r>
              <a:rPr lang="fr-MC" sz="2600" b="1" dirty="0">
                <a:solidFill>
                  <a:srgbClr val="1B1A5A"/>
                </a:solidFill>
                <a:latin typeface="Arial Narrow" pitchFamily="34" charset="0"/>
                <a:cs typeface="Lato"/>
              </a:rPr>
              <a:t>Les patients âgés atteints de maladie cardiovasculaire préfèrent éviter un AVC/IM plutôt que la mort</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4220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0" name="Text Box 3">
            <a:extLst>
              <a:ext uri="{FF2B5EF4-FFF2-40B4-BE49-F238E27FC236}">
                <a16:creationId xmlns:a16="http://schemas.microsoft.com/office/drawing/2014/main" id="{AD215FDA-A298-45B5-83BE-7A9581E1A3C4}"/>
              </a:ext>
            </a:extLst>
          </p:cNvPr>
          <p:cNvSpPr txBox="1">
            <a:spLocks noChangeArrowheads="1"/>
          </p:cNvSpPr>
          <p:nvPr/>
        </p:nvSpPr>
        <p:spPr bwMode="auto">
          <a:xfrm>
            <a:off x="154069" y="6350170"/>
            <a:ext cx="5463571" cy="369332"/>
          </a:xfrm>
          <a:prstGeom prst="rect">
            <a:avLst/>
          </a:prstGeom>
          <a:noFill/>
          <a:ln w="9525">
            <a:noFill/>
            <a:miter lim="800000"/>
            <a:headEnd/>
            <a:tailEnd/>
          </a:ln>
        </p:spPr>
        <p:txBody>
          <a:bodyPr wrap="square">
            <a:spAutoFit/>
          </a:bodyPr>
          <a:lstStyle/>
          <a:p>
            <a:pPr lvl="0">
              <a:defRPr/>
            </a:pPr>
            <a:r>
              <a:rPr lang="en-CA" sz="900" dirty="0" err="1">
                <a:solidFill>
                  <a:prstClr val="white"/>
                </a:solidFill>
                <a:latin typeface="Arial Narrow" panose="020B0606020202030204" pitchFamily="34" charset="0"/>
              </a:rPr>
              <a:t>Stolker</a:t>
            </a:r>
            <a:r>
              <a:rPr lang="en-CA" sz="900" dirty="0">
                <a:solidFill>
                  <a:prstClr val="white"/>
                </a:solidFill>
                <a:latin typeface="Arial Narrow" panose="020B0606020202030204" pitchFamily="34" charset="0"/>
              </a:rPr>
              <a:t> et al. Circulation 2014;130:1254-61</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graphicFrame>
        <p:nvGraphicFramePr>
          <p:cNvPr id="19" name="Content Placeholder 4">
            <a:extLst>
              <a:ext uri="{FF2B5EF4-FFF2-40B4-BE49-F238E27FC236}">
                <a16:creationId xmlns:a16="http://schemas.microsoft.com/office/drawing/2014/main" id="{D8E339C0-9AD5-4F0F-97CB-E84E930FE665}"/>
              </a:ext>
            </a:extLst>
          </p:cNvPr>
          <p:cNvGraphicFramePr>
            <a:graphicFrameLocks/>
          </p:cNvGraphicFramePr>
          <p:nvPr>
            <p:extLst>
              <p:ext uri="{D42A27DB-BD31-4B8C-83A1-F6EECF244321}">
                <p14:modId xmlns:p14="http://schemas.microsoft.com/office/powerpoint/2010/main" val="636142593"/>
              </p:ext>
            </p:extLst>
          </p:nvPr>
        </p:nvGraphicFramePr>
        <p:xfrm>
          <a:off x="789092" y="1337319"/>
          <a:ext cx="7427913" cy="4176712"/>
        </p:xfrm>
        <a:graphic>
          <a:graphicData uri="http://schemas.openxmlformats.org/drawingml/2006/chart">
            <c:chart xmlns:c="http://schemas.openxmlformats.org/drawingml/2006/chart" xmlns:r="http://schemas.openxmlformats.org/officeDocument/2006/relationships" r:id="rId5"/>
          </a:graphicData>
        </a:graphic>
      </p:graphicFrame>
      <p:sp>
        <p:nvSpPr>
          <p:cNvPr id="20" name="TextBox 19">
            <a:extLst>
              <a:ext uri="{FF2B5EF4-FFF2-40B4-BE49-F238E27FC236}">
                <a16:creationId xmlns:a16="http://schemas.microsoft.com/office/drawing/2014/main" id="{82F501A8-959E-44A8-9725-734CE318754B}"/>
              </a:ext>
            </a:extLst>
          </p:cNvPr>
          <p:cNvSpPr txBox="1"/>
          <p:nvPr/>
        </p:nvSpPr>
        <p:spPr>
          <a:xfrm>
            <a:off x="8028384" y="1578213"/>
            <a:ext cx="1115616" cy="369332"/>
          </a:xfrm>
          <a:prstGeom prst="rect">
            <a:avLst/>
          </a:prstGeom>
          <a:noFill/>
        </p:spPr>
        <p:txBody>
          <a:bodyPr wrap="square" rtlCol="0">
            <a:spAutoFit/>
          </a:bodyPr>
          <a:lstStyle/>
          <a:p>
            <a:r>
              <a:rPr lang="en-CA" b="1" dirty="0">
                <a:solidFill>
                  <a:srgbClr val="000000"/>
                </a:solidFill>
                <a:latin typeface="Arial Narrow" panose="020B0606020202030204" pitchFamily="34" charset="0"/>
                <a:cs typeface="Lato"/>
              </a:rPr>
              <a:t>P&lt;0,001</a:t>
            </a:r>
          </a:p>
        </p:txBody>
      </p:sp>
      <p:sp>
        <p:nvSpPr>
          <p:cNvPr id="21" name="TextBox 20">
            <a:extLst>
              <a:ext uri="{FF2B5EF4-FFF2-40B4-BE49-F238E27FC236}">
                <a16:creationId xmlns:a16="http://schemas.microsoft.com/office/drawing/2014/main" id="{B686F183-7AA6-49ED-90F2-C000B13343AE}"/>
              </a:ext>
            </a:extLst>
          </p:cNvPr>
          <p:cNvSpPr txBox="1"/>
          <p:nvPr/>
        </p:nvSpPr>
        <p:spPr>
          <a:xfrm rot="16200000">
            <a:off x="-825234" y="2810155"/>
            <a:ext cx="2953462" cy="400110"/>
          </a:xfrm>
          <a:prstGeom prst="rect">
            <a:avLst/>
          </a:prstGeom>
          <a:noFill/>
        </p:spPr>
        <p:txBody>
          <a:bodyPr wrap="square" rtlCol="0">
            <a:spAutoFit/>
          </a:bodyPr>
          <a:lstStyle>
            <a:defPPr>
              <a:defRPr lang="en-US"/>
            </a:defPPr>
            <a:lvl1pPr algn="ctr">
              <a:defRPr sz="2000" b="1">
                <a:solidFill>
                  <a:srgbClr val="002060"/>
                </a:solidFill>
              </a:defRPr>
            </a:lvl1pPr>
          </a:lstStyle>
          <a:p>
            <a:r>
              <a:rPr lang="en-CA" dirty="0" err="1">
                <a:solidFill>
                  <a:srgbClr val="000000"/>
                </a:solidFill>
                <a:latin typeface="Arial Narrow" panose="020B0606020202030204" pitchFamily="34" charset="0"/>
                <a:cs typeface="Lato"/>
              </a:rPr>
              <a:t>Âge</a:t>
            </a:r>
            <a:endParaRPr lang="en-CA" dirty="0">
              <a:solidFill>
                <a:srgbClr val="000000"/>
              </a:solidFill>
              <a:latin typeface="Arial Narrow" panose="020B0606020202030204" pitchFamily="34" charset="0"/>
              <a:cs typeface="Lato"/>
            </a:endParaRPr>
          </a:p>
        </p:txBody>
      </p:sp>
      <p:sp>
        <p:nvSpPr>
          <p:cNvPr id="22" name="Rectangle 21">
            <a:extLst>
              <a:ext uri="{FF2B5EF4-FFF2-40B4-BE49-F238E27FC236}">
                <a16:creationId xmlns:a16="http://schemas.microsoft.com/office/drawing/2014/main" id="{9791F331-1926-49A2-80B8-76D2AF3639FE}"/>
              </a:ext>
            </a:extLst>
          </p:cNvPr>
          <p:cNvSpPr/>
          <p:nvPr/>
        </p:nvSpPr>
        <p:spPr>
          <a:xfrm>
            <a:off x="0" y="5468447"/>
            <a:ext cx="4262719" cy="830997"/>
          </a:xfrm>
          <a:prstGeom prst="rect">
            <a:avLst/>
          </a:prstGeom>
        </p:spPr>
        <p:txBody>
          <a:bodyPr wrap="square">
            <a:spAutoFit/>
          </a:bodyPr>
          <a:lstStyle/>
          <a:p>
            <a:r>
              <a:rPr lang="fr-CA" sz="1200" dirty="0">
                <a:latin typeface="Arial Narrow" pitchFamily="34" charset="0"/>
                <a:cs typeface="Lato"/>
              </a:rPr>
              <a:t>Aucune information sur l’issue de l’AVC/l’incapacité.</a:t>
            </a:r>
          </a:p>
          <a:p>
            <a:r>
              <a:rPr lang="fr-CA" sz="1200" dirty="0">
                <a:latin typeface="Arial Narrow" pitchFamily="34" charset="0"/>
                <a:cs typeface="Lato"/>
              </a:rPr>
              <a:t>Pondération relative (subjective) vs la mort pour l’AVC : </a:t>
            </a:r>
            <a:br>
              <a:rPr lang="fr-CA" sz="1200" dirty="0">
                <a:latin typeface="Arial Narrow" pitchFamily="34" charset="0"/>
                <a:cs typeface="Lato"/>
              </a:rPr>
            </a:br>
            <a:r>
              <a:rPr lang="fr-CA" sz="1200" dirty="0">
                <a:latin typeface="Arial Narrow" pitchFamily="34" charset="0"/>
                <a:cs typeface="Lato"/>
              </a:rPr>
              <a:t>Âge 75-84 ans : 1,48, Âge </a:t>
            </a:r>
            <a:r>
              <a:rPr lang="fr-CA" sz="1200" dirty="0">
                <a:latin typeface="Arial Narrow" pitchFamily="34" charset="0"/>
              </a:rPr>
              <a:t>≥ </a:t>
            </a:r>
            <a:r>
              <a:rPr lang="fr-CA" sz="1200" dirty="0">
                <a:latin typeface="Arial Narrow" pitchFamily="34" charset="0"/>
                <a:cs typeface="Lato"/>
              </a:rPr>
              <a:t>85 ans : 3,64</a:t>
            </a:r>
          </a:p>
          <a:p>
            <a:endParaRPr lang="en-CA" sz="1200" dirty="0">
              <a:solidFill>
                <a:prstClr val="black"/>
              </a:solidFill>
              <a:latin typeface="Arial Narrow" panose="020B0606020202030204" pitchFamily="34" charset="0"/>
              <a:cs typeface="Lato"/>
            </a:endParaRPr>
          </a:p>
        </p:txBody>
      </p:sp>
      <p:sp>
        <p:nvSpPr>
          <p:cNvPr id="23" name="TextBox 22">
            <a:extLst>
              <a:ext uri="{FF2B5EF4-FFF2-40B4-BE49-F238E27FC236}">
                <a16:creationId xmlns:a16="http://schemas.microsoft.com/office/drawing/2014/main" id="{58CD1835-132E-4701-A8DD-E6DA0B9025B0}"/>
              </a:ext>
            </a:extLst>
          </p:cNvPr>
          <p:cNvSpPr txBox="1"/>
          <p:nvPr/>
        </p:nvSpPr>
        <p:spPr>
          <a:xfrm>
            <a:off x="4262719" y="5590695"/>
            <a:ext cx="2316068" cy="369332"/>
          </a:xfrm>
          <a:prstGeom prst="rect">
            <a:avLst/>
          </a:prstGeom>
          <a:noFill/>
        </p:spPr>
        <p:txBody>
          <a:bodyPr wrap="square" rtlCol="0">
            <a:spAutoFit/>
          </a:bodyPr>
          <a:lstStyle>
            <a:defPPr>
              <a:defRPr lang="en-US"/>
            </a:defPPr>
            <a:lvl1pPr>
              <a:defRPr b="1">
                <a:solidFill>
                  <a:srgbClr val="002060"/>
                </a:solidFill>
              </a:defRPr>
            </a:lvl1pPr>
          </a:lstStyle>
          <a:p>
            <a:r>
              <a:rPr lang="en-CA" dirty="0" err="1">
                <a:solidFill>
                  <a:srgbClr val="000000"/>
                </a:solidFill>
                <a:latin typeface="Arial Narrow" panose="020B0606020202030204" pitchFamily="34" charset="0"/>
                <a:cs typeface="Lato"/>
              </a:rPr>
              <a:t>Pondération</a:t>
            </a:r>
            <a:r>
              <a:rPr lang="en-CA" dirty="0">
                <a:solidFill>
                  <a:srgbClr val="000000"/>
                </a:solidFill>
                <a:latin typeface="Arial Narrow" panose="020B0606020202030204" pitchFamily="34" charset="0"/>
                <a:cs typeface="Lato"/>
              </a:rPr>
              <a:t> </a:t>
            </a:r>
          </a:p>
        </p:txBody>
      </p:sp>
      <p:sp>
        <p:nvSpPr>
          <p:cNvPr id="24" name="TextBox 23">
            <a:extLst>
              <a:ext uri="{FF2B5EF4-FFF2-40B4-BE49-F238E27FC236}">
                <a16:creationId xmlns:a16="http://schemas.microsoft.com/office/drawing/2014/main" id="{1761205A-56DE-4B2E-8ABF-60A4253BD818}"/>
              </a:ext>
            </a:extLst>
          </p:cNvPr>
          <p:cNvSpPr txBox="1"/>
          <p:nvPr/>
        </p:nvSpPr>
        <p:spPr>
          <a:xfrm>
            <a:off x="7475802" y="5536809"/>
            <a:ext cx="748923" cy="369332"/>
          </a:xfrm>
          <a:prstGeom prst="rect">
            <a:avLst/>
          </a:prstGeom>
          <a:noFill/>
        </p:spPr>
        <p:txBody>
          <a:bodyPr wrap="none" rtlCol="0">
            <a:spAutoFit/>
          </a:bodyPr>
          <a:lstStyle/>
          <a:p>
            <a:r>
              <a:rPr lang="en-CA" b="1" dirty="0">
                <a:solidFill>
                  <a:srgbClr val="000000"/>
                </a:solidFill>
                <a:latin typeface="Arial Narrow" panose="020B0606020202030204" pitchFamily="34" charset="0"/>
                <a:cs typeface="Lato"/>
              </a:rPr>
              <a:t>N=785</a:t>
            </a:r>
          </a:p>
        </p:txBody>
      </p:sp>
      <p:sp>
        <p:nvSpPr>
          <p:cNvPr id="5" name="ZoneTexte 4"/>
          <p:cNvSpPr txBox="1"/>
          <p:nvPr/>
        </p:nvSpPr>
        <p:spPr>
          <a:xfrm>
            <a:off x="6236898" y="5427900"/>
            <a:ext cx="184731" cy="369332"/>
          </a:xfrm>
          <a:prstGeom prst="rect">
            <a:avLst/>
          </a:prstGeom>
          <a:noFill/>
        </p:spPr>
        <p:txBody>
          <a:bodyPr wrap="none" rtlCol="0">
            <a:spAutoFit/>
          </a:bodyPr>
          <a:lstStyle/>
          <a:p>
            <a:endParaRPr lang="fr-FR" dirty="0"/>
          </a:p>
        </p:txBody>
      </p:sp>
      <p:pic>
        <p:nvPicPr>
          <p:cNvPr id="25" name="4E92DA43-5712-40E9-AFDC-2C1062C78C6F" descr="7646DFF2-B812-4635-AA57-5171E34E5A45@chrc">
            <a:extLst>
              <a:ext uri="{FF2B5EF4-FFF2-40B4-BE49-F238E27FC236}">
                <a16:creationId xmlns:a16="http://schemas.microsoft.com/office/drawing/2014/main" id="{7D99E1FA-7C79-442E-8F4D-8E5D5972D0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235" y="193873"/>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3195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fr-CA" sz="3600" b="1" dirty="0">
                <a:solidFill>
                  <a:srgbClr val="1B1A5A"/>
                </a:solidFill>
                <a:latin typeface="Arial Narrow" panose="020B0606020202030204" pitchFamily="34" charset="0"/>
                <a:cs typeface="Aharoni" panose="02010803020104030203" pitchFamily="2" charset="-79"/>
              </a:rPr>
              <a:t>Divulgation de soutien commercial</a:t>
            </a:r>
          </a:p>
        </p:txBody>
      </p:sp>
      <p:pic>
        <p:nvPicPr>
          <p:cNvPr id="10" name="4E92DA43-5712-40E9-AFDC-2C1062C78C6F" descr="7646DFF2-B812-4635-AA57-5171E34E5A45@chrc">
            <a:extLst>
              <a:ext uri="{FF2B5EF4-FFF2-40B4-BE49-F238E27FC236}">
                <a16:creationId xmlns:a16="http://schemas.microsoft.com/office/drawing/2014/main" id="{8256D66B-F9BB-4FDA-BF72-7AE04BFB28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a:extLst>
              <a:ext uri="{FF2B5EF4-FFF2-40B4-BE49-F238E27FC236}">
                <a16:creationId xmlns:a16="http://schemas.microsoft.com/office/drawing/2014/main" id="{712727A1-5857-44D5-AE49-D2675786637F}"/>
              </a:ext>
            </a:extLst>
          </p:cNvPr>
          <p:cNvSpPr txBox="1">
            <a:spLocks/>
          </p:cNvSpPr>
          <p:nvPr/>
        </p:nvSpPr>
        <p:spPr>
          <a:xfrm>
            <a:off x="271009" y="1278357"/>
            <a:ext cx="8720592" cy="490975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defRPr/>
            </a:pPr>
            <a:r>
              <a:rPr lang="fr-BE" b="1" kern="0" dirty="0">
                <a:solidFill>
                  <a:schemeClr val="tx1">
                    <a:lumMod val="75000"/>
                    <a:lumOff val="25000"/>
                  </a:schemeClr>
                </a:solidFill>
                <a:latin typeface="Arial Narrow" panose="020B0606020202030204" pitchFamily="34" charset="0"/>
                <a:sym typeface="Arial Narrow Bold" charset="0"/>
              </a:rPr>
              <a:t>Ce programme a reçu le soutien financier de BMS et Pfizer Alliance Canada sous la forme d’une subvention à l’éducation.</a:t>
            </a:r>
            <a:endParaRPr lang="fr-BE" b="1" kern="0" dirty="0">
              <a:solidFill>
                <a:schemeClr val="tx1">
                  <a:lumMod val="75000"/>
                  <a:lumOff val="25000"/>
                </a:schemeClr>
              </a:solidFill>
              <a:latin typeface="Arial Narrow" panose="020B0606020202030204" pitchFamily="34" charset="0"/>
            </a:endParaRPr>
          </a:p>
          <a:p>
            <a:pPr algn="l">
              <a:spcBef>
                <a:spcPts val="200"/>
              </a:spcBef>
              <a:defRPr/>
            </a:pPr>
            <a:endParaRPr lang="fr-BE" b="1" kern="0" dirty="0">
              <a:solidFill>
                <a:schemeClr val="tx1">
                  <a:lumMod val="75000"/>
                  <a:lumOff val="25000"/>
                </a:schemeClr>
              </a:solidFill>
              <a:latin typeface="Arial Narrow" panose="020B0606020202030204" pitchFamily="34" charset="0"/>
              <a:ea typeface="ヒラギノ角ゴ ProN W6" charset="-128"/>
              <a:sym typeface="Arial Narrow Bold" charset="0"/>
            </a:endParaRPr>
          </a:p>
          <a:p>
            <a:pPr algn="l">
              <a:spcBef>
                <a:spcPts val="200"/>
              </a:spcBef>
              <a:defRPr/>
            </a:pPr>
            <a:r>
              <a:rPr lang="fr-BE" b="1" dirty="0">
                <a:solidFill>
                  <a:schemeClr val="tx1">
                    <a:lumMod val="75000"/>
                    <a:lumOff val="25000"/>
                  </a:schemeClr>
                </a:solidFill>
                <a:latin typeface="Arial Narrow" panose="020B0606020202030204" pitchFamily="34" charset="0"/>
              </a:rPr>
              <a:t>Ce programme a reçu un soutien non financier de </a:t>
            </a:r>
            <a:r>
              <a:rPr lang="fr-BE" b="1" kern="0" dirty="0">
                <a:solidFill>
                  <a:schemeClr val="tx1">
                    <a:lumMod val="75000"/>
                    <a:lumOff val="25000"/>
                  </a:schemeClr>
                </a:solidFill>
                <a:latin typeface="Arial Narrow" panose="020B0606020202030204" pitchFamily="34" charset="0"/>
                <a:sym typeface="Arial Narrow Bold" charset="0"/>
              </a:rPr>
              <a:t>BMS et Pfizer Alliance Canada sous la forme d’un soutien logistique</a:t>
            </a:r>
            <a:r>
              <a:rPr lang="fr-BE" b="1" dirty="0">
                <a:solidFill>
                  <a:schemeClr val="tx1">
                    <a:lumMod val="75000"/>
                    <a:lumOff val="25000"/>
                  </a:schemeClr>
                </a:solidFill>
                <a:latin typeface="Arial Narrow" panose="020B0606020202030204" pitchFamily="34" charset="0"/>
              </a:rPr>
              <a:t>. </a:t>
            </a:r>
            <a:endParaRPr lang="fr-BE" dirty="0">
              <a:solidFill>
                <a:schemeClr val="tx1">
                  <a:lumMod val="75000"/>
                  <a:lumOff val="25000"/>
                </a:schemeClr>
              </a:solidFill>
              <a:latin typeface="Arial Narrow" panose="020B0606020202030204" pitchFamily="34" charset="0"/>
            </a:endParaRPr>
          </a:p>
          <a:p>
            <a:pPr algn="l">
              <a:spcBef>
                <a:spcPct val="0"/>
              </a:spcBef>
              <a:defRPr/>
            </a:pPr>
            <a:endParaRPr lang="fr-BE" b="1" kern="0" dirty="0">
              <a:solidFill>
                <a:prstClr val="black"/>
              </a:solidFill>
              <a:latin typeface="Arial Narrow" panose="020B0606020202030204" pitchFamily="34" charset="0"/>
              <a:ea typeface="ヒラギノ角ゴ ProN W6" charset="-128"/>
              <a:sym typeface="Arial Narrow Bold" charset="0"/>
            </a:endParaRPr>
          </a:p>
          <a:p>
            <a:pPr lvl="0" algn="l">
              <a:spcBef>
                <a:spcPts val="400"/>
              </a:spcBef>
              <a:defRPr/>
            </a:pPr>
            <a:r>
              <a:rPr lang="fr-CA" b="1" u="sng" kern="0" dirty="0">
                <a:solidFill>
                  <a:srgbClr val="002060"/>
                </a:solidFill>
                <a:latin typeface="Arial Narrow" panose="020B0606020202030204" pitchFamily="34" charset="0"/>
                <a:sym typeface="Arial Narrow Bold" charset="0"/>
              </a:rPr>
              <a:t>Conflit(s) d’intérêt potentiel(s) :</a:t>
            </a:r>
            <a:endParaRPr lang="fr-CA" b="1" kern="0" dirty="0">
              <a:solidFill>
                <a:srgbClr val="002060"/>
              </a:solidFill>
              <a:latin typeface="Arial Narrow" panose="020B0606020202030204" pitchFamily="34" charset="0"/>
            </a:endParaRPr>
          </a:p>
          <a:p>
            <a:pPr lvl="0" algn="l">
              <a:spcBef>
                <a:spcPts val="200"/>
              </a:spcBef>
              <a:defRPr/>
            </a:pPr>
            <a:endParaRPr lang="fr-CA" b="1" u="sng" kern="0" dirty="0">
              <a:solidFill>
                <a:prstClr val="black"/>
              </a:solidFill>
              <a:latin typeface="Arial Narrow" panose="020B0606020202030204" pitchFamily="34" charset="0"/>
              <a:ea typeface="ヒラギノ角ゴ ProN W6" charset="-128"/>
              <a:sym typeface="Arial Narrow Bold" charset="0"/>
            </a:endParaRPr>
          </a:p>
          <a:p>
            <a:pPr lvl="0" algn="l">
              <a:spcBef>
                <a:spcPts val="400"/>
              </a:spcBef>
              <a:defRPr/>
            </a:pPr>
            <a:r>
              <a:rPr lang="fr-CA" b="1" kern="0" dirty="0">
                <a:solidFill>
                  <a:srgbClr val="002060"/>
                </a:solidFill>
                <a:latin typeface="Arial Narrow" panose="020B0606020202030204" pitchFamily="34" charset="0"/>
                <a:sym typeface="Arial Narrow Bold" charset="0"/>
              </a:rPr>
              <a:t>[Nom du </a:t>
            </a:r>
            <a:r>
              <a:rPr lang="fr-CA" b="1" kern="0" dirty="0" err="1">
                <a:solidFill>
                  <a:srgbClr val="002060"/>
                </a:solidFill>
                <a:latin typeface="Arial Narrow" panose="020B0606020202030204" pitchFamily="34" charset="0"/>
                <a:sym typeface="Arial Narrow Bold" charset="0"/>
              </a:rPr>
              <a:t>confériencier</a:t>
            </a:r>
            <a:r>
              <a:rPr lang="fr-CA" b="1" kern="0" dirty="0">
                <a:solidFill>
                  <a:srgbClr val="002060"/>
                </a:solidFill>
                <a:latin typeface="Arial Narrow" panose="020B0606020202030204" pitchFamily="34" charset="0"/>
                <a:sym typeface="Arial Narrow Bold" charset="0"/>
              </a:rPr>
              <a:t>]</a:t>
            </a:r>
            <a:r>
              <a:rPr lang="fr-CA" b="1" i="1" kern="0" dirty="0">
                <a:solidFill>
                  <a:srgbClr val="002060"/>
                </a:solidFill>
                <a:latin typeface="Arial Narrow" panose="020B0606020202030204" pitchFamily="34" charset="0"/>
                <a:sym typeface="Arial Narrow Bold" charset="0"/>
              </a:rPr>
              <a:t> </a:t>
            </a:r>
            <a:r>
              <a:rPr lang="fr-CA" b="1" kern="0" dirty="0">
                <a:solidFill>
                  <a:prstClr val="black"/>
                </a:solidFill>
                <a:latin typeface="Arial Narrow" panose="020B0606020202030204" pitchFamily="34" charset="0"/>
                <a:sym typeface="Arial Narrow Bold" charset="0"/>
              </a:rPr>
              <a:t>a reçu des honoraires [paiement/financement, etc.] de [organisation soutenant ce programme ET/OU organisation dont le ou les produits font l’objet d’une discussion dans ce programme].</a:t>
            </a:r>
          </a:p>
          <a:p>
            <a:pPr marL="0" lvl="1" algn="l">
              <a:spcBef>
                <a:spcPts val="400"/>
              </a:spcBef>
              <a:buClr>
                <a:srgbClr val="595959"/>
              </a:buClr>
              <a:defRPr/>
            </a:pPr>
            <a:endParaRPr lang="fr-CA" sz="2400" u="sng" kern="0" dirty="0">
              <a:solidFill>
                <a:srgbClr val="595959"/>
              </a:solidFill>
              <a:latin typeface="Arial Narrow" panose="020B0606020202030204" pitchFamily="34" charset="0"/>
              <a:ea typeface="MS PGothic" pitchFamily="34" charset="-128"/>
              <a:sym typeface="Arial Narrow Bold Italic" charset="0"/>
            </a:endParaRPr>
          </a:p>
          <a:p>
            <a:pPr marL="0" lvl="1" algn="l">
              <a:spcBef>
                <a:spcPts val="400"/>
              </a:spcBef>
              <a:buClr>
                <a:srgbClr val="595959"/>
              </a:buClr>
              <a:defRPr/>
            </a:pPr>
            <a:r>
              <a:rPr lang="fr-CA" sz="2400" b="1" kern="0" dirty="0">
                <a:solidFill>
                  <a:prstClr val="black"/>
                </a:solidFill>
                <a:latin typeface="Arial Narrow" panose="020B0606020202030204" pitchFamily="34" charset="0"/>
                <a:sym typeface="Arial Narrow Bold Italic" charset="0"/>
              </a:rPr>
              <a:t>BMS et Pfizer Alliance Canada ont développé un produit (</a:t>
            </a:r>
            <a:r>
              <a:rPr lang="fr-CA" sz="2400" b="1" kern="0" dirty="0" err="1">
                <a:solidFill>
                  <a:prstClr val="black"/>
                </a:solidFill>
                <a:latin typeface="Arial Narrow" panose="020B0606020202030204" pitchFamily="34" charset="0"/>
                <a:sym typeface="Arial Narrow Bold Italic" charset="0"/>
              </a:rPr>
              <a:t>apixaban</a:t>
            </a:r>
            <a:r>
              <a:rPr lang="fr-CA" sz="2400" b="1" kern="0" dirty="0">
                <a:solidFill>
                  <a:prstClr val="black"/>
                </a:solidFill>
                <a:latin typeface="Arial Narrow" panose="020B0606020202030204" pitchFamily="34" charset="0"/>
                <a:sym typeface="Arial Narrow Bold Italic" charset="0"/>
              </a:rPr>
              <a:t>) qui sera discuté dans ce programme; elles détiennent une licence pour ce produit et tire des bénéfices de sa vente</a:t>
            </a:r>
            <a:endParaRPr lang="fr-CA" sz="2400" b="1" u="sng" kern="0" dirty="0">
              <a:solidFill>
                <a:srgbClr val="1B1A5A"/>
              </a:solidFill>
              <a:latin typeface="Arial Narrow" panose="020B0606020202030204" pitchFamily="34" charset="0"/>
              <a:ea typeface="MS PGothic" pitchFamily="34" charset="-128"/>
              <a:sym typeface="Arial Narrow Bold Italic" charset="0"/>
            </a:endParaRPr>
          </a:p>
        </p:txBody>
      </p:sp>
    </p:spTree>
    <p:extLst>
      <p:ext uri="{BB962C8B-B14F-4D97-AF65-F5344CB8AC3E}">
        <p14:creationId xmlns:p14="http://schemas.microsoft.com/office/powerpoint/2010/main" val="998752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close up of a sign&#10;&#10;Description automatically generated">
            <a:extLst>
              <a:ext uri="{FF2B5EF4-FFF2-40B4-BE49-F238E27FC236}">
                <a16:creationId xmlns:a16="http://schemas.microsoft.com/office/drawing/2014/main" id="{829CB5E5-CCEB-4E9B-9901-F85CB049F8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35868">
            <a:off x="-156756" y="1409167"/>
            <a:ext cx="1894113" cy="2162230"/>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011196"/>
            <a:ext cx="9144000" cy="84680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161924" y="6212417"/>
            <a:ext cx="7929179" cy="53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fr-CA"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1</a:t>
            </a:r>
            <a:r>
              <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Il est préférable d’utiliser un AOD à la warfarine en présence de FA non valvulaire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fr-CA"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2 </a:t>
            </a:r>
            <a:r>
              <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Les options thérapeutiques incluent une monothérapie antiplaquettaire (AAS 81-100 mg/jour) seule; ou en association à un deuxième agent antiplaquettaire (p. ex., le </a:t>
            </a:r>
            <a:r>
              <a:rPr kumimoji="0" lang="fr-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clopidogrel</a:t>
            </a:r>
            <a:r>
              <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75 mg/jour ou le </a:t>
            </a:r>
            <a:r>
              <a:rPr kumimoji="0" lang="fr-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ticagrelor</a:t>
            </a:r>
            <a:r>
              <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60 mg BID), ou un agent </a:t>
            </a:r>
            <a:r>
              <a:rPr kumimoji="0" lang="fr-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antithrombotique</a:t>
            </a:r>
            <a:r>
              <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(rivaroxaban 2,5 mg BID)</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cxnSp>
        <p:nvCxnSpPr>
          <p:cNvPr id="16" name="Straight Connector 15">
            <a:extLst>
              <a:ext uri="{FF2B5EF4-FFF2-40B4-BE49-F238E27FC236}">
                <a16:creationId xmlns:a16="http://schemas.microsoft.com/office/drawing/2014/main" id="{13E2A0AA-56BB-4A37-AD81-7937428E7838}"/>
              </a:ext>
            </a:extLst>
          </p:cNvPr>
          <p:cNvCxnSpPr/>
          <p:nvPr/>
        </p:nvCxnSpPr>
        <p:spPr>
          <a:xfrm flipV="1">
            <a:off x="-6448" y="135227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5C0925D-36EF-466D-930E-4E7DBC59FF8E}"/>
              </a:ext>
            </a:extLst>
          </p:cNvPr>
          <p:cNvSpPr/>
          <p:nvPr/>
        </p:nvSpPr>
        <p:spPr>
          <a:xfrm>
            <a:off x="161925" y="164720"/>
            <a:ext cx="6238875"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2800" b="1" i="0" u="none" strike="noStrike" kern="1200" cap="none" spc="0" normalizeH="0" baseline="0" noProof="0" dirty="0">
                <a:ln>
                  <a:noFill/>
                </a:ln>
                <a:solidFill>
                  <a:srgbClr val="1B1A5A"/>
                </a:solidFill>
                <a:effectLst/>
                <a:uLnTx/>
                <a:uFillTx/>
                <a:latin typeface="Arial Narrow" pitchFamily="34" charset="0"/>
                <a:ea typeface="+mn-ea"/>
                <a:cs typeface="Aharoni" panose="02010803020104030203" pitchFamily="2" charset="-79"/>
              </a:rPr>
              <a:t>L’algorithme de la SCC (CHADS-65) pour le traitement par un ACO en présence de FA</a:t>
            </a:r>
            <a:endParaRPr kumimoji="0" lang="en-CA" sz="2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091103" y="5660686"/>
            <a:ext cx="750084" cy="746371"/>
          </a:xfrm>
          <a:prstGeom prst="rect">
            <a:avLst/>
          </a:prstGeom>
        </p:spPr>
      </p:pic>
      <p:pic>
        <p:nvPicPr>
          <p:cNvPr id="12" name="Picture 11">
            <a:extLst>
              <a:ext uri="{FF2B5EF4-FFF2-40B4-BE49-F238E27FC236}">
                <a16:creationId xmlns:a16="http://schemas.microsoft.com/office/drawing/2014/main" id="{C43732AB-BD82-4072-85E8-8D2904E7D7D7}"/>
              </a:ext>
            </a:extLst>
          </p:cNvPr>
          <p:cNvPicPr>
            <a:picLocks noChangeAspect="1"/>
          </p:cNvPicPr>
          <p:nvPr/>
        </p:nvPicPr>
        <p:blipFill>
          <a:blip r:embed="rId6"/>
          <a:stretch>
            <a:fillRect/>
          </a:stretch>
        </p:blipFill>
        <p:spPr>
          <a:xfrm>
            <a:off x="161924" y="2373336"/>
            <a:ext cx="5161408" cy="3564714"/>
          </a:xfrm>
          <a:prstGeom prst="rect">
            <a:avLst/>
          </a:prstGeom>
        </p:spPr>
      </p:pic>
      <p:pic>
        <p:nvPicPr>
          <p:cNvPr id="6" name="Picture 5">
            <a:extLst>
              <a:ext uri="{FF2B5EF4-FFF2-40B4-BE49-F238E27FC236}">
                <a16:creationId xmlns:a16="http://schemas.microsoft.com/office/drawing/2014/main" id="{24664DB4-8D92-4B1F-8B9D-D1A66A33CF2E}"/>
              </a:ext>
            </a:extLst>
          </p:cNvPr>
          <p:cNvPicPr>
            <a:picLocks noChangeAspect="1"/>
          </p:cNvPicPr>
          <p:nvPr/>
        </p:nvPicPr>
        <p:blipFill>
          <a:blip r:embed="rId7"/>
          <a:stretch>
            <a:fillRect/>
          </a:stretch>
        </p:blipFill>
        <p:spPr>
          <a:xfrm>
            <a:off x="5767201" y="1633466"/>
            <a:ext cx="3073986" cy="3914053"/>
          </a:xfrm>
          <a:prstGeom prst="rect">
            <a:avLst/>
          </a:prstGeom>
          <a:ln>
            <a:noFill/>
          </a:ln>
          <a:effectLst>
            <a:outerShdw blurRad="292100" dist="139700" dir="2700000" algn="tl" rotWithShape="0">
              <a:srgbClr val="333333">
                <a:alpha val="65000"/>
              </a:srgbClr>
            </a:outerShdw>
          </a:effectLst>
        </p:spPr>
      </p:pic>
      <p:pic>
        <p:nvPicPr>
          <p:cNvPr id="11" name="4E92DA43-5712-40E9-AFDC-2C1062C78C6F" descr="7646DFF2-B812-4635-AA57-5171E34E5A45@chrc">
            <a:extLst>
              <a:ext uri="{FF2B5EF4-FFF2-40B4-BE49-F238E27FC236}">
                <a16:creationId xmlns:a16="http://schemas.microsoft.com/office/drawing/2014/main" id="{BBD3BECE-8D66-4437-9244-6408D5AB04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3235" y="236405"/>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2638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F7B1BD91-D189-4A41-9159-A4E127FC0120}"/>
              </a:ext>
            </a:extLst>
          </p:cNvPr>
          <p:cNvGraphicFramePr/>
          <p:nvPr>
            <p:extLst>
              <p:ext uri="{D42A27DB-BD31-4B8C-83A1-F6EECF244321}">
                <p14:modId xmlns:p14="http://schemas.microsoft.com/office/powerpoint/2010/main" val="2753133225"/>
              </p:ext>
            </p:extLst>
          </p:nvPr>
        </p:nvGraphicFramePr>
        <p:xfrm>
          <a:off x="6732" y="1751553"/>
          <a:ext cx="5933165" cy="3935947"/>
        </p:xfrm>
        <a:graphic>
          <a:graphicData uri="http://schemas.openxmlformats.org/drawingml/2006/chart">
            <c:chart xmlns:c="http://schemas.openxmlformats.org/drawingml/2006/chart" xmlns:r="http://schemas.openxmlformats.org/officeDocument/2006/relationships" r:id="rId3"/>
          </a:graphicData>
        </a:graphic>
      </p:graphicFrame>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90458" y="77065"/>
            <a:ext cx="7224742" cy="954107"/>
          </a:xfrm>
          <a:prstGeom prst="rect">
            <a:avLst/>
          </a:prstGeom>
          <a:noFill/>
        </p:spPr>
        <p:txBody>
          <a:bodyPr wrap="square">
            <a:spAutoFit/>
          </a:bodyPr>
          <a:lstStyle/>
          <a:p>
            <a:pPr>
              <a:defRPr/>
            </a:pPr>
            <a:r>
              <a:rPr lang="fr-CA" sz="2800" b="1" dirty="0">
                <a:solidFill>
                  <a:srgbClr val="1B1A5A"/>
                </a:solidFill>
                <a:latin typeface="Arial Narrow" pitchFamily="34" charset="0"/>
                <a:cs typeface="Aharoni" panose="02010803020104030203" pitchFamily="2" charset="-79"/>
              </a:rPr>
              <a:t>La sous-utilisation des anticoagulants est fréquente chez les sujets âgés atteints de FA</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0" name="Text Box 3">
            <a:extLst>
              <a:ext uri="{FF2B5EF4-FFF2-40B4-BE49-F238E27FC236}">
                <a16:creationId xmlns:a16="http://schemas.microsoft.com/office/drawing/2014/main" id="{AD215FDA-A298-45B5-83BE-7A9581E1A3C4}"/>
              </a:ext>
            </a:extLst>
          </p:cNvPr>
          <p:cNvSpPr txBox="1">
            <a:spLocks noChangeArrowheads="1"/>
          </p:cNvSpPr>
          <p:nvPr/>
        </p:nvSpPr>
        <p:spPr bwMode="auto">
          <a:xfrm>
            <a:off x="154069" y="6350170"/>
            <a:ext cx="5463571" cy="507831"/>
          </a:xfrm>
          <a:prstGeom prst="rect">
            <a:avLst/>
          </a:prstGeom>
          <a:noFill/>
          <a:ln w="9525">
            <a:noFill/>
            <a:miter lim="800000"/>
            <a:headEnd/>
            <a:tailEnd/>
          </a:ln>
        </p:spPr>
        <p:txBody>
          <a:bodyPr wrap="square">
            <a:spAutoFit/>
          </a:bodyPr>
          <a:lstStyle/>
          <a:p>
            <a:pPr lvl="0">
              <a:defRPr/>
            </a:pPr>
            <a:r>
              <a:rPr lang="en-CA" sz="900" dirty="0">
                <a:solidFill>
                  <a:prstClr val="white"/>
                </a:solidFill>
                <a:latin typeface="Arial Narrow" panose="020B0606020202030204" pitchFamily="34" charset="0"/>
              </a:rPr>
              <a:t>1. </a:t>
            </a:r>
            <a:r>
              <a:rPr lang="en-CA" sz="900" dirty="0" err="1">
                <a:solidFill>
                  <a:prstClr val="white"/>
                </a:solidFill>
                <a:latin typeface="Arial Narrow" panose="020B0606020202030204" pitchFamily="34" charset="0"/>
              </a:rPr>
              <a:t>Maes</a:t>
            </a:r>
            <a:r>
              <a:rPr lang="en-CA" sz="900" dirty="0">
                <a:solidFill>
                  <a:prstClr val="white"/>
                </a:solidFill>
                <a:latin typeface="Arial Narrow" panose="020B0606020202030204" pitchFamily="34" charset="0"/>
              </a:rPr>
              <a:t> F, et al, Clin </a:t>
            </a:r>
            <a:r>
              <a:rPr lang="en-CA" sz="900" dirty="0" err="1">
                <a:solidFill>
                  <a:prstClr val="white"/>
                </a:solidFill>
                <a:latin typeface="Arial Narrow" panose="020B0606020202030204" pitchFamily="34" charset="0"/>
              </a:rPr>
              <a:t>Interv</a:t>
            </a:r>
            <a:r>
              <a:rPr lang="en-CA" sz="900" dirty="0">
                <a:solidFill>
                  <a:prstClr val="white"/>
                </a:solidFill>
                <a:latin typeface="Arial Narrow" panose="020B0606020202030204" pitchFamily="34" charset="0"/>
              </a:rPr>
              <a:t> Aging. 2014 Jul 15; 9:1091-99.</a:t>
            </a:r>
          </a:p>
          <a:p>
            <a:pPr lvl="0">
              <a:defRPr/>
            </a:pPr>
            <a:r>
              <a:rPr lang="en-CA" sz="900" dirty="0">
                <a:solidFill>
                  <a:prstClr val="white"/>
                </a:solidFill>
                <a:latin typeface="Arial Narrow" panose="020B0606020202030204" pitchFamily="34" charset="0"/>
              </a:rPr>
              <a:t>2. </a:t>
            </a:r>
            <a:r>
              <a:rPr lang="en-CA" sz="900" dirty="0" err="1">
                <a:solidFill>
                  <a:prstClr val="white"/>
                </a:solidFill>
                <a:latin typeface="Arial Narrow" panose="020B0606020202030204" pitchFamily="34" charset="0"/>
              </a:rPr>
              <a:t>Bahri</a:t>
            </a:r>
            <a:r>
              <a:rPr lang="en-CA" sz="900" dirty="0">
                <a:solidFill>
                  <a:prstClr val="white"/>
                </a:solidFill>
                <a:latin typeface="Arial Narrow" panose="020B0606020202030204" pitchFamily="34" charset="0"/>
              </a:rPr>
              <a:t> O, et al. J Am </a:t>
            </a:r>
            <a:r>
              <a:rPr lang="en-CA" sz="900" dirty="0" err="1">
                <a:solidFill>
                  <a:prstClr val="white"/>
                </a:solidFill>
                <a:latin typeface="Arial Narrow" panose="020B0606020202030204" pitchFamily="34" charset="0"/>
              </a:rPr>
              <a:t>Geriatr</a:t>
            </a:r>
            <a:r>
              <a:rPr lang="en-CA" sz="900" dirty="0">
                <a:solidFill>
                  <a:prstClr val="white"/>
                </a:solidFill>
                <a:latin typeface="Arial Narrow" panose="020B0606020202030204" pitchFamily="34" charset="0"/>
              </a:rPr>
              <a:t> Soc. 2015 Jan; 63(1):71-6.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graphicFrame>
        <p:nvGraphicFramePr>
          <p:cNvPr id="14" name="Content Placeholder 8">
            <a:extLst>
              <a:ext uri="{FF2B5EF4-FFF2-40B4-BE49-F238E27FC236}">
                <a16:creationId xmlns:a16="http://schemas.microsoft.com/office/drawing/2014/main" id="{A538807C-12F4-4F4D-9037-97AD31FAFF52}"/>
              </a:ext>
            </a:extLst>
          </p:cNvPr>
          <p:cNvGraphicFramePr>
            <a:graphicFrameLocks/>
          </p:cNvGraphicFramePr>
          <p:nvPr>
            <p:extLst>
              <p:ext uri="{D42A27DB-BD31-4B8C-83A1-F6EECF244321}">
                <p14:modId xmlns:p14="http://schemas.microsoft.com/office/powerpoint/2010/main" val="3098735148"/>
              </p:ext>
            </p:extLst>
          </p:nvPr>
        </p:nvGraphicFramePr>
        <p:xfrm>
          <a:off x="6020204" y="1751553"/>
          <a:ext cx="3022846" cy="3959152"/>
        </p:xfrm>
        <a:graphic>
          <a:graphicData uri="http://schemas.openxmlformats.org/drawingml/2006/table">
            <a:tbl>
              <a:tblPr firstRow="1" bandRow="1"/>
              <a:tblGrid>
                <a:gridCol w="3022846">
                  <a:extLst>
                    <a:ext uri="{9D8B030D-6E8A-4147-A177-3AD203B41FA5}">
                      <a16:colId xmlns:a16="http://schemas.microsoft.com/office/drawing/2014/main" val="20000"/>
                    </a:ext>
                  </a:extLst>
                </a:gridCol>
              </a:tblGrid>
              <a:tr h="751229">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BE" sz="1800" noProof="0" dirty="0">
                          <a:solidFill>
                            <a:schemeClr val="bg1"/>
                          </a:solidFill>
                          <a:latin typeface="Arial Narrow" panose="020B0606020202030204" pitchFamily="34" charset="0"/>
                        </a:rPr>
                        <a:t>Caractéristiques associées à la sous-utilisation d’anticoagulants :</a:t>
                      </a: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4352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742950" marR="0" lvl="1" indent="-285750" algn="l" defTabSz="914400" rtl="0" eaLnBrk="1" fontAlgn="auto" latinLnBrk="0" hangingPunct="1">
                        <a:lnSpc>
                          <a:spcPct val="100000"/>
                        </a:lnSpc>
                        <a:spcBef>
                          <a:spcPts val="0"/>
                        </a:spcBef>
                        <a:spcAft>
                          <a:spcPts val="0"/>
                        </a:spcAft>
                        <a:buClrTx/>
                        <a:buSzTx/>
                        <a:buFont typeface="Lato" panose="020F0502020204030203" pitchFamily="34" charset="0"/>
                        <a:buChar char="→"/>
                        <a:tabLst/>
                        <a:defRPr/>
                      </a:pPr>
                      <a:r>
                        <a:rPr lang="fr-BE" sz="1600" noProof="0">
                          <a:latin typeface="Arial Narrow" panose="020B0606020202030204" pitchFamily="34" charset="0"/>
                        </a:rPr>
                        <a:t>Utilisation</a:t>
                      </a:r>
                      <a:r>
                        <a:rPr lang="fr-BE" sz="1600" baseline="0" noProof="0">
                          <a:latin typeface="Arial Narrow" panose="020B0606020202030204" pitchFamily="34" charset="0"/>
                        </a:rPr>
                        <a:t> d’a</a:t>
                      </a:r>
                      <a:r>
                        <a:rPr lang="fr-BE" sz="1600" noProof="0">
                          <a:latin typeface="Arial Narrow" panose="020B0606020202030204" pitchFamily="34" charset="0"/>
                        </a:rPr>
                        <a:t>spirine</a:t>
                      </a:r>
                      <a:r>
                        <a:rPr lang="fr-BE" sz="1600" baseline="30000" noProof="0">
                          <a:latin typeface="Arial Narrow" panose="020B0606020202030204" pitchFamily="34" charset="0"/>
                        </a:rPr>
                        <a:t>1</a:t>
                      </a: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DCF4F8"/>
                    </a:solidFill>
                  </a:tcPr>
                </a:tc>
                <a:extLst>
                  <a:ext uri="{0D108BD9-81ED-4DB2-BD59-A6C34878D82A}">
                    <a16:rowId xmlns:a16="http://schemas.microsoft.com/office/drawing/2014/main" val="10001"/>
                  </a:ext>
                </a:extLst>
              </a:tr>
              <a:tr h="4352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742950" lvl="1" indent="-285750">
                        <a:buFont typeface="Lato" panose="020F0502020204030203" pitchFamily="34" charset="0"/>
                        <a:buChar char="→"/>
                      </a:pPr>
                      <a:r>
                        <a:rPr lang="fr-BE" sz="1600" noProof="0">
                          <a:latin typeface="Arial Narrow" panose="020B0606020202030204" pitchFamily="34" charset="0"/>
                        </a:rPr>
                        <a:t>Abus d’alcool</a:t>
                      </a:r>
                      <a:r>
                        <a:rPr lang="fr-BE" sz="1600" baseline="30000" noProof="0">
                          <a:latin typeface="Arial Narrow" panose="020B0606020202030204" pitchFamily="34" charset="0"/>
                        </a:rPr>
                        <a:t>1</a:t>
                      </a:r>
                      <a:endParaRPr lang="fr-BE" sz="1600" noProof="0">
                        <a:latin typeface="Arial Narrow" panose="020B0606020202030204" pitchFamily="34" charset="0"/>
                      </a:endParaRP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2FBFC"/>
                    </a:solidFill>
                  </a:tcPr>
                </a:tc>
                <a:extLst>
                  <a:ext uri="{0D108BD9-81ED-4DB2-BD59-A6C34878D82A}">
                    <a16:rowId xmlns:a16="http://schemas.microsoft.com/office/drawing/2014/main" val="10002"/>
                  </a:ext>
                </a:extLst>
              </a:tr>
              <a:tr h="4352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742950" lvl="1" indent="-285750">
                        <a:buFont typeface="Lato" panose="020F0502020204030203" pitchFamily="34" charset="0"/>
                        <a:buChar char="→"/>
                      </a:pPr>
                      <a:r>
                        <a:rPr lang="fr-BE" sz="1600" noProof="0">
                          <a:latin typeface="Arial Narrow" panose="020B0606020202030204" pitchFamily="34" charset="0"/>
                        </a:rPr>
                        <a:t>Âge</a:t>
                      </a:r>
                      <a:r>
                        <a:rPr lang="fr-BE" sz="1600" baseline="0" noProof="0">
                          <a:latin typeface="Arial Narrow" panose="020B0606020202030204" pitchFamily="34" charset="0"/>
                        </a:rPr>
                        <a:t> ≥ 90 ans</a:t>
                      </a:r>
                      <a:r>
                        <a:rPr lang="fr-BE" sz="1600" baseline="30000" noProof="0">
                          <a:latin typeface="Arial Narrow" panose="020B0606020202030204" pitchFamily="34" charset="0"/>
                        </a:rPr>
                        <a:t>1</a:t>
                      </a:r>
                      <a:endParaRPr lang="fr-BE" sz="1600" noProof="0">
                        <a:latin typeface="Arial Narrow" panose="020B0606020202030204" pitchFamily="34" charset="0"/>
                      </a:endParaRP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CF4F8"/>
                    </a:solidFill>
                  </a:tcPr>
                </a:tc>
                <a:extLst>
                  <a:ext uri="{0D108BD9-81ED-4DB2-BD59-A6C34878D82A}">
                    <a16:rowId xmlns:a16="http://schemas.microsoft.com/office/drawing/2014/main" val="10003"/>
                  </a:ext>
                </a:extLst>
              </a:tr>
              <a:tr h="4352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742950" marR="0" lvl="1" indent="-285750" algn="l" defTabSz="914400" rtl="0" eaLnBrk="1" fontAlgn="auto" latinLnBrk="0" hangingPunct="1">
                        <a:lnSpc>
                          <a:spcPct val="100000"/>
                        </a:lnSpc>
                        <a:spcBef>
                          <a:spcPts val="0"/>
                        </a:spcBef>
                        <a:spcAft>
                          <a:spcPts val="0"/>
                        </a:spcAft>
                        <a:buClrTx/>
                        <a:buSzTx/>
                        <a:buFont typeface="Lato" panose="020F0502020204030203" pitchFamily="34" charset="0"/>
                        <a:buChar char="→"/>
                        <a:tabLst/>
                        <a:defRPr/>
                      </a:pPr>
                      <a:r>
                        <a:rPr lang="fr-BE" sz="1600" noProof="0">
                          <a:latin typeface="Arial Narrow" panose="020B0606020202030204" pitchFamily="34" charset="0"/>
                        </a:rPr>
                        <a:t>Chutes à répétition</a:t>
                      </a:r>
                      <a:r>
                        <a:rPr lang="fr-BE" sz="1600" baseline="30000" noProof="0">
                          <a:latin typeface="Arial Narrow" panose="020B0606020202030204" pitchFamily="34" charset="0"/>
                        </a:rPr>
                        <a:t>2</a:t>
                      </a: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2FBFC"/>
                    </a:solidFill>
                  </a:tcPr>
                </a:tc>
                <a:extLst>
                  <a:ext uri="{0D108BD9-81ED-4DB2-BD59-A6C34878D82A}">
                    <a16:rowId xmlns:a16="http://schemas.microsoft.com/office/drawing/2014/main" val="10004"/>
                  </a:ext>
                </a:extLst>
              </a:tr>
              <a:tr h="4352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742950" lvl="1" indent="-285750">
                        <a:buFont typeface="Lato" panose="020F0502020204030203" pitchFamily="34" charset="0"/>
                        <a:buChar char="→"/>
                      </a:pPr>
                      <a:r>
                        <a:rPr lang="fr-BE" sz="1600" noProof="0">
                          <a:latin typeface="Arial Narrow" panose="020B0606020202030204" pitchFamily="34" charset="0"/>
                        </a:rPr>
                        <a:t>Antécédents</a:t>
                      </a:r>
                      <a:r>
                        <a:rPr lang="fr-BE" sz="1600" baseline="0" noProof="0">
                          <a:latin typeface="Arial Narrow" panose="020B0606020202030204" pitchFamily="34" charset="0"/>
                        </a:rPr>
                        <a:t> d’hémorragie</a:t>
                      </a:r>
                      <a:r>
                        <a:rPr lang="fr-BE" sz="1600" baseline="30000" noProof="0">
                          <a:latin typeface="Arial Narrow" panose="020B0606020202030204" pitchFamily="34" charset="0"/>
                        </a:rPr>
                        <a:t>2</a:t>
                      </a: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CF4F8"/>
                    </a:solidFill>
                  </a:tcPr>
                </a:tc>
                <a:extLst>
                  <a:ext uri="{0D108BD9-81ED-4DB2-BD59-A6C34878D82A}">
                    <a16:rowId xmlns:a16="http://schemas.microsoft.com/office/drawing/2014/main" val="10005"/>
                  </a:ext>
                </a:extLst>
              </a:tr>
              <a:tr h="4352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742950" lvl="1" indent="-285750">
                        <a:buFont typeface="Lato" panose="020F0502020204030203" pitchFamily="34" charset="0"/>
                        <a:buChar char="→"/>
                      </a:pPr>
                      <a:r>
                        <a:rPr lang="fr-BE" sz="1600" noProof="0" dirty="0">
                          <a:latin typeface="Arial Narrow" panose="020B0606020202030204" pitchFamily="34" charset="0"/>
                        </a:rPr>
                        <a:t>FA paroxystique</a:t>
                      </a:r>
                      <a:r>
                        <a:rPr lang="fr-BE" sz="1600" baseline="30000" noProof="0" dirty="0">
                          <a:latin typeface="Arial Narrow" panose="020B0606020202030204" pitchFamily="34" charset="0"/>
                        </a:rPr>
                        <a:t>2</a:t>
                      </a:r>
                      <a:endParaRPr lang="fr-BE" sz="1600" noProof="0" dirty="0">
                        <a:latin typeface="Arial Narrow" panose="020B0606020202030204" pitchFamily="34" charset="0"/>
                      </a:endParaRP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2FBFC"/>
                    </a:solidFill>
                  </a:tcPr>
                </a:tc>
                <a:extLst>
                  <a:ext uri="{0D108BD9-81ED-4DB2-BD59-A6C34878D82A}">
                    <a16:rowId xmlns:a16="http://schemas.microsoft.com/office/drawing/2014/main" val="10006"/>
                  </a:ext>
                </a:extLst>
              </a:tr>
              <a:tr h="4352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742950" lvl="1" indent="-285750">
                        <a:buFont typeface="Lato" panose="020F0502020204030203" pitchFamily="34" charset="0"/>
                        <a:buChar char="→"/>
                      </a:pPr>
                      <a:r>
                        <a:rPr lang="fr-BE" sz="1600" noProof="0" dirty="0">
                          <a:latin typeface="Arial Narrow" panose="020B0606020202030204" pitchFamily="34" charset="0"/>
                        </a:rPr>
                        <a:t>Âge avancé </a:t>
                      </a:r>
                      <a:r>
                        <a:rPr lang="fr-BE" sz="1600" baseline="30000" noProof="0" dirty="0">
                          <a:latin typeface="Arial Narrow" panose="020B0606020202030204" pitchFamily="34" charset="0"/>
                        </a:rPr>
                        <a:t>2</a:t>
                      </a:r>
                      <a:endParaRPr lang="fr-BE" sz="1600" noProof="0" dirty="0">
                        <a:latin typeface="Arial Narrow" panose="020B0606020202030204" pitchFamily="34" charset="0"/>
                      </a:endParaRP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F4F8"/>
                    </a:solidFill>
                  </a:tcPr>
                </a:tc>
                <a:extLst>
                  <a:ext uri="{0D108BD9-81ED-4DB2-BD59-A6C34878D82A}">
                    <a16:rowId xmlns:a16="http://schemas.microsoft.com/office/drawing/2014/main" val="10007"/>
                  </a:ext>
                </a:extLst>
              </a:tr>
            </a:tbl>
          </a:graphicData>
        </a:graphic>
      </p:graphicFrame>
      <p:pic>
        <p:nvPicPr>
          <p:cNvPr id="15" name="4E92DA43-5712-40E9-AFDC-2C1062C78C6F" descr="7646DFF2-B812-4635-AA57-5171E34E5A45@chrc">
            <a:extLst>
              <a:ext uri="{FF2B5EF4-FFF2-40B4-BE49-F238E27FC236}">
                <a16:creationId xmlns:a16="http://schemas.microsoft.com/office/drawing/2014/main" id="{90963DB6-0B08-407B-9B35-3F36CB3D7C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235" y="172607"/>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2785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90458" y="77065"/>
            <a:ext cx="6699955" cy="1077218"/>
          </a:xfrm>
          <a:prstGeom prst="rect">
            <a:avLst/>
          </a:prstGeom>
          <a:noFill/>
        </p:spPr>
        <p:txBody>
          <a:bodyPr wrap="square">
            <a:spAutoFit/>
          </a:bodyPr>
          <a:lstStyle/>
          <a:p>
            <a:pPr>
              <a:defRPr/>
            </a:pPr>
            <a:r>
              <a:rPr lang="fr-CH" sz="3200" b="1" dirty="0">
                <a:solidFill>
                  <a:srgbClr val="1B1A5A"/>
                </a:solidFill>
                <a:latin typeface="Arial Narrow" pitchFamily="34" charset="0"/>
                <a:cs typeface="Aharoni" panose="02010803020104030203" pitchFamily="2" charset="-79"/>
              </a:rPr>
              <a:t>Qu’est-ce qui différencie les résidents d’unités de soins de longue durée?</a:t>
            </a:r>
            <a:endParaRPr lang="en-CA" sz="32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0" name="Text Box 3">
            <a:extLst>
              <a:ext uri="{FF2B5EF4-FFF2-40B4-BE49-F238E27FC236}">
                <a16:creationId xmlns:a16="http://schemas.microsoft.com/office/drawing/2014/main" id="{AD215FDA-A298-45B5-83BE-7A9581E1A3C4}"/>
              </a:ext>
            </a:extLst>
          </p:cNvPr>
          <p:cNvSpPr txBox="1">
            <a:spLocks noChangeArrowheads="1"/>
          </p:cNvSpPr>
          <p:nvPr/>
        </p:nvSpPr>
        <p:spPr bwMode="auto">
          <a:xfrm>
            <a:off x="154069" y="6350170"/>
            <a:ext cx="5463571" cy="230832"/>
          </a:xfrm>
          <a:prstGeom prst="rect">
            <a:avLst/>
          </a:prstGeom>
          <a:noFill/>
          <a:ln w="9525">
            <a:noFill/>
            <a:miter lim="800000"/>
            <a:headEnd/>
            <a:tailEnd/>
          </a:ln>
        </p:spPr>
        <p:txBody>
          <a:bodyPr wrap="square">
            <a:spAutoFit/>
          </a:bodyPr>
          <a:lstStyle/>
          <a:p>
            <a:pPr lvl="0" defTabSz="914400">
              <a:defRPr/>
            </a:pPr>
            <a:r>
              <a:rPr lang="en-CA" sz="900" dirty="0" err="1">
                <a:solidFill>
                  <a:prstClr val="white"/>
                </a:solidFill>
                <a:latin typeface="Arial Narrow" panose="020B0606020202030204" pitchFamily="34" charset="0"/>
              </a:rPr>
              <a:t>Extrait</a:t>
            </a:r>
            <a:r>
              <a:rPr lang="en-CA" sz="900" dirty="0">
                <a:solidFill>
                  <a:prstClr val="white"/>
                </a:solidFill>
                <a:latin typeface="Arial Narrow" panose="020B0606020202030204" pitchFamily="34" charset="0"/>
              </a:rPr>
              <a:t> de This is Long-Term Care 2014 and This is Long-Term Care 2015 by the Ontario Long Term Care Association. </a:t>
            </a:r>
          </a:p>
        </p:txBody>
      </p:sp>
      <p:sp>
        <p:nvSpPr>
          <p:cNvPr id="10" name="TextBox 9">
            <a:extLst>
              <a:ext uri="{FF2B5EF4-FFF2-40B4-BE49-F238E27FC236}">
                <a16:creationId xmlns:a16="http://schemas.microsoft.com/office/drawing/2014/main" id="{F9752AA9-B63B-4845-9626-D285650704A8}"/>
              </a:ext>
            </a:extLst>
          </p:cNvPr>
          <p:cNvSpPr txBox="1"/>
          <p:nvPr/>
        </p:nvSpPr>
        <p:spPr>
          <a:xfrm>
            <a:off x="439947" y="1385811"/>
            <a:ext cx="8411607" cy="5109091"/>
          </a:xfrm>
          <a:prstGeom prst="rect">
            <a:avLst/>
          </a:prstGeom>
          <a:noFill/>
        </p:spPr>
        <p:txBody>
          <a:bodyPr wrap="square" rtlCol="0">
            <a:spAutoFit/>
          </a:bodyPr>
          <a:lstStyle/>
          <a:p>
            <a:pPr marL="285750" lvl="0" indent="-285750" defTabSz="914400">
              <a:buClr>
                <a:srgbClr val="183059"/>
              </a:buClr>
              <a:buFont typeface="Wingdings" panose="05000000000000000000" pitchFamily="2" charset="2"/>
              <a:buChar char="§"/>
              <a:defRPr/>
            </a:pPr>
            <a:r>
              <a:rPr lang="fr-BE" sz="2200" b="1" dirty="0">
                <a:solidFill>
                  <a:prstClr val="black"/>
                </a:solidFill>
                <a:latin typeface="Arial Narrow" pitchFamily="34" charset="0"/>
                <a:cs typeface="Candara"/>
              </a:rPr>
              <a:t>Les foyers étaient initialement financés, construits et équipés pour fournir une aide pour les activités de la vie quotidienne (AVQ) – se laver, s’habiller, manger, se servir des toilettes, etc.</a:t>
            </a:r>
          </a:p>
          <a:p>
            <a:pPr lvl="0" defTabSz="914400">
              <a:defRPr/>
            </a:pPr>
            <a:endParaRPr lang="fr-BE" sz="1200" b="1" dirty="0">
              <a:solidFill>
                <a:prstClr val="black"/>
              </a:solidFill>
              <a:latin typeface="Arial Narrow" pitchFamily="34" charset="0"/>
              <a:cs typeface="Candara"/>
            </a:endParaRPr>
          </a:p>
          <a:p>
            <a:pPr marL="285750" lvl="0" indent="-285750" defTabSz="914400">
              <a:buClr>
                <a:srgbClr val="183059"/>
              </a:buClr>
              <a:buFont typeface="Wingdings" panose="05000000000000000000" pitchFamily="2" charset="2"/>
              <a:buChar char="§"/>
              <a:defRPr/>
            </a:pPr>
            <a:r>
              <a:rPr lang="fr-BE" sz="2200" b="1" dirty="0">
                <a:solidFill>
                  <a:prstClr val="black"/>
                </a:solidFill>
                <a:latin typeface="Arial Narrow" pitchFamily="34" charset="0"/>
                <a:cs typeface="Candara"/>
              </a:rPr>
              <a:t>Depuis 2010, l’orientation vers les soins à domicile a considérablement modifié le rôle des soins de longue durée.</a:t>
            </a:r>
          </a:p>
          <a:p>
            <a:pPr marL="285750" lvl="0" indent="-285750" defTabSz="914400">
              <a:buClr>
                <a:srgbClr val="183059"/>
              </a:buClr>
              <a:buFont typeface="Wingdings" panose="05000000000000000000" pitchFamily="2" charset="2"/>
              <a:buChar char="§"/>
              <a:defRPr/>
            </a:pPr>
            <a:endParaRPr lang="fr-BE" sz="1000" b="1" dirty="0">
              <a:solidFill>
                <a:prstClr val="black"/>
              </a:solidFill>
              <a:latin typeface="Arial Narrow" pitchFamily="34" charset="0"/>
              <a:cs typeface="Candara"/>
            </a:endParaRPr>
          </a:p>
          <a:p>
            <a:pPr marL="742950" lvl="1" indent="-285750" defTabSz="914400">
              <a:buClr>
                <a:srgbClr val="5BCCDF"/>
              </a:buClr>
              <a:buFont typeface="Wingdings" panose="05000000000000000000" pitchFamily="2" charset="2"/>
              <a:buChar char="§"/>
              <a:defRPr/>
            </a:pPr>
            <a:r>
              <a:rPr lang="fr-BE" sz="2000" b="1" dirty="0">
                <a:solidFill>
                  <a:prstClr val="black"/>
                </a:solidFill>
                <a:latin typeface="Arial Narrow" pitchFamily="34" charset="0"/>
                <a:cs typeface="Candara"/>
              </a:rPr>
              <a:t>Seules les personnes âgées ayant des besoins élevés ou très élevés en matière de soins sont admissibles à des soins de longue durée. </a:t>
            </a:r>
          </a:p>
          <a:p>
            <a:pPr marL="742950" lvl="1" indent="-285750" defTabSz="914400">
              <a:buClr>
                <a:srgbClr val="5BCCDF"/>
              </a:buClr>
              <a:buFont typeface="Wingdings" panose="05000000000000000000" pitchFamily="2" charset="2"/>
              <a:buChar char="§"/>
              <a:defRPr/>
            </a:pPr>
            <a:r>
              <a:rPr lang="fr-BE" sz="2000" b="1" dirty="0">
                <a:solidFill>
                  <a:prstClr val="black"/>
                </a:solidFill>
                <a:latin typeface="Arial Narrow" pitchFamily="34" charset="0"/>
                <a:cs typeface="Candara"/>
              </a:rPr>
              <a:t>Personnes d’un âge plus avancé, plus fragiles et nécessitant davantage de soins.</a:t>
            </a:r>
          </a:p>
          <a:p>
            <a:pPr marL="742950" lvl="1" indent="-285750" defTabSz="914400">
              <a:buClr>
                <a:srgbClr val="5BCCDF"/>
              </a:buClr>
              <a:buFont typeface="Wingdings" panose="05000000000000000000" pitchFamily="2" charset="2"/>
              <a:buChar char="§"/>
              <a:defRPr/>
            </a:pPr>
            <a:r>
              <a:rPr lang="fr-BE" sz="2000" b="1" dirty="0">
                <a:solidFill>
                  <a:prstClr val="black"/>
                </a:solidFill>
                <a:latin typeface="Arial Narrow" pitchFamily="34" charset="0"/>
                <a:cs typeface="Candara"/>
              </a:rPr>
              <a:t>38 % sont suivis pour une affection aiguë</a:t>
            </a:r>
          </a:p>
          <a:p>
            <a:pPr marL="742950" lvl="1" indent="-285750" defTabSz="914400">
              <a:buClr>
                <a:srgbClr val="5BCCDF"/>
              </a:buClr>
              <a:buFont typeface="Wingdings" panose="05000000000000000000" pitchFamily="2" charset="2"/>
              <a:buChar char="§"/>
              <a:defRPr/>
            </a:pPr>
            <a:r>
              <a:rPr lang="fr-BE" sz="2000" b="1" dirty="0">
                <a:solidFill>
                  <a:prstClr val="black"/>
                </a:solidFill>
                <a:latin typeface="Arial Narrow" pitchFamily="34" charset="0"/>
                <a:cs typeface="Candara"/>
              </a:rPr>
              <a:t>77 % nécessitent une aide importante ou sont totalement dépendants </a:t>
            </a:r>
          </a:p>
          <a:p>
            <a:pPr marL="742950" lvl="1" indent="-285750" defTabSz="914400">
              <a:buClr>
                <a:srgbClr val="5BCCDF"/>
              </a:buClr>
              <a:buFont typeface="Wingdings" panose="05000000000000000000" pitchFamily="2" charset="2"/>
              <a:buChar char="§"/>
              <a:defRPr/>
            </a:pPr>
            <a:r>
              <a:rPr lang="fr-BE" sz="2000" b="1" dirty="0">
                <a:solidFill>
                  <a:prstClr val="black"/>
                </a:solidFill>
                <a:latin typeface="Arial Narrow" pitchFamily="34" charset="0"/>
                <a:cs typeface="Candara"/>
              </a:rPr>
              <a:t>1 résident sur 6 reçoit 13 médicaments ou plus</a:t>
            </a:r>
          </a:p>
          <a:p>
            <a:pPr marL="742950" lvl="1" indent="-285750" defTabSz="914400">
              <a:buClr>
                <a:srgbClr val="5BCCDF"/>
              </a:buClr>
              <a:buFont typeface="Wingdings" panose="05000000000000000000" pitchFamily="2" charset="2"/>
              <a:buChar char="§"/>
              <a:defRPr/>
            </a:pPr>
            <a:r>
              <a:rPr lang="fr-BE" sz="2000" b="1" dirty="0">
                <a:solidFill>
                  <a:prstClr val="black"/>
                </a:solidFill>
                <a:latin typeface="Arial Narrow" pitchFamily="34" charset="0"/>
                <a:cs typeface="Candara"/>
              </a:rPr>
              <a:t>La durée moyenne de séjour en 2012 était de 1,6 an (en baisse)</a:t>
            </a:r>
          </a:p>
          <a:p>
            <a:pPr marL="342900" lvl="0" indent="-342900" defTabSz="914400">
              <a:buClr>
                <a:srgbClr val="0070C0"/>
              </a:buClr>
              <a:buFont typeface="Wingdings" panose="05000000000000000000" pitchFamily="2" charset="2"/>
              <a:buChar char="§"/>
              <a:defRPr/>
            </a:pPr>
            <a:endParaRPr kumimoji="0" lang="en-CA" sz="2200"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p:txBody>
      </p:sp>
      <p:pic>
        <p:nvPicPr>
          <p:cNvPr id="11" name="4E92DA43-5712-40E9-AFDC-2C1062C78C6F" descr="7646DFF2-B812-4635-AA57-5171E34E5A45@chrc">
            <a:extLst>
              <a:ext uri="{FF2B5EF4-FFF2-40B4-BE49-F238E27FC236}">
                <a16:creationId xmlns:a16="http://schemas.microsoft.com/office/drawing/2014/main" id="{21BEE1F6-EFA8-4586-9072-45C191C178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3235" y="183240"/>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90458" y="77065"/>
            <a:ext cx="7397270" cy="1938992"/>
          </a:xfrm>
          <a:prstGeom prst="rect">
            <a:avLst/>
          </a:prstGeom>
          <a:noFill/>
        </p:spPr>
        <p:txBody>
          <a:bodyPr wrap="square">
            <a:spAutoFit/>
          </a:bodyPr>
          <a:lstStyle/>
          <a:p>
            <a:pPr>
              <a:defRPr/>
            </a:pPr>
            <a:r>
              <a:rPr lang="fr-CH" sz="2800" b="1" dirty="0">
                <a:solidFill>
                  <a:srgbClr val="1B1A5A"/>
                </a:solidFill>
                <a:latin typeface="Arial Narrow" pitchFamily="34" charset="0"/>
                <a:cs typeface="Aharoni" panose="02010803020104030203" pitchFamily="2" charset="-79"/>
              </a:rPr>
              <a:t>Résidents d’unités de soins de longue durée : Changement rapide, impact considérable</a:t>
            </a:r>
          </a:p>
          <a:p>
            <a:pPr lvl="0">
              <a:defRPr/>
            </a:pPr>
            <a:endParaRPr lang="en-CA" sz="3200" b="1" dirty="0">
              <a:solidFill>
                <a:srgbClr val="183059"/>
              </a:solidFill>
              <a:latin typeface="Arial Narrow" panose="020B0606020202030204" pitchFamily="34" charset="0"/>
              <a:cs typeface="Aharoni" panose="02010803020104030203" pitchFamily="2" charset="-79"/>
            </a:endParaRPr>
          </a:p>
          <a:p>
            <a:pPr lvl="0">
              <a:defRPr/>
            </a:pPr>
            <a:endParaRPr lang="en-CA" sz="32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0" name="Text Box 3">
            <a:extLst>
              <a:ext uri="{FF2B5EF4-FFF2-40B4-BE49-F238E27FC236}">
                <a16:creationId xmlns:a16="http://schemas.microsoft.com/office/drawing/2014/main" id="{AD215FDA-A298-45B5-83BE-7A9581E1A3C4}"/>
              </a:ext>
            </a:extLst>
          </p:cNvPr>
          <p:cNvSpPr txBox="1">
            <a:spLocks noChangeArrowheads="1"/>
          </p:cNvSpPr>
          <p:nvPr/>
        </p:nvSpPr>
        <p:spPr bwMode="auto">
          <a:xfrm>
            <a:off x="154069" y="6350170"/>
            <a:ext cx="5463571" cy="369332"/>
          </a:xfrm>
          <a:prstGeom prst="rect">
            <a:avLst/>
          </a:prstGeom>
          <a:noFill/>
          <a:ln w="9525">
            <a:noFill/>
            <a:miter lim="800000"/>
            <a:headEnd/>
            <a:tailEnd/>
          </a:ln>
        </p:spPr>
        <p:txBody>
          <a:bodyPr wrap="square">
            <a:spAutoFit/>
          </a:bodyPr>
          <a:lstStyle/>
          <a:p>
            <a:pPr lvl="0" defTabSz="914400">
              <a:defRPr/>
            </a:pPr>
            <a:r>
              <a:rPr lang="en-CA" sz="900" dirty="0">
                <a:solidFill>
                  <a:prstClr val="white"/>
                </a:solidFill>
                <a:latin typeface="Arial Narrow" panose="020B0606020202030204" pitchFamily="34" charset="0"/>
              </a:rPr>
              <a:t>Canadian Institute for Health Information, Continuing Care Reporting System (CCRS 2009-2010 and CCRS 2014-2015)</a:t>
            </a:r>
          </a:p>
          <a:p>
            <a:pPr lvl="0" defTabSz="914400">
              <a:defRPr/>
            </a:pPr>
            <a:r>
              <a:rPr lang="en-CA" sz="900" dirty="0">
                <a:solidFill>
                  <a:prstClr val="white"/>
                </a:solidFill>
                <a:latin typeface="Arial Narrow" panose="020B0606020202030204" pitchFamily="34" charset="0"/>
              </a:rPr>
              <a:t>JAGS 51:S265 2003, Diab Care 20:585 1997, Diab Med 1:S41, 1998</a:t>
            </a:r>
          </a:p>
        </p:txBody>
      </p:sp>
      <p:sp>
        <p:nvSpPr>
          <p:cNvPr id="12" name="TextBox 11">
            <a:extLst>
              <a:ext uri="{FF2B5EF4-FFF2-40B4-BE49-F238E27FC236}">
                <a16:creationId xmlns:a16="http://schemas.microsoft.com/office/drawing/2014/main" id="{EA21A449-FF4D-48EC-B64E-2D14AD495E28}"/>
              </a:ext>
            </a:extLst>
          </p:cNvPr>
          <p:cNvSpPr txBox="1"/>
          <p:nvPr/>
        </p:nvSpPr>
        <p:spPr>
          <a:xfrm>
            <a:off x="177705" y="2867160"/>
            <a:ext cx="182880" cy="182880"/>
          </a:xfrm>
          <a:prstGeom prst="rect">
            <a:avLst/>
          </a:prstGeom>
          <a:solidFill>
            <a:srgbClr val="183059"/>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5D83249D-0BF8-469D-99CD-93406FCE630B}"/>
              </a:ext>
            </a:extLst>
          </p:cNvPr>
          <p:cNvSpPr txBox="1"/>
          <p:nvPr/>
        </p:nvSpPr>
        <p:spPr>
          <a:xfrm>
            <a:off x="181243" y="3157783"/>
            <a:ext cx="182880" cy="182880"/>
          </a:xfrm>
          <a:prstGeom prst="rect">
            <a:avLst/>
          </a:prstGeom>
          <a:solidFill>
            <a:srgbClr val="99DFEB"/>
          </a:solidFill>
        </p:spPr>
        <p:txBody>
          <a:bodyPr wrap="square" rtlCol="0">
            <a:spAutoFit/>
          </a:bodyPr>
          <a:lstStyle/>
          <a:p>
            <a:endParaRPr lang="en-US" dirty="0"/>
          </a:p>
        </p:txBody>
      </p:sp>
      <p:sp>
        <p:nvSpPr>
          <p:cNvPr id="14" name="TextBox 13">
            <a:extLst>
              <a:ext uri="{FF2B5EF4-FFF2-40B4-BE49-F238E27FC236}">
                <a16:creationId xmlns:a16="http://schemas.microsoft.com/office/drawing/2014/main" id="{53C5F58B-64FE-496F-B4F2-D14364DF2702}"/>
              </a:ext>
            </a:extLst>
          </p:cNvPr>
          <p:cNvSpPr txBox="1"/>
          <p:nvPr/>
        </p:nvSpPr>
        <p:spPr>
          <a:xfrm>
            <a:off x="369086" y="2835261"/>
            <a:ext cx="2041456" cy="261610"/>
          </a:xfrm>
          <a:prstGeom prst="rect">
            <a:avLst/>
          </a:prstGeom>
          <a:noFill/>
        </p:spPr>
        <p:txBody>
          <a:bodyPr wrap="square" rtlCol="0">
            <a:spAutoFit/>
          </a:bodyPr>
          <a:lstStyle/>
          <a:p>
            <a:r>
              <a:rPr lang="fr-FR" sz="1100" dirty="0">
                <a:solidFill>
                  <a:schemeClr val="tx1">
                    <a:lumMod val="85000"/>
                    <a:lumOff val="15000"/>
                  </a:schemeClr>
                </a:solidFill>
                <a:latin typeface="Arial Narrow" panose="020B0606020202030204" pitchFamily="34" charset="0"/>
              </a:rPr>
              <a:t>Prévalence à partir du 2009-2010</a:t>
            </a:r>
          </a:p>
        </p:txBody>
      </p:sp>
      <p:sp>
        <p:nvSpPr>
          <p:cNvPr id="15" name="TextBox 14">
            <a:extLst>
              <a:ext uri="{FF2B5EF4-FFF2-40B4-BE49-F238E27FC236}">
                <a16:creationId xmlns:a16="http://schemas.microsoft.com/office/drawing/2014/main" id="{5E944030-33DB-4510-A3F1-4C551C8C17F1}"/>
              </a:ext>
            </a:extLst>
          </p:cNvPr>
          <p:cNvSpPr txBox="1"/>
          <p:nvPr/>
        </p:nvSpPr>
        <p:spPr>
          <a:xfrm>
            <a:off x="383259" y="3083357"/>
            <a:ext cx="2151330" cy="415498"/>
          </a:xfrm>
          <a:prstGeom prst="rect">
            <a:avLst/>
          </a:prstGeom>
          <a:noFill/>
        </p:spPr>
        <p:txBody>
          <a:bodyPr wrap="square" rtlCol="0">
            <a:spAutoFit/>
          </a:bodyPr>
          <a:lstStyle/>
          <a:p>
            <a:r>
              <a:rPr lang="fr-FR" sz="1050" dirty="0">
                <a:solidFill>
                  <a:schemeClr val="tx1">
                    <a:lumMod val="85000"/>
                    <a:lumOff val="15000"/>
                  </a:schemeClr>
                </a:solidFill>
                <a:latin typeface="Arial Narrow" panose="020B0606020202030204" pitchFamily="34" charset="0"/>
              </a:rPr>
              <a:t>Augmentation de la prévalence entre 2009-2010 et 2014-2015 (inclusivement)</a:t>
            </a:r>
          </a:p>
        </p:txBody>
      </p:sp>
      <p:sp>
        <p:nvSpPr>
          <p:cNvPr id="16" name="TextBox 15">
            <a:extLst>
              <a:ext uri="{FF2B5EF4-FFF2-40B4-BE49-F238E27FC236}">
                <a16:creationId xmlns:a16="http://schemas.microsoft.com/office/drawing/2014/main" id="{D69F60C9-4A94-40DB-AB57-354015A29B11}"/>
              </a:ext>
            </a:extLst>
          </p:cNvPr>
          <p:cNvSpPr txBox="1"/>
          <p:nvPr/>
        </p:nvSpPr>
        <p:spPr>
          <a:xfrm>
            <a:off x="383259" y="3613544"/>
            <a:ext cx="2027283" cy="600164"/>
          </a:xfrm>
          <a:prstGeom prst="rect">
            <a:avLst/>
          </a:prstGeom>
          <a:noFill/>
        </p:spPr>
        <p:txBody>
          <a:bodyPr wrap="square" rtlCol="0">
            <a:spAutoFit/>
          </a:bodyPr>
          <a:lstStyle/>
          <a:p>
            <a:r>
              <a:rPr lang="fr-FR" sz="1100" b="1" dirty="0">
                <a:solidFill>
                  <a:schemeClr val="tx1">
                    <a:lumMod val="85000"/>
                    <a:lumOff val="15000"/>
                  </a:schemeClr>
                </a:solidFill>
                <a:latin typeface="Arial Narrow" pitchFamily="34" charset="0"/>
              </a:rPr>
              <a:t>Chiffre à la fin de chaque barre :</a:t>
            </a:r>
          </a:p>
          <a:p>
            <a:r>
              <a:rPr lang="fr-FR" sz="1100" dirty="0">
                <a:solidFill>
                  <a:schemeClr val="tx1">
                    <a:lumMod val="85000"/>
                    <a:lumOff val="15000"/>
                  </a:schemeClr>
                </a:solidFill>
                <a:latin typeface="Arial Narrow" pitchFamily="34" charset="0"/>
              </a:rPr>
              <a:t>Prévalence à partir du 2014-2015</a:t>
            </a:r>
          </a:p>
          <a:p>
            <a:endParaRPr lang="en-US" sz="1100" dirty="0">
              <a:solidFill>
                <a:schemeClr val="tx1">
                  <a:lumMod val="85000"/>
                  <a:lumOff val="15000"/>
                </a:schemeClr>
              </a:solidFill>
              <a:latin typeface="Arial Narrow" panose="020B0606020202030204" pitchFamily="34" charset="0"/>
            </a:endParaRPr>
          </a:p>
        </p:txBody>
      </p:sp>
      <p:sp>
        <p:nvSpPr>
          <p:cNvPr id="17" name="Text Placeholder 4">
            <a:extLst>
              <a:ext uri="{FF2B5EF4-FFF2-40B4-BE49-F238E27FC236}">
                <a16:creationId xmlns:a16="http://schemas.microsoft.com/office/drawing/2014/main" id="{F477D926-1FBF-4CC3-896B-2D3EB5BAC1F7}"/>
              </a:ext>
            </a:extLst>
          </p:cNvPr>
          <p:cNvSpPr txBox="1">
            <a:spLocks/>
          </p:cNvSpPr>
          <p:nvPr/>
        </p:nvSpPr>
        <p:spPr>
          <a:xfrm>
            <a:off x="106613" y="1342978"/>
            <a:ext cx="8989929" cy="1128316"/>
          </a:xfrm>
          <a:prstGeom prst="rect">
            <a:avLst/>
          </a:prstGeom>
        </p:spPr>
        <p:txBody>
          <a:bodyPr vert="horz" lIns="91440" tIns="45720" rIns="91440" bIns="45720" rtlCol="0" anchor="t"/>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spcBef>
                <a:spcPts val="48"/>
              </a:spcBef>
              <a:buClr>
                <a:srgbClr val="5BCCDF"/>
              </a:buClr>
              <a:buFont typeface="Wingdings" panose="05000000000000000000" pitchFamily="2" charset="2"/>
              <a:buChar char="§"/>
              <a:defRPr/>
            </a:pPr>
            <a:r>
              <a:rPr lang="fr-BE" altLang="en-US" sz="1600" b="1" dirty="0">
                <a:solidFill>
                  <a:schemeClr val="tx1">
                    <a:lumMod val="85000"/>
                    <a:lumOff val="15000"/>
                  </a:schemeClr>
                </a:solidFill>
                <a:latin typeface="Arial Narrow" pitchFamily="34" charset="0"/>
              </a:rPr>
              <a:t>Changement important du profil des résidents au cours des 5 dernières années </a:t>
            </a:r>
          </a:p>
          <a:p>
            <a:pPr marL="285750" indent="-285750">
              <a:spcBef>
                <a:spcPts val="48"/>
              </a:spcBef>
              <a:buClr>
                <a:srgbClr val="5BCCDF"/>
              </a:buClr>
              <a:buFont typeface="Wingdings" panose="05000000000000000000" pitchFamily="2" charset="2"/>
              <a:buChar char="§"/>
              <a:defRPr/>
            </a:pPr>
            <a:r>
              <a:rPr lang="fr-BE" altLang="en-US" sz="1600" b="1" dirty="0">
                <a:solidFill>
                  <a:schemeClr val="tx1">
                    <a:lumMod val="85000"/>
                    <a:lumOff val="15000"/>
                  </a:schemeClr>
                </a:solidFill>
                <a:latin typeface="Arial Narrow" pitchFamily="34" charset="0"/>
              </a:rPr>
              <a:t>Sujets à une étape plus avancée de la vie, ayant des problèmes de santé plus complexes et étant physiquement plus fragiles</a:t>
            </a:r>
          </a:p>
          <a:p>
            <a:pPr marL="285750" indent="-285750">
              <a:spcBef>
                <a:spcPts val="48"/>
              </a:spcBef>
              <a:buClr>
                <a:srgbClr val="5BCCDF"/>
              </a:buClr>
              <a:buFont typeface="Wingdings" panose="05000000000000000000" pitchFamily="2" charset="2"/>
              <a:buChar char="§"/>
              <a:defRPr/>
            </a:pPr>
            <a:r>
              <a:rPr lang="fr-BE" sz="1600" b="1" dirty="0">
                <a:solidFill>
                  <a:schemeClr val="tx1">
                    <a:lumMod val="85000"/>
                    <a:lumOff val="15000"/>
                  </a:schemeClr>
                </a:solidFill>
                <a:latin typeface="Arial Narrow" pitchFamily="34" charset="0"/>
              </a:rPr>
              <a:t>97 % des nouveaux résidents présentent ≥ 2 affections chroniques comme le diabète, la MPOC, la FA ou une ICC</a:t>
            </a:r>
          </a:p>
        </p:txBody>
      </p:sp>
      <p:pic>
        <p:nvPicPr>
          <p:cNvPr id="20" name="Picture 19">
            <a:extLst>
              <a:ext uri="{FF2B5EF4-FFF2-40B4-BE49-F238E27FC236}">
                <a16:creationId xmlns:a16="http://schemas.microsoft.com/office/drawing/2014/main" id="{EF1046F0-D6F2-4DD9-AD93-8AEB48A1B461}"/>
              </a:ext>
            </a:extLst>
          </p:cNvPr>
          <p:cNvPicPr>
            <a:picLocks noChangeAspect="1"/>
          </p:cNvPicPr>
          <p:nvPr/>
        </p:nvPicPr>
        <p:blipFill>
          <a:blip r:embed="rId5"/>
          <a:stretch>
            <a:fillRect/>
          </a:stretch>
        </p:blipFill>
        <p:spPr>
          <a:xfrm>
            <a:off x="2080268" y="1966834"/>
            <a:ext cx="7016274" cy="4302969"/>
          </a:xfrm>
          <a:prstGeom prst="rect">
            <a:avLst/>
          </a:prstGeom>
        </p:spPr>
      </p:pic>
      <p:pic>
        <p:nvPicPr>
          <p:cNvPr id="25" name="4E92DA43-5712-40E9-AFDC-2C1062C78C6F" descr="7646DFF2-B812-4635-AA57-5171E34E5A45@chrc">
            <a:extLst>
              <a:ext uri="{FF2B5EF4-FFF2-40B4-BE49-F238E27FC236}">
                <a16:creationId xmlns:a16="http://schemas.microsoft.com/office/drawing/2014/main" id="{C8FBBC1D-30AF-4729-9D98-1CED080727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235" y="183240"/>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6370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90458" y="135689"/>
            <a:ext cx="6699955" cy="954107"/>
          </a:xfrm>
          <a:prstGeom prst="rect">
            <a:avLst/>
          </a:prstGeom>
          <a:noFill/>
        </p:spPr>
        <p:txBody>
          <a:bodyPr wrap="square">
            <a:spAutoFit/>
          </a:bodyPr>
          <a:lstStyle/>
          <a:p>
            <a:pPr>
              <a:defRPr/>
            </a:pPr>
            <a:r>
              <a:rPr lang="fr-CH" sz="2800" b="1" dirty="0">
                <a:solidFill>
                  <a:srgbClr val="1B1A5A"/>
                </a:solidFill>
                <a:latin typeface="Arial Narrow" pitchFamily="34" charset="0"/>
                <a:cs typeface="Aharoni" panose="02010803020104030203" pitchFamily="2" charset="-79"/>
              </a:rPr>
              <a:t>Résidents d’unités de soins de longue durée : Changement rapide, impact considérable</a:t>
            </a:r>
            <a:endParaRPr lang="en-CA" sz="36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0" name="Text Box 3">
            <a:extLst>
              <a:ext uri="{FF2B5EF4-FFF2-40B4-BE49-F238E27FC236}">
                <a16:creationId xmlns:a16="http://schemas.microsoft.com/office/drawing/2014/main" id="{AD215FDA-A298-45B5-83BE-7A9581E1A3C4}"/>
              </a:ext>
            </a:extLst>
          </p:cNvPr>
          <p:cNvSpPr txBox="1">
            <a:spLocks noChangeArrowheads="1"/>
          </p:cNvSpPr>
          <p:nvPr/>
        </p:nvSpPr>
        <p:spPr bwMode="auto">
          <a:xfrm>
            <a:off x="154069" y="6350170"/>
            <a:ext cx="5463571"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Extrait</a:t>
            </a:r>
            <a:r>
              <a:rPr kumimoji="0" lang="en-CA" sz="900" b="0" i="0" u="none" strike="noStrike" kern="1200" cap="none" spc="0" normalizeH="0" noProof="0" dirty="0">
                <a:ln>
                  <a:noFill/>
                </a:ln>
                <a:solidFill>
                  <a:prstClr val="white"/>
                </a:solidFill>
                <a:effectLst/>
                <a:uLnTx/>
                <a:uFillTx/>
                <a:latin typeface="Arial Narrow" panose="020B0606020202030204" pitchFamily="34" charset="0"/>
                <a:ea typeface="+mn-ea"/>
                <a:cs typeface="+mn-cs"/>
              </a:rPr>
              <a:t> de</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This is Long-Term Care 2014 and This is Long-Term Care 2015 by the Ontario Long Term Care Association. </a:t>
            </a:r>
          </a:p>
        </p:txBody>
      </p:sp>
      <p:sp>
        <p:nvSpPr>
          <p:cNvPr id="10" name="TextBox 9">
            <a:extLst>
              <a:ext uri="{FF2B5EF4-FFF2-40B4-BE49-F238E27FC236}">
                <a16:creationId xmlns:a16="http://schemas.microsoft.com/office/drawing/2014/main" id="{F9752AA9-B63B-4845-9626-D285650704A8}"/>
              </a:ext>
            </a:extLst>
          </p:cNvPr>
          <p:cNvSpPr txBox="1"/>
          <p:nvPr/>
        </p:nvSpPr>
        <p:spPr>
          <a:xfrm>
            <a:off x="154069" y="1385810"/>
            <a:ext cx="8942473" cy="5262979"/>
          </a:xfrm>
          <a:prstGeom prst="rect">
            <a:avLst/>
          </a:prstGeom>
          <a:noFill/>
        </p:spPr>
        <p:txBody>
          <a:bodyPr wrap="square" rtlCol="0">
            <a:spAutoFit/>
          </a:bodyPr>
          <a:lstStyle/>
          <a:p>
            <a:pPr marL="342900" lvl="0" indent="-342900" defTabSz="914400">
              <a:buClr>
                <a:srgbClr val="0070C0"/>
              </a:buClr>
              <a:buFont typeface="Wingdings" panose="05000000000000000000" pitchFamily="2" charset="2"/>
              <a:buChar char="§"/>
              <a:defRPr/>
            </a:pPr>
            <a:r>
              <a:rPr lang="fr-FR" sz="2400" b="1" dirty="0">
                <a:solidFill>
                  <a:srgbClr val="00B0F0"/>
                </a:solidFill>
                <a:latin typeface="Arial Narrow" panose="020B0606020202030204" pitchFamily="34" charset="0"/>
                <a:cs typeface="Candara"/>
              </a:rPr>
              <a:t>62 %</a:t>
            </a:r>
            <a:r>
              <a:rPr lang="fr-FR" sz="2400" b="1" dirty="0">
                <a:latin typeface="Arial Narrow" panose="020B0606020202030204" pitchFamily="34" charset="0"/>
                <a:cs typeface="Candara"/>
              </a:rPr>
              <a:t> des résidents vivent avec </a:t>
            </a:r>
            <a:r>
              <a:rPr lang="fr-FR" sz="2400" b="1" dirty="0">
                <a:solidFill>
                  <a:srgbClr val="00B0F0"/>
                </a:solidFill>
                <a:latin typeface="Arial Narrow" panose="020B0606020202030204" pitchFamily="34" charset="0"/>
                <a:cs typeface="Candara"/>
              </a:rPr>
              <a:t>la maladie d’Alzheimer</a:t>
            </a:r>
            <a:r>
              <a:rPr lang="fr-FR" sz="2400" b="1" dirty="0">
                <a:latin typeface="Arial Narrow" panose="020B0606020202030204" pitchFamily="34" charset="0"/>
                <a:cs typeface="Candara"/>
              </a:rPr>
              <a:t> ou </a:t>
            </a:r>
            <a:r>
              <a:rPr lang="fr-FR" sz="2400" b="1" dirty="0">
                <a:solidFill>
                  <a:srgbClr val="00B0F0"/>
                </a:solidFill>
                <a:latin typeface="Arial Narrow" panose="020B0606020202030204" pitchFamily="34" charset="0"/>
                <a:cs typeface="Candara"/>
              </a:rPr>
              <a:t>d’autres démences.</a:t>
            </a:r>
          </a:p>
          <a:p>
            <a:pPr marL="800100" lvl="1" indent="-342900" defTabSz="914400">
              <a:buClr>
                <a:srgbClr val="0070C0"/>
              </a:buClr>
              <a:buFont typeface="Wingdings" panose="05000000000000000000" pitchFamily="2" charset="2"/>
              <a:buChar char="§"/>
              <a:defRPr/>
            </a:pPr>
            <a:r>
              <a:rPr lang="fr-FR" sz="2200" b="1" dirty="0">
                <a:solidFill>
                  <a:srgbClr val="00B0F0"/>
                </a:solidFill>
                <a:latin typeface="Arial Narrow" panose="020B0606020202030204" pitchFamily="34" charset="0"/>
                <a:cs typeface="Candara"/>
              </a:rPr>
              <a:t>1/3</a:t>
            </a:r>
            <a:r>
              <a:rPr lang="fr-FR" sz="2200" b="1" dirty="0">
                <a:latin typeface="Arial Narrow" panose="020B0606020202030204" pitchFamily="34" charset="0"/>
                <a:cs typeface="Candara"/>
              </a:rPr>
              <a:t> présente une déficience cognitive sévère.</a:t>
            </a:r>
          </a:p>
          <a:p>
            <a:pPr marL="800100" lvl="1" indent="-342900" defTabSz="914400">
              <a:buClr>
                <a:srgbClr val="0070C0"/>
              </a:buClr>
              <a:buFont typeface="Wingdings" panose="05000000000000000000" pitchFamily="2" charset="2"/>
              <a:buChar char="§"/>
              <a:defRPr/>
            </a:pPr>
            <a:r>
              <a:rPr lang="fr-FR" sz="2200" b="1" dirty="0">
                <a:solidFill>
                  <a:srgbClr val="00B0F0"/>
                </a:solidFill>
                <a:latin typeface="Arial Narrow" panose="020B0606020202030204" pitchFamily="34" charset="0"/>
                <a:cs typeface="Candara"/>
              </a:rPr>
              <a:t>46 % </a:t>
            </a:r>
            <a:r>
              <a:rPr lang="fr-FR" sz="2200" b="1" dirty="0">
                <a:latin typeface="Arial Narrow" panose="020B0606020202030204" pitchFamily="34" charset="0"/>
                <a:cs typeface="Candara"/>
              </a:rPr>
              <a:t>des résidents montrent un certain degré d’agressivité.</a:t>
            </a:r>
          </a:p>
          <a:p>
            <a:pPr lvl="1" defTabSz="914400">
              <a:buClr>
                <a:srgbClr val="0070C0"/>
              </a:buClr>
              <a:defRPr/>
            </a:pPr>
            <a:endParaRPr lang="fr-FR" sz="2400" b="1" dirty="0">
              <a:latin typeface="Arial Narrow" panose="020B0606020202030204" pitchFamily="34" charset="0"/>
              <a:cs typeface="Candara"/>
            </a:endParaRPr>
          </a:p>
          <a:p>
            <a:pPr marL="342900" indent="-342900" defTabSz="914400">
              <a:buClr>
                <a:srgbClr val="0070C0"/>
              </a:buClr>
              <a:buFont typeface="Wingdings" panose="05000000000000000000" pitchFamily="2" charset="2"/>
              <a:buChar char="§"/>
              <a:defRPr/>
            </a:pPr>
            <a:r>
              <a:rPr lang="fr-FR" sz="2400" b="1" dirty="0">
                <a:solidFill>
                  <a:srgbClr val="00B0F0"/>
                </a:solidFill>
                <a:latin typeface="Arial Narrow" panose="020B0606020202030204" pitchFamily="34" charset="0"/>
                <a:cs typeface="Candara"/>
              </a:rPr>
              <a:t>40 % </a:t>
            </a:r>
            <a:r>
              <a:rPr lang="fr-FR" sz="2400" b="1" dirty="0">
                <a:latin typeface="Arial Narrow" panose="020B0606020202030204" pitchFamily="34" charset="0"/>
                <a:cs typeface="Candara"/>
              </a:rPr>
              <a:t>des résidents ont reçu </a:t>
            </a:r>
            <a:r>
              <a:rPr lang="fr-FR" sz="2400" b="1" dirty="0">
                <a:solidFill>
                  <a:srgbClr val="00B0F0"/>
                </a:solidFill>
                <a:latin typeface="Arial Narrow" panose="020B0606020202030204" pitchFamily="34" charset="0"/>
                <a:cs typeface="Candara"/>
              </a:rPr>
              <a:t>un diagnostic de maladie psychiatrique</a:t>
            </a:r>
            <a:r>
              <a:rPr lang="fr-FR" sz="2400" b="1" dirty="0">
                <a:latin typeface="Arial Narrow" panose="020B0606020202030204" pitchFamily="34" charset="0"/>
                <a:cs typeface="Candara"/>
              </a:rPr>
              <a:t> (anxiété, dépression, trouble bipolaire ou schizophrénie)</a:t>
            </a:r>
          </a:p>
          <a:p>
            <a:pPr lvl="1" defTabSz="914400">
              <a:buClr>
                <a:srgbClr val="0070C0"/>
              </a:buClr>
              <a:defRPr/>
            </a:pPr>
            <a:endParaRPr lang="fr-FR" sz="2400" b="1" dirty="0">
              <a:latin typeface="Arial Narrow" panose="020B0606020202030204" pitchFamily="34" charset="0"/>
              <a:cs typeface="Candara"/>
            </a:endParaRPr>
          </a:p>
          <a:p>
            <a:pPr marL="342900" lvl="0" indent="-342900" defTabSz="914400">
              <a:buClr>
                <a:srgbClr val="0070C0"/>
              </a:buClr>
              <a:buFont typeface="Wingdings" panose="05000000000000000000" pitchFamily="2" charset="2"/>
              <a:buChar char="§"/>
              <a:defRPr/>
            </a:pPr>
            <a:r>
              <a:rPr lang="fr-FR" sz="2400" b="1" dirty="0">
                <a:solidFill>
                  <a:srgbClr val="00B0F0"/>
                </a:solidFill>
                <a:latin typeface="Arial Narrow" panose="020B0606020202030204" pitchFamily="34" charset="0"/>
                <a:cs typeface="Candara"/>
              </a:rPr>
              <a:t>Le taux de double diagnostic </a:t>
            </a:r>
            <a:r>
              <a:rPr lang="fr-FR" sz="2400" b="1" dirty="0">
                <a:latin typeface="Arial Narrow" panose="020B0606020202030204" pitchFamily="34" charset="0"/>
                <a:cs typeface="Candara"/>
              </a:rPr>
              <a:t>(p. ex., démence associée à un trouble psychiatrique) </a:t>
            </a:r>
            <a:r>
              <a:rPr lang="fr-FR" sz="2400" b="1" dirty="0">
                <a:solidFill>
                  <a:srgbClr val="00B0F0"/>
                </a:solidFill>
                <a:latin typeface="Arial Narrow" panose="020B0606020202030204" pitchFamily="34" charset="0"/>
                <a:cs typeface="Candara"/>
              </a:rPr>
              <a:t>augmente de 11 % par année</a:t>
            </a:r>
            <a:r>
              <a:rPr lang="fr-FR" sz="2400" b="1" dirty="0">
                <a:latin typeface="Arial Narrow" panose="020B0606020202030204" pitchFamily="34" charset="0"/>
                <a:cs typeface="Candara"/>
              </a:rPr>
              <a:t>.</a:t>
            </a:r>
          </a:p>
          <a:p>
            <a:pPr lvl="0" defTabSz="914400">
              <a:buClr>
                <a:srgbClr val="0070C0"/>
              </a:buClr>
              <a:defRPr/>
            </a:pPr>
            <a:endParaRPr lang="fr-FR" sz="2400" b="1" dirty="0">
              <a:latin typeface="Arial Narrow" panose="020B0606020202030204" pitchFamily="34" charset="0"/>
              <a:cs typeface="Candara"/>
            </a:endParaRPr>
          </a:p>
          <a:p>
            <a:pPr marL="342900" lvl="0" indent="-342900" defTabSz="914400">
              <a:buClr>
                <a:srgbClr val="0070C0"/>
              </a:buClr>
              <a:buFont typeface="Wingdings" panose="05000000000000000000" pitchFamily="2" charset="2"/>
              <a:buChar char="§"/>
              <a:defRPr/>
            </a:pPr>
            <a:r>
              <a:rPr lang="fr-FR" sz="2400" b="1" dirty="0">
                <a:solidFill>
                  <a:srgbClr val="00B0F0"/>
                </a:solidFill>
                <a:latin typeface="Arial Narrow" panose="020B0606020202030204" pitchFamily="34" charset="0"/>
                <a:cs typeface="Candara"/>
              </a:rPr>
              <a:t>97 % </a:t>
            </a:r>
            <a:r>
              <a:rPr lang="fr-FR" sz="2400" b="1" dirty="0">
                <a:latin typeface="Arial Narrow" panose="020B0606020202030204" pitchFamily="34" charset="0"/>
                <a:cs typeface="Candara"/>
              </a:rPr>
              <a:t>des résidents sont atteints </a:t>
            </a:r>
            <a:r>
              <a:rPr lang="fr-FR" sz="2400" b="1" dirty="0">
                <a:solidFill>
                  <a:srgbClr val="00B0F0"/>
                </a:solidFill>
                <a:latin typeface="Arial Narrow" panose="020B0606020202030204" pitchFamily="34" charset="0"/>
                <a:cs typeface="Candara"/>
              </a:rPr>
              <a:t>d’au moins 2 maladies chroniques</a:t>
            </a:r>
            <a:r>
              <a:rPr lang="fr-FR" sz="2400" b="1" dirty="0">
                <a:latin typeface="Arial Narrow" panose="020B0606020202030204" pitchFamily="34" charset="0"/>
                <a:cs typeface="Candara"/>
              </a:rPr>
              <a:t>.</a:t>
            </a:r>
          </a:p>
          <a:p>
            <a:pPr marL="342900" lvl="0" indent="-342900" defTabSz="914400">
              <a:buClr>
                <a:srgbClr val="0070C0"/>
              </a:buClr>
              <a:buFont typeface="Wingdings" panose="05000000000000000000" pitchFamily="2" charset="2"/>
              <a:buChar char="§"/>
              <a:defRPr/>
            </a:pPr>
            <a:endParaRPr lang="fr-FR" sz="2400" b="1" dirty="0">
              <a:latin typeface="Arial Narrow" panose="020B0606020202030204" pitchFamily="34" charset="0"/>
              <a:cs typeface="Candara"/>
            </a:endParaRPr>
          </a:p>
          <a:p>
            <a:pPr marR="0" lvl="0" algn="l" defTabSz="914400" rtl="0" eaLnBrk="1" fontAlgn="auto" latinLnBrk="0" hangingPunct="1">
              <a:lnSpc>
                <a:spcPct val="100000"/>
              </a:lnSpc>
              <a:spcBef>
                <a:spcPts val="0"/>
              </a:spcBef>
              <a:spcAft>
                <a:spcPts val="0"/>
              </a:spcAft>
              <a:buClr>
                <a:srgbClr val="0070C0"/>
              </a:buClr>
              <a:buSzTx/>
              <a:tabLst/>
              <a:defRPr/>
            </a:pPr>
            <a:endParaRPr kumimoji="0" lang="en-CA" sz="2400" b="1" i="0" u="none" strike="noStrike" kern="1200" cap="none" spc="0" normalizeH="0" baseline="0" noProof="0" dirty="0">
              <a:ln>
                <a:noFill/>
              </a:ln>
              <a:effectLst/>
              <a:uLnTx/>
              <a:uFillTx/>
              <a:latin typeface="Arial Narrow" panose="020B0606020202030204" pitchFamily="34" charset="0"/>
              <a:cs typeface="Candara"/>
            </a:endParaRPr>
          </a:p>
        </p:txBody>
      </p:sp>
      <p:sp>
        <p:nvSpPr>
          <p:cNvPr id="11" name="Rectangle 10">
            <a:extLst>
              <a:ext uri="{FF2B5EF4-FFF2-40B4-BE49-F238E27FC236}">
                <a16:creationId xmlns:a16="http://schemas.microsoft.com/office/drawing/2014/main" id="{CD21D055-F361-444A-BA03-33C83BA76A21}"/>
              </a:ext>
            </a:extLst>
          </p:cNvPr>
          <p:cNvSpPr/>
          <p:nvPr/>
        </p:nvSpPr>
        <p:spPr>
          <a:xfrm>
            <a:off x="0" y="1382020"/>
            <a:ext cx="9144000" cy="4480560"/>
          </a:xfrm>
          <a:prstGeom prst="rect">
            <a:avLst/>
          </a:prstGeom>
          <a:solidFill>
            <a:srgbClr val="DCF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Clr>
                <a:srgbClr val="183059"/>
              </a:buClr>
              <a:buFont typeface="Arial Narrow" panose="020B0606020202030204" pitchFamily="34" charset="0"/>
              <a:buChar char="→"/>
            </a:pPr>
            <a:r>
              <a:rPr lang="fr-BE" sz="3600" b="1" dirty="0">
                <a:solidFill>
                  <a:srgbClr val="19325C"/>
                </a:solidFill>
                <a:latin typeface="Arial Narrow" panose="020B0606020202030204" pitchFamily="34" charset="0"/>
              </a:rPr>
              <a:t>Prise en charge extrêmement variable!</a:t>
            </a:r>
          </a:p>
          <a:p>
            <a:pPr marL="571500" indent="-571500">
              <a:buClr>
                <a:srgbClr val="183059"/>
              </a:buClr>
              <a:buFont typeface="Arial Narrow" panose="020B0606020202030204" pitchFamily="34" charset="0"/>
              <a:buChar char="→"/>
            </a:pPr>
            <a:endParaRPr lang="fr-BE" sz="3600" b="1" dirty="0">
              <a:solidFill>
                <a:srgbClr val="19325C"/>
              </a:solidFill>
              <a:latin typeface="Arial Narrow" panose="020B0606020202030204" pitchFamily="34" charset="0"/>
            </a:endParaRPr>
          </a:p>
          <a:p>
            <a:pPr marL="571500" indent="-571500">
              <a:buClr>
                <a:srgbClr val="183059"/>
              </a:buClr>
              <a:buFont typeface="Arial Narrow" panose="020B0606020202030204" pitchFamily="34" charset="0"/>
              <a:buChar char="→"/>
            </a:pPr>
            <a:r>
              <a:rPr lang="fr-BE" sz="3600" b="1" dirty="0">
                <a:solidFill>
                  <a:srgbClr val="19325C"/>
                </a:solidFill>
                <a:latin typeface="Arial Narrow" panose="020B0606020202030204" pitchFamily="34" charset="0"/>
              </a:rPr>
              <a:t>Absence de lignes directrices des unités de soins de longue durée</a:t>
            </a:r>
          </a:p>
          <a:p>
            <a:pPr marL="571500" indent="-571500">
              <a:buClr>
                <a:srgbClr val="183059"/>
              </a:buClr>
              <a:buFont typeface="Arial Narrow" panose="020B0606020202030204" pitchFamily="34" charset="0"/>
              <a:buChar char="→"/>
            </a:pPr>
            <a:endParaRPr lang="fr-BE" sz="3600" b="1" dirty="0">
              <a:solidFill>
                <a:srgbClr val="19325C"/>
              </a:solidFill>
              <a:latin typeface="Arial Narrow" panose="020B0606020202030204" pitchFamily="34" charset="0"/>
            </a:endParaRPr>
          </a:p>
          <a:p>
            <a:pPr marL="571500" indent="-571500">
              <a:buClr>
                <a:srgbClr val="183059"/>
              </a:buClr>
              <a:buFont typeface="Arial Narrow" panose="020B0606020202030204" pitchFamily="34" charset="0"/>
              <a:buChar char="→"/>
            </a:pPr>
            <a:r>
              <a:rPr lang="fr-BE" sz="3600" b="1" dirty="0">
                <a:solidFill>
                  <a:srgbClr val="19325C"/>
                </a:solidFill>
                <a:latin typeface="Arial Narrow" panose="020B0606020202030204" pitchFamily="34" charset="0"/>
              </a:rPr>
              <a:t>UNE APPROCHE PERSONNALISÉE EST NÉCESSAIRE!!</a:t>
            </a:r>
            <a:endParaRPr lang="fr-BE" sz="2800" dirty="0">
              <a:solidFill>
                <a:srgbClr val="19325C"/>
              </a:solidFill>
              <a:latin typeface="Arial Narrow" panose="020B0606020202030204" pitchFamily="34" charset="0"/>
            </a:endParaRPr>
          </a:p>
        </p:txBody>
      </p:sp>
      <p:pic>
        <p:nvPicPr>
          <p:cNvPr id="12" name="4E92DA43-5712-40E9-AFDC-2C1062C78C6F" descr="7646DFF2-B812-4635-AA57-5171E34E5A45@chrc">
            <a:extLst>
              <a:ext uri="{FF2B5EF4-FFF2-40B4-BE49-F238E27FC236}">
                <a16:creationId xmlns:a16="http://schemas.microsoft.com/office/drawing/2014/main" id="{A3CB0EC6-83BD-41FE-9321-B7699853D2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3235" y="183240"/>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2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5002" y="83161"/>
            <a:ext cx="6747664" cy="584775"/>
          </a:xfrm>
          <a:prstGeom prst="rect">
            <a:avLst/>
          </a:prstGeom>
          <a:noFill/>
        </p:spPr>
        <p:txBody>
          <a:bodyPr wrap="square">
            <a:spAutoFit/>
          </a:bodyPr>
          <a:lstStyle/>
          <a:p>
            <a:pPr>
              <a:defRPr/>
            </a:pPr>
            <a:r>
              <a:rPr lang="fr-MC" sz="3200" b="1" dirty="0">
                <a:solidFill>
                  <a:srgbClr val="1B1A5A"/>
                </a:solidFill>
                <a:latin typeface="Arial Narrow" pitchFamily="34" charset="0"/>
                <a:cs typeface="Aharoni" panose="02010803020104030203" pitchFamily="2" charset="-79"/>
              </a:rPr>
              <a:t>FA en soins de longue durée</a:t>
            </a:r>
            <a:endParaRPr lang="fr-MC" sz="32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CD1DC42-8003-4DD4-895D-C769572717BC}"/>
              </a:ext>
            </a:extLst>
          </p:cNvPr>
          <p:cNvSpPr txBox="1"/>
          <p:nvPr/>
        </p:nvSpPr>
        <p:spPr>
          <a:xfrm>
            <a:off x="223257" y="1549128"/>
            <a:ext cx="8697485" cy="4575612"/>
          </a:xfrm>
          <a:prstGeom prst="rect">
            <a:avLst/>
          </a:prstGeom>
          <a:noFill/>
        </p:spPr>
        <p:txBody>
          <a:bodyPr wrap="square" rtlCol="0">
            <a:spAutoFit/>
          </a:bodyPr>
          <a:lstStyle/>
          <a:p>
            <a:pPr marL="342900" indent="-342900">
              <a:buClr>
                <a:srgbClr val="0070C0"/>
              </a:buClr>
              <a:buFont typeface="Wingdings" panose="05000000000000000000" pitchFamily="2" charset="2"/>
              <a:buChar char="§"/>
            </a:pPr>
            <a:r>
              <a:rPr lang="fr-MC" sz="2200" b="1" dirty="0">
                <a:latin typeface="Arial Narrow" pitchFamily="34" charset="0"/>
              </a:rPr>
              <a:t>La FA en soins de longue durée atteint une prévalence de 17 à 25 % </a:t>
            </a:r>
            <a:r>
              <a:rPr lang="fr-MC" sz="2200" b="1" baseline="30000" dirty="0">
                <a:latin typeface="Arial Narrow" pitchFamily="34" charset="0"/>
              </a:rPr>
              <a:t>1,3</a:t>
            </a:r>
          </a:p>
          <a:p>
            <a:endParaRPr lang="en-US" sz="2200" b="1" baseline="30000" dirty="0">
              <a:latin typeface="Arial Narrow" panose="020B0606020202030204" pitchFamily="34" charset="0"/>
            </a:endParaRPr>
          </a:p>
          <a:p>
            <a:pPr marL="342900" indent="-342900">
              <a:buClr>
                <a:srgbClr val="0070C0"/>
              </a:buClr>
              <a:buFont typeface="Wingdings" panose="05000000000000000000" pitchFamily="2" charset="2"/>
              <a:buChar char="§"/>
            </a:pPr>
            <a:r>
              <a:rPr lang="fr-MC" sz="2200" b="1" dirty="0">
                <a:latin typeface="Arial Narrow" pitchFamily="34" charset="0"/>
              </a:rPr>
              <a:t>À « l’ère de la warfarine » dans les années 1990, seulement 32 % des patients atteints de FA en soins de longue durée étaient sous ACO</a:t>
            </a:r>
            <a:r>
              <a:rPr lang="fr-MC" sz="2200" b="1" baseline="30000" dirty="0">
                <a:latin typeface="Arial Narrow" pitchFamily="34" charset="0"/>
              </a:rPr>
              <a:t>2</a:t>
            </a:r>
          </a:p>
          <a:p>
            <a:endParaRPr lang="en-US" sz="2200" b="1" baseline="30000" dirty="0">
              <a:latin typeface="Arial Narrow" panose="020B0606020202030204" pitchFamily="34" charset="0"/>
            </a:endParaRPr>
          </a:p>
          <a:p>
            <a:pPr marL="342900" indent="-342900">
              <a:buClr>
                <a:srgbClr val="0070C0"/>
              </a:buClr>
              <a:buFont typeface="Wingdings" panose="05000000000000000000" pitchFamily="2" charset="2"/>
              <a:buChar char="§"/>
            </a:pPr>
            <a:r>
              <a:rPr lang="fr-MC" sz="2200" b="1" dirty="0">
                <a:latin typeface="Arial Narrow" pitchFamily="34" charset="0"/>
              </a:rPr>
              <a:t>Étude en 2015 de 25 unités de soins de longue durée en Ontario</a:t>
            </a:r>
            <a:r>
              <a:rPr lang="fr-MC" sz="2200" b="1" baseline="30000" dirty="0">
                <a:latin typeface="Arial Narrow" pitchFamily="34" charset="0"/>
              </a:rPr>
              <a:t>3,4</a:t>
            </a:r>
          </a:p>
          <a:p>
            <a:pPr marL="742950" lvl="1" indent="-285750">
              <a:buClr>
                <a:srgbClr val="00B0F0"/>
              </a:buClr>
              <a:buFont typeface="Wingdings" panose="05000000000000000000" pitchFamily="2" charset="2"/>
              <a:buChar char="§"/>
            </a:pPr>
            <a:r>
              <a:rPr lang="fr-MC" sz="2200" b="1" dirty="0">
                <a:latin typeface="Arial Narrow" pitchFamily="34" charset="0"/>
              </a:rPr>
              <a:t>37 % des résidents âgés en soins de longue durée admissibles n’ont pas reçu un traitement de prévention de l’AVC recommandé</a:t>
            </a:r>
          </a:p>
          <a:p>
            <a:pPr marL="742950" lvl="1" indent="-285750">
              <a:buClr>
                <a:srgbClr val="00B0F0"/>
              </a:buClr>
              <a:buFont typeface="Wingdings" panose="05000000000000000000" pitchFamily="2" charset="2"/>
              <a:buChar char="§"/>
            </a:pPr>
            <a:r>
              <a:rPr lang="fr-MC" sz="2200" b="1" dirty="0">
                <a:latin typeface="Arial Narrow" pitchFamily="34" charset="0"/>
              </a:rPr>
              <a:t>(26 %warfarine, 37 % AOD)</a:t>
            </a:r>
          </a:p>
          <a:p>
            <a:pPr lvl="1">
              <a:buClr>
                <a:srgbClr val="00B0F0"/>
              </a:buClr>
            </a:pPr>
            <a:endParaRPr lang="fr-MC" sz="2200" b="1" dirty="0">
              <a:latin typeface="Arial Narrow" pitchFamily="34" charset="0"/>
            </a:endParaRPr>
          </a:p>
          <a:p>
            <a:pPr marL="342900" indent="-342900">
              <a:buClr>
                <a:srgbClr val="0070C0"/>
              </a:buClr>
              <a:buFont typeface="Wingdings" panose="05000000000000000000" pitchFamily="2" charset="2"/>
              <a:buChar char="§"/>
            </a:pPr>
            <a:r>
              <a:rPr lang="fr-MC" sz="2200" b="1" dirty="0">
                <a:latin typeface="Arial Narrow" pitchFamily="34" charset="0"/>
              </a:rPr>
              <a:t>La prévention secondaire de l’AVC était plus faible dans les cas suivants : </a:t>
            </a:r>
            <a:endParaRPr lang="en-US" sz="2200" b="1" dirty="0">
              <a:latin typeface="Arial Narrow" panose="020B0606020202030204" pitchFamily="34" charset="0"/>
            </a:endParaRPr>
          </a:p>
          <a:p>
            <a:pPr marL="742950" lvl="1" indent="-285750">
              <a:buClr>
                <a:srgbClr val="00B0F0"/>
              </a:buClr>
              <a:buFont typeface="Wingdings" panose="05000000000000000000" pitchFamily="2" charset="2"/>
              <a:buChar char="§"/>
            </a:pPr>
            <a:r>
              <a:rPr lang="fr-MC" sz="2200" b="1" dirty="0">
                <a:latin typeface="Arial Narrow" pitchFamily="34" charset="0"/>
              </a:rPr>
              <a:t>Âge avanc</a:t>
            </a:r>
            <a:r>
              <a:rPr lang="fr-MC" sz="2400" b="1" dirty="0">
                <a:latin typeface="Arial Narrow" pitchFamily="34" charset="0"/>
              </a:rPr>
              <a:t>é, démence et résidence dans une unité de soins de longue durée</a:t>
            </a:r>
            <a:r>
              <a:rPr lang="fr-MC" sz="2400" b="1" baseline="30000" dirty="0">
                <a:latin typeface="Arial Narrow" pitchFamily="34" charset="0"/>
              </a:rPr>
              <a:t>5</a:t>
            </a:r>
          </a:p>
          <a:p>
            <a:pPr marL="742950" lvl="1" indent="-285750">
              <a:buClr>
                <a:srgbClr val="00B0F0"/>
              </a:buClr>
              <a:buFont typeface="Wingdings" panose="05000000000000000000" pitchFamily="2" charset="2"/>
              <a:buChar char="§"/>
            </a:pPr>
            <a:endParaRPr lang="en-US" sz="2400" b="1" baseline="30000" dirty="0">
              <a:latin typeface="Arial Narrow" panose="020B0606020202030204" pitchFamily="34" charset="0"/>
            </a:endParaRPr>
          </a:p>
        </p:txBody>
      </p:sp>
      <p:sp>
        <p:nvSpPr>
          <p:cNvPr id="12" name="Rectangle 11">
            <a:extLst>
              <a:ext uri="{FF2B5EF4-FFF2-40B4-BE49-F238E27FC236}">
                <a16:creationId xmlns:a16="http://schemas.microsoft.com/office/drawing/2014/main" id="{ED322A55-9900-4E56-A06C-C4D30B436615}"/>
              </a:ext>
            </a:extLst>
          </p:cNvPr>
          <p:cNvSpPr/>
          <p:nvPr/>
        </p:nvSpPr>
        <p:spPr>
          <a:xfrm>
            <a:off x="165002" y="6195849"/>
            <a:ext cx="6797569" cy="707886"/>
          </a:xfrm>
          <a:prstGeom prst="rect">
            <a:avLst/>
          </a:prstGeom>
        </p:spPr>
        <p:txBody>
          <a:bodyPr wrap="square">
            <a:spAutoFit/>
          </a:bodyPr>
          <a:lstStyle/>
          <a:p>
            <a:pPr lvl="0" defTabSz="914400">
              <a:defRPr/>
            </a:pPr>
            <a:r>
              <a:rPr lang="en-CA" sz="800" dirty="0">
                <a:solidFill>
                  <a:prstClr val="white"/>
                </a:solidFill>
                <a:latin typeface="Arial Narrow" panose="020B0606020202030204" pitchFamily="34" charset="0"/>
              </a:rPr>
              <a:t>1. Rich, Michael </a:t>
            </a:r>
            <a:r>
              <a:rPr lang="en-CA" sz="800" dirty="0" err="1">
                <a:solidFill>
                  <a:prstClr val="white"/>
                </a:solidFill>
                <a:latin typeface="Arial Narrow" panose="020B0606020202030204" pitchFamily="34" charset="0"/>
              </a:rPr>
              <a:t>W.Journal</a:t>
            </a:r>
            <a:r>
              <a:rPr lang="en-CA" sz="800" dirty="0">
                <a:solidFill>
                  <a:prstClr val="white"/>
                </a:solidFill>
                <a:latin typeface="Arial Narrow" panose="020B0606020202030204" pitchFamily="34" charset="0"/>
              </a:rPr>
              <a:t> of the American Medical Directors Association , Volume 13 , Issue 8 , 688 – 691</a:t>
            </a:r>
          </a:p>
          <a:p>
            <a:pPr lvl="0" defTabSz="914400">
              <a:defRPr/>
            </a:pPr>
            <a:r>
              <a:rPr lang="en-CA" sz="800" dirty="0">
                <a:solidFill>
                  <a:prstClr val="white"/>
                </a:solidFill>
                <a:latin typeface="Arial Narrow" panose="020B0606020202030204" pitchFamily="34" charset="0"/>
              </a:rPr>
              <a:t>2. Arch Intern Med. 1997;157(9):978-984. JAMDA 2012; 13(8):688-691 </a:t>
            </a:r>
          </a:p>
          <a:p>
            <a:pPr lvl="0" defTabSz="914400">
              <a:defRPr/>
            </a:pPr>
            <a:r>
              <a:rPr lang="en-CA" sz="800" dirty="0">
                <a:solidFill>
                  <a:prstClr val="white"/>
                </a:solidFill>
                <a:latin typeface="Arial Narrow" panose="020B0606020202030204" pitchFamily="34" charset="0"/>
              </a:rPr>
              <a:t>3.  O'Donnell, </a:t>
            </a:r>
            <a:r>
              <a:rPr lang="en-CA" sz="800" dirty="0" err="1">
                <a:solidFill>
                  <a:prstClr val="white"/>
                </a:solidFill>
                <a:latin typeface="Arial Narrow" panose="020B0606020202030204" pitchFamily="34" charset="0"/>
              </a:rPr>
              <a:t>DenisNavare</a:t>
            </a:r>
            <a:r>
              <a:rPr lang="en-CA" sz="800" dirty="0">
                <a:solidFill>
                  <a:prstClr val="white"/>
                </a:solidFill>
                <a:latin typeface="Arial Narrow" panose="020B0606020202030204" pitchFamily="34" charset="0"/>
              </a:rPr>
              <a:t>, Hrishikesh et </a:t>
            </a:r>
            <a:r>
              <a:rPr lang="en-CA" sz="800" dirty="0" err="1">
                <a:solidFill>
                  <a:prstClr val="white"/>
                </a:solidFill>
                <a:latin typeface="Arial Narrow" panose="020B0606020202030204" pitchFamily="34" charset="0"/>
              </a:rPr>
              <a:t>al.Journal</a:t>
            </a:r>
            <a:r>
              <a:rPr lang="en-CA" sz="800" dirty="0">
                <a:solidFill>
                  <a:prstClr val="white"/>
                </a:solidFill>
                <a:latin typeface="Arial Narrow" panose="020B0606020202030204" pitchFamily="34" charset="0"/>
              </a:rPr>
              <a:t> of the American Medical Directors Association , Volume 18 , Issue 3 , B17</a:t>
            </a:r>
          </a:p>
          <a:p>
            <a:pPr lvl="0" defTabSz="914400">
              <a:defRPr/>
            </a:pPr>
            <a:r>
              <a:rPr lang="en-CA" sz="800" dirty="0">
                <a:solidFill>
                  <a:prstClr val="white"/>
                </a:solidFill>
                <a:latin typeface="Arial Narrow" panose="020B0606020202030204" pitchFamily="34" charset="0"/>
              </a:rPr>
              <a:t>4.  </a:t>
            </a:r>
            <a:r>
              <a:rPr lang="en-CA" sz="800" dirty="0" err="1">
                <a:solidFill>
                  <a:prstClr val="white"/>
                </a:solidFill>
                <a:latin typeface="Arial Narrow" panose="020B0606020202030204" pitchFamily="34" charset="0"/>
              </a:rPr>
              <a:t>Shurrab</a:t>
            </a:r>
            <a:r>
              <a:rPr lang="en-CA" sz="800" dirty="0">
                <a:solidFill>
                  <a:prstClr val="white"/>
                </a:solidFill>
                <a:latin typeface="Arial Narrow" panose="020B0606020202030204" pitchFamily="34" charset="0"/>
              </a:rPr>
              <a:t>, Mohammed et. al. J </a:t>
            </a:r>
            <a:r>
              <a:rPr lang="en-CA" sz="800" dirty="0" err="1">
                <a:solidFill>
                  <a:prstClr val="white"/>
                </a:solidFill>
                <a:latin typeface="Arial Narrow" panose="020B0606020202030204" pitchFamily="34" charset="0"/>
              </a:rPr>
              <a:t>Interv</a:t>
            </a:r>
            <a:r>
              <a:rPr lang="en-CA" sz="800" dirty="0">
                <a:solidFill>
                  <a:prstClr val="white"/>
                </a:solidFill>
                <a:latin typeface="Arial Narrow" panose="020B0606020202030204" pitchFamily="34" charset="0"/>
              </a:rPr>
              <a:t> Card </a:t>
            </a:r>
            <a:r>
              <a:rPr lang="en-CA" sz="800" dirty="0" err="1">
                <a:solidFill>
                  <a:prstClr val="white"/>
                </a:solidFill>
                <a:latin typeface="Arial Narrow" panose="020B0606020202030204" pitchFamily="34" charset="0"/>
              </a:rPr>
              <a:t>Electrophysiol</a:t>
            </a:r>
            <a:r>
              <a:rPr lang="en-CA" sz="800" dirty="0">
                <a:solidFill>
                  <a:prstClr val="white"/>
                </a:solidFill>
                <a:latin typeface="Arial Narrow" panose="020B0606020202030204" pitchFamily="34" charset="0"/>
              </a:rPr>
              <a:t> (2017) 48: 261. </a:t>
            </a:r>
          </a:p>
          <a:p>
            <a:pPr lvl="0" defTabSz="914400">
              <a:defRPr/>
            </a:pPr>
            <a:r>
              <a:rPr lang="en-CA" sz="800" dirty="0">
                <a:solidFill>
                  <a:prstClr val="white"/>
                </a:solidFill>
                <a:latin typeface="Arial Narrow" panose="020B0606020202030204" pitchFamily="34" charset="0"/>
              </a:rPr>
              <a:t>5. Shah, Reema et. </a:t>
            </a:r>
            <a:r>
              <a:rPr lang="en-CA" sz="800" dirty="0" err="1">
                <a:solidFill>
                  <a:prstClr val="white"/>
                </a:solidFill>
                <a:latin typeface="Arial Narrow" panose="020B0606020202030204" pitchFamily="34" charset="0"/>
              </a:rPr>
              <a:t>al.Medical</a:t>
            </a:r>
            <a:r>
              <a:rPr lang="en-CA" sz="800" dirty="0">
                <a:solidFill>
                  <a:prstClr val="white"/>
                </a:solidFill>
                <a:latin typeface="Arial Narrow" panose="020B0606020202030204" pitchFamily="34" charset="0"/>
              </a:rPr>
              <a:t> Care: October 2016 - Volume 54 - Issue 10 - p 907–912</a:t>
            </a:r>
          </a:p>
        </p:txBody>
      </p:sp>
      <p:pic>
        <p:nvPicPr>
          <p:cNvPr id="10" name="4E92DA43-5712-40E9-AFDC-2C1062C78C6F" descr="7646DFF2-B812-4635-AA57-5171E34E5A45@chrc">
            <a:extLst>
              <a:ext uri="{FF2B5EF4-FFF2-40B4-BE49-F238E27FC236}">
                <a16:creationId xmlns:a16="http://schemas.microsoft.com/office/drawing/2014/main" id="{CDE12BA2-7639-4FB6-9AF4-4662EC9356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3235" y="193873"/>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914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89954" y="113219"/>
            <a:ext cx="6747664" cy="1446550"/>
          </a:xfrm>
          <a:prstGeom prst="rect">
            <a:avLst/>
          </a:prstGeom>
          <a:noFill/>
        </p:spPr>
        <p:txBody>
          <a:bodyPr wrap="square">
            <a:spAutoFit/>
          </a:bodyPr>
          <a:lstStyle/>
          <a:p>
            <a:pPr>
              <a:defRPr/>
            </a:pPr>
            <a:r>
              <a:rPr lang="fr-FR" sz="2800" b="1" dirty="0">
                <a:solidFill>
                  <a:srgbClr val="1B1A5A"/>
                </a:solidFill>
                <a:latin typeface="Arial Narrow" pitchFamily="34" charset="0"/>
                <a:cs typeface="Aharoni" panose="02010803020104030203" pitchFamily="2" charset="-79"/>
              </a:rPr>
              <a:t>Réflexion sur les patients atteints de FA résidents d’unités de soins de longue durée</a:t>
            </a:r>
          </a:p>
          <a:p>
            <a:pPr lvl="0">
              <a:defRPr/>
            </a:pPr>
            <a:endParaRPr lang="en-CA" sz="32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CD1DC42-8003-4DD4-895D-C769572717BC}"/>
              </a:ext>
            </a:extLst>
          </p:cNvPr>
          <p:cNvSpPr txBox="1"/>
          <p:nvPr/>
        </p:nvSpPr>
        <p:spPr>
          <a:xfrm>
            <a:off x="165002" y="1318369"/>
            <a:ext cx="8697485" cy="5170646"/>
          </a:xfrm>
          <a:prstGeom prst="rect">
            <a:avLst/>
          </a:prstGeom>
          <a:noFill/>
        </p:spPr>
        <p:txBody>
          <a:bodyPr wrap="square" rtlCol="0">
            <a:spAutoFit/>
          </a:bodyPr>
          <a:lstStyle/>
          <a:p>
            <a:pPr marL="342900" lvl="0" indent="-342900">
              <a:buClr>
                <a:srgbClr val="0070C0"/>
              </a:buClr>
              <a:buFont typeface="Wingdings" panose="05000000000000000000" pitchFamily="2" charset="2"/>
              <a:buChar char="§"/>
            </a:pPr>
            <a:r>
              <a:rPr lang="fr-BE" sz="2200" b="1" dirty="0">
                <a:solidFill>
                  <a:prstClr val="black"/>
                </a:solidFill>
                <a:latin typeface="Arial Narrow" pitchFamily="34" charset="0"/>
                <a:cs typeface="Candara"/>
              </a:rPr>
              <a:t>Dans ce groupe de patients âgés fragiles et à haut risque, la prévalence de la FA est élevée et le risque de morbidité due à un AVC est élevé</a:t>
            </a:r>
          </a:p>
          <a:p>
            <a:endParaRPr lang="en-US" sz="2200" b="1" baseline="30000" dirty="0">
              <a:latin typeface="Arial Narrow" panose="020B0606020202030204" pitchFamily="34" charset="0"/>
            </a:endParaRPr>
          </a:p>
          <a:p>
            <a:pPr marL="342900" lvl="0" indent="-342900">
              <a:buClr>
                <a:srgbClr val="0070C0"/>
              </a:buClr>
              <a:buFont typeface="Wingdings" panose="05000000000000000000" pitchFamily="2" charset="2"/>
              <a:buChar char="§"/>
            </a:pPr>
            <a:r>
              <a:rPr lang="fr-BE" sz="2200" b="1" dirty="0">
                <a:solidFill>
                  <a:prstClr val="black"/>
                </a:solidFill>
                <a:latin typeface="Arial Narrow" pitchFamily="34" charset="0"/>
                <a:cs typeface="Candara"/>
              </a:rPr>
              <a:t>Un spectre de patients varié vit dans une unité de soins de longue durée, de ceux qui sont fonctionnellement indépendants à ceux qui sont totalement dépendants</a:t>
            </a:r>
          </a:p>
          <a:p>
            <a:endParaRPr lang="en-US" sz="2200" b="1" baseline="30000" dirty="0">
              <a:latin typeface="Arial Narrow" panose="020B0606020202030204" pitchFamily="34" charset="0"/>
            </a:endParaRPr>
          </a:p>
          <a:p>
            <a:pPr marL="342900" lvl="0" indent="-342900">
              <a:buClr>
                <a:srgbClr val="0070C0"/>
              </a:buClr>
              <a:buFont typeface="Wingdings" panose="05000000000000000000" pitchFamily="2" charset="2"/>
              <a:buChar char="§"/>
            </a:pPr>
            <a:r>
              <a:rPr lang="fr-BE" sz="2200" b="1" dirty="0">
                <a:solidFill>
                  <a:prstClr val="black"/>
                </a:solidFill>
                <a:latin typeface="Arial Narrow" pitchFamily="34" charset="0"/>
                <a:cs typeface="Candara"/>
              </a:rPr>
              <a:t>Ces patients sont souvent traités par une anticoagulation</a:t>
            </a:r>
          </a:p>
          <a:p>
            <a:pPr lvl="1"/>
            <a:endParaRPr lang="en-US" sz="2200" b="1" baseline="30000" dirty="0">
              <a:latin typeface="Arial Narrow" panose="020B0606020202030204" pitchFamily="34" charset="0"/>
            </a:endParaRPr>
          </a:p>
          <a:p>
            <a:pPr marL="342900" lvl="0" indent="-342900">
              <a:buClr>
                <a:srgbClr val="0070C0"/>
              </a:buClr>
              <a:buFont typeface="Wingdings" panose="05000000000000000000" pitchFamily="2" charset="2"/>
              <a:buChar char="§"/>
            </a:pPr>
            <a:r>
              <a:rPr lang="fr-BE" sz="2200" b="1" dirty="0">
                <a:solidFill>
                  <a:prstClr val="black"/>
                </a:solidFill>
                <a:latin typeface="Arial Narrow" pitchFamily="34" charset="0"/>
                <a:cs typeface="Candara"/>
              </a:rPr>
              <a:t>La personnalisation du traitement est nécessaire</a:t>
            </a:r>
          </a:p>
          <a:p>
            <a:pPr>
              <a:buClr>
                <a:srgbClr val="0070C0"/>
              </a:buClr>
            </a:pPr>
            <a:endParaRPr lang="en-CA" sz="2200" b="1" dirty="0">
              <a:latin typeface="Arial Narrow" panose="020B0606020202030204" pitchFamily="34" charset="0"/>
            </a:endParaRPr>
          </a:p>
          <a:p>
            <a:pPr marL="342900" lvl="0" indent="-342900">
              <a:buClr>
                <a:srgbClr val="0070C0"/>
              </a:buClr>
              <a:buFont typeface="Wingdings" panose="05000000000000000000" pitchFamily="2" charset="2"/>
              <a:buChar char="§"/>
            </a:pPr>
            <a:r>
              <a:rPr lang="fr-BE" sz="2200" b="1" dirty="0">
                <a:solidFill>
                  <a:prstClr val="black"/>
                </a:solidFill>
                <a:latin typeface="Arial Narrow" pitchFamily="34" charset="0"/>
                <a:cs typeface="Candara"/>
              </a:rPr>
              <a:t>Il n’existe aucun programme de dépistage formel dans la plupart des unités de soins de longue durée. Ceci doit être pris en considération et l’identification et le traitement de ces patients est un Projet d’amélioration de la qualité utile</a:t>
            </a:r>
          </a:p>
          <a:p>
            <a:pPr>
              <a:buClr>
                <a:srgbClr val="0070C0"/>
              </a:buClr>
            </a:pPr>
            <a:endParaRPr lang="en-CA" sz="2200" b="1" dirty="0">
              <a:latin typeface="Arial Narrow" panose="020B0606020202030204" pitchFamily="34" charset="0"/>
            </a:endParaRPr>
          </a:p>
        </p:txBody>
      </p:sp>
      <p:sp>
        <p:nvSpPr>
          <p:cNvPr id="12" name="Rectangle 11">
            <a:extLst>
              <a:ext uri="{FF2B5EF4-FFF2-40B4-BE49-F238E27FC236}">
                <a16:creationId xmlns:a16="http://schemas.microsoft.com/office/drawing/2014/main" id="{ED322A55-9900-4E56-A06C-C4D30B436615}"/>
              </a:ext>
            </a:extLst>
          </p:cNvPr>
          <p:cNvSpPr/>
          <p:nvPr/>
        </p:nvSpPr>
        <p:spPr>
          <a:xfrm>
            <a:off x="165002" y="6387193"/>
            <a:ext cx="6797569" cy="246221"/>
          </a:xfrm>
          <a:prstGeom prst="rect">
            <a:avLst/>
          </a:prstGeom>
        </p:spPr>
        <p:txBody>
          <a:bodyPr wrap="square">
            <a:spAutoFit/>
          </a:bodyPr>
          <a:lstStyle/>
          <a:p>
            <a:pPr lvl="0" defTabSz="914400">
              <a:defRPr/>
            </a:pPr>
            <a:r>
              <a:rPr lang="en-CA" sz="1000" dirty="0">
                <a:solidFill>
                  <a:prstClr val="white"/>
                </a:solidFill>
                <a:latin typeface="Arial Narrow" panose="020B0606020202030204" pitchFamily="34" charset="0"/>
              </a:rPr>
              <a:t>1. </a:t>
            </a:r>
            <a:r>
              <a:rPr lang="en-CA" sz="1000" dirty="0" err="1">
                <a:solidFill>
                  <a:prstClr val="white"/>
                </a:solidFill>
                <a:latin typeface="Arial Narrow" panose="020B0606020202030204" pitchFamily="34" charset="0"/>
              </a:rPr>
              <a:t>Stolker</a:t>
            </a:r>
            <a:r>
              <a:rPr lang="en-CA" sz="1000" dirty="0">
                <a:solidFill>
                  <a:prstClr val="white"/>
                </a:solidFill>
                <a:latin typeface="Arial Narrow" panose="020B0606020202030204" pitchFamily="34" charset="0"/>
              </a:rPr>
              <a:t> JM, et al. Circulation 2014; 130(15):1254-61.</a:t>
            </a:r>
          </a:p>
        </p:txBody>
      </p:sp>
      <p:pic>
        <p:nvPicPr>
          <p:cNvPr id="10" name="4E92DA43-5712-40E9-AFDC-2C1062C78C6F" descr="7646DFF2-B812-4635-AA57-5171E34E5A45@chrc">
            <a:extLst>
              <a:ext uri="{FF2B5EF4-FFF2-40B4-BE49-F238E27FC236}">
                <a16:creationId xmlns:a16="http://schemas.microsoft.com/office/drawing/2014/main" id="{0989F9E5-84D4-4714-BD2C-6F21048C81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3235" y="183240"/>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26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standing posing for the camera&#10;&#10;Description automatically generated">
            <a:extLst>
              <a:ext uri="{FF2B5EF4-FFF2-40B4-BE49-F238E27FC236}">
                <a16:creationId xmlns:a16="http://schemas.microsoft.com/office/drawing/2014/main" id="{782C45D7-08A5-4787-B8EB-F93153B91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028" y="58670"/>
            <a:ext cx="2087898" cy="6271232"/>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lvl="0" algn="ctr">
              <a:defRPr/>
            </a:pPr>
            <a:r>
              <a:rPr kumimoji="0" lang="en-CA" sz="4800" b="1" i="0" u="none" strike="noStrike" kern="1200" cap="none" spc="0" normalizeH="0" baseline="0" noProof="0" dirty="0" err="1">
                <a:ln>
                  <a:noFill/>
                </a:ln>
                <a:effectLst/>
                <a:uLnTx/>
                <a:uFillTx/>
                <a:latin typeface="Arial Narrow" panose="020B0606020202030204" pitchFamily="34" charset="0"/>
                <a:ea typeface="+mn-ea"/>
                <a:cs typeface="Aharoni" panose="02010803020104030203" pitchFamily="2" charset="-79"/>
              </a:rPr>
              <a:t>Cas</a:t>
            </a:r>
            <a:r>
              <a:rPr kumimoji="0" lang="en-CA" sz="4800" b="1" i="0" u="none" strike="noStrike" kern="1200" cap="none" spc="0" normalizeH="0" baseline="0" noProof="0" dirty="0">
                <a:ln>
                  <a:noFill/>
                </a:ln>
                <a:effectLst/>
                <a:uLnTx/>
                <a:uFillTx/>
                <a:latin typeface="Arial Narrow" panose="020B0606020202030204" pitchFamily="34" charset="0"/>
                <a:ea typeface="+mn-ea"/>
                <a:cs typeface="Aharoni" panose="02010803020104030203" pitchFamily="2" charset="-79"/>
              </a:rPr>
              <a:t> </a:t>
            </a:r>
            <a:r>
              <a:rPr lang="en-CA" sz="4800" b="1" dirty="0">
                <a:latin typeface="Arial Narrow" pitchFamily="34" charset="0"/>
                <a:cs typeface="Aharoni" panose="02010803020104030203" pitchFamily="2" charset="-79"/>
              </a:rPr>
              <a:t>n</a:t>
            </a:r>
            <a:r>
              <a:rPr lang="fr-FR" sz="4800" b="1" baseline="30000" dirty="0">
                <a:latin typeface="Arial Narrow" pitchFamily="34" charset="0"/>
              </a:rPr>
              <a:t>o</a:t>
            </a:r>
            <a:r>
              <a:rPr kumimoji="0" lang="en-CA" sz="4800" b="1" i="0" u="none" strike="noStrike" kern="1200" cap="none" spc="0" normalizeH="0" baseline="0" noProof="0" dirty="0">
                <a:ln>
                  <a:noFill/>
                </a:ln>
                <a:effectLst/>
                <a:uLnTx/>
                <a:uFillTx/>
                <a:latin typeface="Arial Narrow" panose="020B0606020202030204" pitchFamily="34" charset="0"/>
                <a:ea typeface="+mn-ea"/>
                <a:cs typeface="Aharoni" panose="02010803020104030203" pitchFamily="2" charset="-79"/>
              </a:rPr>
              <a:t> 6</a:t>
            </a:r>
            <a:endParaRPr kumimoji="0" lang="en-US" sz="4800" b="1" i="0" u="none" strike="noStrike" kern="1200" cap="none" spc="0" normalizeH="0" baseline="0" noProof="0" dirty="0">
              <a:ln>
                <a:noFill/>
              </a:ln>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421055" y="3097574"/>
            <a:ext cx="6652400" cy="1077218"/>
          </a:xfrm>
          <a:prstGeom prst="rect">
            <a:avLst/>
          </a:prstGeom>
        </p:spPr>
        <p:txBody>
          <a:bodyPr wrap="square">
            <a:spAutoFit/>
          </a:bodyPr>
          <a:lstStyle/>
          <a:p>
            <a:pPr lvl="0" algn="ctr">
              <a:defRPr/>
            </a:pPr>
            <a:r>
              <a:rPr lang="fr-LU" sz="3200" b="1" dirty="0">
                <a:solidFill>
                  <a:prstClr val="white">
                    <a:lumMod val="95000"/>
                  </a:prstClr>
                </a:solidFill>
                <a:latin typeface="Arial Narrow" panose="020B0606020202030204" pitchFamily="34" charset="0"/>
                <a:cs typeface="Candara"/>
              </a:rPr>
              <a:t>Beth a décidé de prendre des médicaments pour éviter un AVC</a:t>
            </a:r>
            <a:endParaRPr kumimoji="0" lang="fr-LU" sz="3200" b="1" i="0" u="none" strike="noStrike" kern="1200" cap="none" spc="0" normalizeH="0" baseline="30000" dirty="0">
              <a:ln>
                <a:noFill/>
              </a:ln>
              <a:solidFill>
                <a:prstClr val="white">
                  <a:lumMod val="95000"/>
                </a:prstClr>
              </a:solidFill>
              <a:effectLst/>
              <a:uLnTx/>
              <a:uFillTx/>
              <a:latin typeface="Arial Narrow" panose="020B0606020202030204" pitchFamily="34" charset="0"/>
              <a:cs typeface="Candara"/>
            </a:endParaRPr>
          </a:p>
        </p:txBody>
      </p:sp>
      <p:pic>
        <p:nvPicPr>
          <p:cNvPr id="12" name="4E92DA43-5712-40E9-AFDC-2C1062C78C6F" descr="7646DFF2-B812-4635-AA57-5171E34E5A45@chrc">
            <a:extLst>
              <a:ext uri="{FF2B5EF4-FFF2-40B4-BE49-F238E27FC236}">
                <a16:creationId xmlns:a16="http://schemas.microsoft.com/office/drawing/2014/main" id="{4DF7B53A-4852-4686-B8DD-9EB7F0802EFA}"/>
              </a:ext>
            </a:extLst>
          </p:cNvPr>
          <p:cNvPicPr>
            <a:picLocks noChangeAspect="1" noChangeArrowheads="1"/>
          </p:cNvPicPr>
          <p:nvPr/>
        </p:nvPicPr>
        <p:blipFill>
          <a:blip r:embed="rId6" cstate="hqprint">
            <a:lum bright="70000" contrast="-70000"/>
            <a:extLst>
              <a:ext uri="{28A0092B-C50C-407E-A947-70E740481C1C}">
                <a14:useLocalDpi xmlns:a14="http://schemas.microsoft.com/office/drawing/2010/main" val="0"/>
              </a:ext>
            </a:extLst>
          </a:blip>
          <a:srcRect/>
          <a:stretch>
            <a:fillRect/>
          </a:stretch>
        </p:blipFill>
        <p:spPr bwMode="auto">
          <a:xfrm>
            <a:off x="180222" y="6346601"/>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2020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441317"/>
            <a:ext cx="7368797" cy="646331"/>
          </a:xfrm>
          <a:prstGeom prst="rect">
            <a:avLst/>
          </a:prstGeom>
        </p:spPr>
        <p:txBody>
          <a:bodyPr wrap="square">
            <a:spAutoFit/>
          </a:bodyPr>
          <a:lstStyle/>
          <a:p>
            <a:pPr lvl="0" algn="ctr">
              <a:defRPr/>
            </a:pPr>
            <a:r>
              <a:rPr lang="fr-CA" sz="3600" b="1" dirty="0">
                <a:solidFill>
                  <a:prstClr val="white">
                    <a:lumMod val="95000"/>
                  </a:prstClr>
                </a:solidFill>
                <a:latin typeface="Arial Narrow" panose="020B0606020202030204" pitchFamily="34" charset="0"/>
                <a:cs typeface="Candara"/>
              </a:rPr>
              <a:t>Quel serait votre choix pour Beth?</a:t>
            </a:r>
            <a:endParaRPr kumimoji="0" lang="fr-CA" sz="3600" b="1" i="0" u="none" strike="noStrike" kern="1200" cap="none" spc="0" normalizeH="0" baseline="0" dirty="0">
              <a:ln>
                <a:noFill/>
              </a:ln>
              <a:solidFill>
                <a:prstClr val="white">
                  <a:lumMod val="95000"/>
                </a:prstClr>
              </a:solidFill>
              <a:effectLst/>
              <a:uLnTx/>
              <a:uFillTx/>
              <a:latin typeface="Arial Narrow" panose="020B0606020202030204"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fr-CH" sz="2400" b="1" i="1" u="none" strike="noStrike" kern="1200" cap="none" spc="0" normalizeH="0" baseline="0" noProof="0" dirty="0">
                <a:ln>
                  <a:noFill/>
                </a:ln>
                <a:solidFill>
                  <a:srgbClr val="23334E"/>
                </a:solidFill>
                <a:effectLst/>
                <a:uLnTx/>
                <a:uFillTx/>
                <a:latin typeface="Arial Narrow" panose="020B0606020202030204" pitchFamily="34" charset="0"/>
                <a:cs typeface="Aharoni" panose="02010803020104030203" pitchFamily="2" charset="-79"/>
              </a:rPr>
              <a:t>Sélectionnez </a:t>
            </a:r>
            <a:r>
              <a:rPr lang="fr-CH" b="1" i="1" dirty="0">
                <a:solidFill>
                  <a:srgbClr val="23334E"/>
                </a:solidFill>
                <a:latin typeface="Arial Narrow" panose="020B0606020202030204" pitchFamily="34" charset="0"/>
                <a:cs typeface="Aharoni" panose="02010803020104030203" pitchFamily="2" charset="-79"/>
              </a:rPr>
              <a:t>une ou plusieurs des options suivantes</a:t>
            </a:r>
            <a:endParaRPr kumimoji="0" lang="fr-CH" sz="2400" b="1" i="1" u="none" strike="noStrike" kern="1200" cap="none" spc="0" normalizeH="0" baseline="0" noProof="0" dirty="0">
              <a:ln>
                <a:noFill/>
              </a:ln>
              <a:solidFill>
                <a:srgbClr val="23334E"/>
              </a:solidFill>
              <a:effectLst/>
              <a:uLnTx/>
              <a:uFillTx/>
              <a:latin typeface="Arial Narrow" panose="020B0606020202030204" pitchFamily="34" charset="0"/>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fr-CH" sz="1100" b="1" i="1" u="none" strike="noStrike" kern="1200" cap="none" spc="0" normalizeH="0" baseline="0" noProof="0" dirty="0">
              <a:ln>
                <a:noFill/>
              </a:ln>
              <a:solidFill>
                <a:srgbClr val="254A87"/>
              </a:solidFill>
              <a:effectLst/>
              <a:uLnTx/>
              <a:uFillTx/>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fr-CH" sz="1800" b="1" dirty="0">
                <a:solidFill>
                  <a:prstClr val="black"/>
                </a:solidFill>
                <a:latin typeface="Arial Narrow" pitchFamily="34" charset="0"/>
              </a:rPr>
              <a:t>Warfarine jusqu’à </a:t>
            </a:r>
            <a:r>
              <a:rPr lang="fr-CH" sz="1800" b="1" dirty="0">
                <a:latin typeface="Arial Narrow" pitchFamily="34" charset="0"/>
              </a:rPr>
              <a:t>l’obtention d’un</a:t>
            </a:r>
            <a:r>
              <a:rPr lang="fr-CH" sz="1800" b="1" dirty="0">
                <a:solidFill>
                  <a:prstClr val="black"/>
                </a:solidFill>
                <a:latin typeface="Arial Narrow" pitchFamily="34" charset="0"/>
              </a:rPr>
              <a:t> INR de 2-3</a:t>
            </a:r>
          </a:p>
          <a:p>
            <a:pPr marL="914400" lvl="1" indent="-457200" algn="l" defTabSz="914377">
              <a:lnSpc>
                <a:spcPct val="100000"/>
              </a:lnSpc>
              <a:spcBef>
                <a:spcPts val="600"/>
              </a:spcBef>
              <a:buFont typeface="+mj-lt"/>
              <a:buAutoNum type="arabicPeriod"/>
            </a:pPr>
            <a:r>
              <a:rPr lang="fr-CH" sz="1800" b="1" dirty="0">
                <a:solidFill>
                  <a:prstClr val="black"/>
                </a:solidFill>
                <a:latin typeface="Arial Narrow" pitchFamily="34" charset="0"/>
              </a:rPr>
              <a:t>Apixaban 5 mg </a:t>
            </a:r>
            <a:r>
              <a:rPr lang="fr-CH" sz="1800" b="1" dirty="0" err="1">
                <a:solidFill>
                  <a:prstClr val="black"/>
                </a:solidFill>
                <a:latin typeface="Arial Narrow" pitchFamily="34" charset="0"/>
              </a:rPr>
              <a:t>bid</a:t>
            </a:r>
            <a:r>
              <a:rPr lang="fr-CH" sz="1800" b="1" dirty="0">
                <a:solidFill>
                  <a:prstClr val="black"/>
                </a:solidFill>
                <a:latin typeface="Arial Narrow" pitchFamily="34" charset="0"/>
              </a:rPr>
              <a:t> </a:t>
            </a:r>
          </a:p>
          <a:p>
            <a:pPr marL="914400" lvl="1" indent="-457200" algn="l" defTabSz="914377">
              <a:lnSpc>
                <a:spcPct val="100000"/>
              </a:lnSpc>
              <a:spcBef>
                <a:spcPts val="600"/>
              </a:spcBef>
              <a:buFont typeface="+mj-lt"/>
              <a:buAutoNum type="arabicPeriod"/>
            </a:pPr>
            <a:r>
              <a:rPr lang="fr-CH" sz="1800" b="1" dirty="0">
                <a:solidFill>
                  <a:prstClr val="black"/>
                </a:solidFill>
                <a:latin typeface="Arial Narrow" pitchFamily="34" charset="0"/>
              </a:rPr>
              <a:t>Apixaban 2,5 mg </a:t>
            </a:r>
            <a:r>
              <a:rPr lang="fr-CH" sz="1800" b="1" dirty="0" err="1">
                <a:solidFill>
                  <a:prstClr val="black"/>
                </a:solidFill>
                <a:latin typeface="Arial Narrow" pitchFamily="34" charset="0"/>
              </a:rPr>
              <a:t>bid</a:t>
            </a:r>
            <a:r>
              <a:rPr lang="fr-CH" sz="1800" b="1" dirty="0">
                <a:solidFill>
                  <a:prstClr val="black"/>
                </a:solidFill>
                <a:latin typeface="Arial Narrow" pitchFamily="34" charset="0"/>
              </a:rPr>
              <a:t> </a:t>
            </a:r>
          </a:p>
          <a:p>
            <a:pPr marL="914400" lvl="1" indent="-457200" algn="l" defTabSz="914377">
              <a:lnSpc>
                <a:spcPct val="100000"/>
              </a:lnSpc>
              <a:spcBef>
                <a:spcPts val="600"/>
              </a:spcBef>
              <a:buFont typeface="+mj-lt"/>
              <a:buAutoNum type="arabicPeriod"/>
            </a:pPr>
            <a:r>
              <a:rPr lang="fr-CH" sz="1800" b="1" dirty="0" err="1">
                <a:solidFill>
                  <a:prstClr val="black"/>
                </a:solidFill>
                <a:latin typeface="Arial Narrow" pitchFamily="34" charset="0"/>
              </a:rPr>
              <a:t>Dabigitran</a:t>
            </a:r>
            <a:r>
              <a:rPr lang="fr-CH" sz="1800" b="1" dirty="0">
                <a:solidFill>
                  <a:prstClr val="black"/>
                </a:solidFill>
                <a:latin typeface="Arial Narrow" pitchFamily="34" charset="0"/>
              </a:rPr>
              <a:t> 150 mg </a:t>
            </a:r>
            <a:r>
              <a:rPr lang="fr-CH" sz="1800" b="1" dirty="0" err="1">
                <a:solidFill>
                  <a:prstClr val="black"/>
                </a:solidFill>
                <a:latin typeface="Arial Narrow" pitchFamily="34" charset="0"/>
              </a:rPr>
              <a:t>bid</a:t>
            </a:r>
            <a:r>
              <a:rPr lang="fr-CH" sz="1800" b="1" dirty="0">
                <a:solidFill>
                  <a:prstClr val="black"/>
                </a:solidFill>
                <a:latin typeface="Arial Narrow" pitchFamily="34" charset="0"/>
              </a:rPr>
              <a:t> </a:t>
            </a:r>
          </a:p>
          <a:p>
            <a:pPr marL="914400" lvl="1" indent="-457200" algn="l" defTabSz="914377">
              <a:lnSpc>
                <a:spcPct val="100000"/>
              </a:lnSpc>
              <a:spcBef>
                <a:spcPts val="600"/>
              </a:spcBef>
              <a:buFont typeface="+mj-lt"/>
              <a:buAutoNum type="arabicPeriod"/>
            </a:pPr>
            <a:r>
              <a:rPr lang="fr-CH" sz="1800" b="1" dirty="0" err="1">
                <a:solidFill>
                  <a:prstClr val="black"/>
                </a:solidFill>
                <a:latin typeface="Arial Narrow" pitchFamily="34" charset="0"/>
              </a:rPr>
              <a:t>Dabigitran</a:t>
            </a:r>
            <a:r>
              <a:rPr lang="fr-CH" sz="1800" b="1" dirty="0">
                <a:solidFill>
                  <a:prstClr val="black"/>
                </a:solidFill>
                <a:latin typeface="Arial Narrow" pitchFamily="34" charset="0"/>
              </a:rPr>
              <a:t> 110 mg </a:t>
            </a:r>
            <a:r>
              <a:rPr lang="fr-CH" sz="1800" b="1" dirty="0" err="1">
                <a:solidFill>
                  <a:prstClr val="black"/>
                </a:solidFill>
                <a:latin typeface="Arial Narrow" pitchFamily="34" charset="0"/>
              </a:rPr>
              <a:t>bid</a:t>
            </a:r>
            <a:endParaRPr lang="fr-CH" sz="1800" b="1" dirty="0">
              <a:solidFill>
                <a:prstClr val="black"/>
              </a:solidFill>
              <a:latin typeface="Arial Narrow" pitchFamily="34" charset="0"/>
            </a:endParaRPr>
          </a:p>
          <a:p>
            <a:pPr marL="914400" lvl="1" indent="-457200" algn="l" defTabSz="914377">
              <a:lnSpc>
                <a:spcPct val="100000"/>
              </a:lnSpc>
              <a:spcBef>
                <a:spcPts val="600"/>
              </a:spcBef>
              <a:buFont typeface="+mj-lt"/>
              <a:buAutoNum type="arabicPeriod"/>
            </a:pPr>
            <a:r>
              <a:rPr lang="fr-CH" sz="1800" b="1" dirty="0" err="1">
                <a:latin typeface="Arial Narrow" pitchFamily="34" charset="0"/>
                <a:ea typeface="Lato" panose="020F0502020204030203" pitchFamily="34" charset="0"/>
                <a:cs typeface="Lato" panose="020F0502020204030203" pitchFamily="34" charset="0"/>
              </a:rPr>
              <a:t>Édoxaban</a:t>
            </a:r>
            <a:r>
              <a:rPr lang="fr-CH" sz="1800" b="1" dirty="0">
                <a:latin typeface="Arial Narrow" pitchFamily="34" charset="0"/>
                <a:ea typeface="Lato" panose="020F0502020204030203" pitchFamily="34" charset="0"/>
                <a:cs typeface="Lato" panose="020F0502020204030203" pitchFamily="34" charset="0"/>
              </a:rPr>
              <a:t> 60 mg die</a:t>
            </a:r>
          </a:p>
          <a:p>
            <a:pPr marL="914400" lvl="1" indent="-457200" algn="l" defTabSz="914377">
              <a:lnSpc>
                <a:spcPct val="100000"/>
              </a:lnSpc>
              <a:spcBef>
                <a:spcPts val="600"/>
              </a:spcBef>
              <a:buFont typeface="+mj-lt"/>
              <a:buAutoNum type="arabicPeriod"/>
            </a:pPr>
            <a:r>
              <a:rPr lang="fr-CH" sz="1800" b="1" dirty="0" err="1">
                <a:latin typeface="Arial Narrow" pitchFamily="34" charset="0"/>
                <a:ea typeface="Lato" panose="020F0502020204030203" pitchFamily="34" charset="0"/>
                <a:cs typeface="Lato" panose="020F0502020204030203" pitchFamily="34" charset="0"/>
              </a:rPr>
              <a:t>Édoxaban</a:t>
            </a:r>
            <a:r>
              <a:rPr lang="fr-CH" sz="1800" b="1" dirty="0">
                <a:latin typeface="Arial Narrow" pitchFamily="34" charset="0"/>
                <a:ea typeface="Lato" panose="020F0502020204030203" pitchFamily="34" charset="0"/>
                <a:cs typeface="Lato" panose="020F0502020204030203" pitchFamily="34" charset="0"/>
              </a:rPr>
              <a:t> 30 mg die</a:t>
            </a:r>
          </a:p>
          <a:p>
            <a:pPr marL="914400" lvl="1" indent="-457200" algn="l" defTabSz="914377">
              <a:lnSpc>
                <a:spcPct val="100000"/>
              </a:lnSpc>
              <a:spcBef>
                <a:spcPts val="600"/>
              </a:spcBef>
              <a:buFont typeface="+mj-lt"/>
              <a:buAutoNum type="arabicPeriod"/>
            </a:pPr>
            <a:r>
              <a:rPr lang="fr-CH" sz="1800" b="1" dirty="0">
                <a:solidFill>
                  <a:prstClr val="black"/>
                </a:solidFill>
                <a:latin typeface="Arial Narrow" pitchFamily="34" charset="0"/>
              </a:rPr>
              <a:t>Rivaroxaban 20 mg die </a:t>
            </a:r>
          </a:p>
          <a:p>
            <a:pPr marL="914400" lvl="1" indent="-457200" algn="l" defTabSz="914377">
              <a:lnSpc>
                <a:spcPct val="100000"/>
              </a:lnSpc>
              <a:spcBef>
                <a:spcPts val="600"/>
              </a:spcBef>
              <a:buFont typeface="+mj-lt"/>
              <a:buAutoNum type="arabicPeriod"/>
            </a:pPr>
            <a:r>
              <a:rPr lang="fr-CH" sz="1800" b="1" dirty="0">
                <a:solidFill>
                  <a:prstClr val="black"/>
                </a:solidFill>
                <a:latin typeface="Arial Narrow" pitchFamily="34" charset="0"/>
              </a:rPr>
              <a:t>Rivaroxaban 15 mg die</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70034FF3-9669-40FB-8978-0E7629ED6B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235" y="161974"/>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close up of a sign&#10;&#10;Description automatically generated">
            <a:extLst>
              <a:ext uri="{FF2B5EF4-FFF2-40B4-BE49-F238E27FC236}">
                <a16:creationId xmlns:a16="http://schemas.microsoft.com/office/drawing/2014/main" id="{003C252A-4978-4D06-8299-394C1FBBF0C9}"/>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2179" y="84727"/>
            <a:ext cx="1367490" cy="3079932"/>
          </a:xfrm>
          <a:prstGeom prst="rect">
            <a:avLst/>
          </a:prstGeom>
        </p:spPr>
      </p:pic>
    </p:spTree>
    <p:extLst>
      <p:ext uri="{BB962C8B-B14F-4D97-AF65-F5344CB8AC3E}">
        <p14:creationId xmlns:p14="http://schemas.microsoft.com/office/powerpoint/2010/main" val="101548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66604" y="313773"/>
            <a:ext cx="6747664" cy="646331"/>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La </a:t>
            </a:r>
            <a:r>
              <a:rPr lang="en-CA" sz="3600" b="1" dirty="0" err="1">
                <a:solidFill>
                  <a:srgbClr val="183059"/>
                </a:solidFill>
                <a:latin typeface="Arial Narrow" panose="020B0606020202030204" pitchFamily="34" charset="0"/>
                <a:cs typeface="Aharoni" panose="02010803020104030203" pitchFamily="2" charset="-79"/>
              </a:rPr>
              <a:t>liste</a:t>
            </a:r>
            <a:r>
              <a:rPr lang="en-CA" sz="3600" b="1" dirty="0">
                <a:solidFill>
                  <a:srgbClr val="183059"/>
                </a:solidFill>
                <a:latin typeface="Arial Narrow" panose="020B0606020202030204" pitchFamily="34" charset="0"/>
                <a:cs typeface="Aharoni" panose="02010803020104030203" pitchFamily="2" charset="-79"/>
              </a:rPr>
              <a:t> FORTA (Fit for the Aged)</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D322A55-9900-4E56-A06C-C4D30B436615}"/>
              </a:ext>
            </a:extLst>
          </p:cNvPr>
          <p:cNvSpPr/>
          <p:nvPr/>
        </p:nvSpPr>
        <p:spPr>
          <a:xfrm>
            <a:off x="165002" y="6387193"/>
            <a:ext cx="6797569" cy="246221"/>
          </a:xfrm>
          <a:prstGeom prst="rect">
            <a:avLst/>
          </a:prstGeom>
        </p:spPr>
        <p:txBody>
          <a:bodyPr wrap="square">
            <a:spAutoFit/>
          </a:bodyPr>
          <a:lstStyle/>
          <a:p>
            <a:pPr lvl="0" defTabSz="914400">
              <a:defRPr/>
            </a:pPr>
            <a:r>
              <a:rPr lang="de-DE" sz="1000" dirty="0">
                <a:solidFill>
                  <a:prstClr val="white"/>
                </a:solidFill>
                <a:latin typeface="Arial Narrow" panose="020B0606020202030204" pitchFamily="34" charset="0"/>
              </a:rPr>
              <a:t>Wehling M. J Am Geriatr Soc. 2009; 57(3): 560 - 1</a:t>
            </a:r>
          </a:p>
        </p:txBody>
      </p:sp>
      <p:sp>
        <p:nvSpPr>
          <p:cNvPr id="10" name="Content Placeholder 2">
            <a:extLst>
              <a:ext uri="{FF2B5EF4-FFF2-40B4-BE49-F238E27FC236}">
                <a16:creationId xmlns:a16="http://schemas.microsoft.com/office/drawing/2014/main" id="{01B459E5-5B83-48B8-A652-3A655B58E0CD}"/>
              </a:ext>
            </a:extLst>
          </p:cNvPr>
          <p:cNvSpPr txBox="1">
            <a:spLocks/>
          </p:cNvSpPr>
          <p:nvPr/>
        </p:nvSpPr>
        <p:spPr>
          <a:xfrm>
            <a:off x="99782" y="1433817"/>
            <a:ext cx="8931540" cy="3438677"/>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604A7B"/>
              </a:buClr>
              <a:buSzPct val="100000"/>
              <a:buFont typeface="Wingdings 2" panose="05020102010507070707" pitchFamily="18" charset="2"/>
              <a:buChar char=""/>
              <a:defRPr sz="2400" kern="1200">
                <a:solidFill>
                  <a:srgbClr val="3B3B3B"/>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lnSpc>
                <a:spcPct val="90000"/>
              </a:lnSpc>
              <a:spcBef>
                <a:spcPts val="500"/>
              </a:spcBef>
              <a:buClr>
                <a:srgbClr val="4B7975"/>
              </a:buClr>
              <a:buSzPct val="100000"/>
              <a:buFont typeface="Wingdings" panose="05000000000000000000" pitchFamily="2" charset="2"/>
              <a:buChar char="§"/>
              <a:defRPr sz="2000" kern="1200">
                <a:solidFill>
                  <a:srgbClr val="3B3B3B"/>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7AADA8"/>
              </a:buClr>
              <a:buFont typeface="Arial" panose="020B0604020202020204" pitchFamily="34" charset="0"/>
              <a:buChar char="•"/>
              <a:defRPr sz="1800" kern="1200">
                <a:solidFill>
                  <a:srgbClr val="3B3B3B"/>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C6E19E"/>
              </a:buClr>
              <a:buSzPct val="90000"/>
              <a:buFont typeface="Wingdings" panose="05000000000000000000" pitchFamily="2" charset="2"/>
              <a:buChar char="§"/>
              <a:defRPr sz="1600" kern="1200">
                <a:solidFill>
                  <a:srgbClr val="3B3B3B"/>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E4D288"/>
              </a:buClr>
              <a:buFont typeface="Arial" panose="020B0604020202020204" pitchFamily="34" charset="0"/>
              <a:buChar char="•"/>
              <a:defRPr sz="1400" kern="1200">
                <a:solidFill>
                  <a:srgbClr val="3B3B3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
              <a:tabLst/>
              <a:defRPr/>
            </a:pPr>
            <a:r>
              <a:rPr lang="fr-CH" altLang="en-US" sz="2200" b="1" dirty="0">
                <a:solidFill>
                  <a:schemeClr val="tx1">
                    <a:lumMod val="85000"/>
                    <a:lumOff val="15000"/>
                  </a:schemeClr>
                </a:solidFill>
                <a:latin typeface="Arial Narrow" panose="020B0606020202030204" pitchFamily="34" charset="0"/>
              </a:rPr>
              <a:t>Classifie les médicaments fréquemment prescrits aux patients âgés</a:t>
            </a:r>
            <a:endParaRPr kumimoji="0" lang="fr-CH" altLang="en-US" sz="2200" b="1" i="0" u="none" strike="noStrike" kern="1200" cap="none" spc="0" normalizeH="0" noProof="0" dirty="0">
              <a:ln>
                <a:noFill/>
              </a:ln>
              <a:solidFill>
                <a:schemeClr val="tx1">
                  <a:lumMod val="85000"/>
                  <a:lumOff val="15000"/>
                </a:schemeClr>
              </a:solidFill>
              <a:effectLst/>
              <a:uLnTx/>
              <a:uFillTx/>
              <a:latin typeface="Arial Narrow" panose="020B0606020202030204" pitchFamily="34" charset="0"/>
            </a:endParaRPr>
          </a:p>
          <a:p>
            <a:pPr marR="0" lvl="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
              <a:tabLst/>
              <a:defRPr/>
            </a:pPr>
            <a:r>
              <a:rPr lang="fr-CH" altLang="en-US" sz="2200" b="1" dirty="0">
                <a:solidFill>
                  <a:schemeClr val="tx1">
                    <a:lumMod val="85000"/>
                    <a:lumOff val="15000"/>
                  </a:schemeClr>
                </a:solidFill>
                <a:latin typeface="Arial Narrow" panose="020B0606020202030204" pitchFamily="34" charset="0"/>
              </a:rPr>
              <a:t>Une recherche documentaire structurée a permis d’identifier des données probantes pour les experts</a:t>
            </a:r>
            <a:endParaRPr kumimoji="0" lang="fr-CH" altLang="en-US" sz="22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ndParaRPr>
          </a:p>
          <a:p>
            <a:pPr marR="0" lvl="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
              <a:tabLst/>
              <a:defRPr/>
            </a:pPr>
            <a:r>
              <a:rPr lang="fr-CH" altLang="en-US" sz="2200" b="1" dirty="0">
                <a:solidFill>
                  <a:schemeClr val="tx1">
                    <a:lumMod val="85000"/>
                    <a:lumOff val="15000"/>
                  </a:schemeClr>
                </a:solidFill>
                <a:latin typeface="Arial Narrow" panose="020B0606020202030204" pitchFamily="34" charset="0"/>
              </a:rPr>
              <a:t>Méthode Delphi – classification individuelle par des experts en classes A, B, C, D</a:t>
            </a:r>
          </a:p>
          <a:p>
            <a:pPr marR="0" lvl="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
              <a:tabLst/>
              <a:defRPr/>
            </a:pPr>
            <a:r>
              <a:rPr lang="fr-CH" altLang="en-US" sz="2200" b="1" dirty="0">
                <a:solidFill>
                  <a:schemeClr val="tx1">
                    <a:lumMod val="85000"/>
                    <a:lumOff val="15000"/>
                  </a:schemeClr>
                </a:solidFill>
                <a:latin typeface="Arial Narrow" panose="020B0606020202030204" pitchFamily="34" charset="0"/>
              </a:rPr>
              <a:t>Prend en considération la tolérance liée à l’âge, l’observance thérapeutique, la </a:t>
            </a:r>
            <a:r>
              <a:rPr lang="fr-CH" altLang="en-US" sz="2200" b="1" dirty="0" err="1">
                <a:solidFill>
                  <a:schemeClr val="tx1">
                    <a:lumMod val="85000"/>
                    <a:lumOff val="15000"/>
                  </a:schemeClr>
                </a:solidFill>
                <a:latin typeface="Arial Narrow" panose="020B0606020202030204" pitchFamily="34" charset="0"/>
              </a:rPr>
              <a:t>polypharmacie</a:t>
            </a:r>
            <a:r>
              <a:rPr lang="fr-CH" altLang="en-US" sz="2200" b="1" dirty="0">
                <a:solidFill>
                  <a:schemeClr val="tx1">
                    <a:lumMod val="85000"/>
                    <a:lumOff val="15000"/>
                  </a:schemeClr>
                </a:solidFill>
                <a:latin typeface="Arial Narrow" panose="020B0606020202030204" pitchFamily="34" charset="0"/>
              </a:rPr>
              <a:t>, la </a:t>
            </a:r>
            <a:r>
              <a:rPr lang="fr-CH" altLang="en-US" sz="2200" b="1" dirty="0" err="1">
                <a:solidFill>
                  <a:schemeClr val="tx1">
                    <a:lumMod val="85000"/>
                    <a:lumOff val="15000"/>
                  </a:schemeClr>
                </a:solidFill>
                <a:latin typeface="Arial Narrow" panose="020B0606020202030204" pitchFamily="34" charset="0"/>
              </a:rPr>
              <a:t>multimorbidité</a:t>
            </a:r>
            <a:r>
              <a:rPr lang="fr-CH" altLang="en-US" sz="2200" b="1" dirty="0">
                <a:solidFill>
                  <a:schemeClr val="tx1">
                    <a:lumMod val="85000"/>
                    <a:lumOff val="15000"/>
                  </a:schemeClr>
                </a:solidFill>
                <a:latin typeface="Arial Narrow" panose="020B0606020202030204" pitchFamily="34" charset="0"/>
              </a:rPr>
              <a:t>, la fréquence des contre-indications relatives</a:t>
            </a:r>
          </a:p>
          <a:p>
            <a:pPr marR="0" lvl="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
              <a:tabLst/>
              <a:defRPr/>
            </a:pPr>
            <a:r>
              <a:rPr kumimoji="0" lang="fr-CH" altLang="en-US" sz="22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rPr>
              <a:t>Liste actualisée à </a:t>
            </a:r>
            <a:r>
              <a:rPr kumimoji="0" lang="fr-CH" altLang="en-US" sz="22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hlinkClick r:id="rId5">
                  <a:extLst>
                    <a:ext uri="{A12FA001-AC4F-418D-AE19-62706E023703}">
                      <ahyp:hlinkClr xmlns:ahyp="http://schemas.microsoft.com/office/drawing/2018/hyperlinkcolor" val="tx"/>
                    </a:ext>
                  </a:extLst>
                </a:hlinkClick>
              </a:rPr>
              <a:t>http://www.umm.uni-heidelberg.de/ag/forta/</a:t>
            </a:r>
            <a:endParaRPr kumimoji="0" lang="fr-CH" altLang="en-US" sz="22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ndParaRPr>
          </a:p>
          <a:p>
            <a:pPr marR="0" lvl="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
              <a:tabLst/>
              <a:defRPr/>
            </a:pPr>
            <a:r>
              <a:rPr lang="fr-CH" altLang="en-US" sz="2200" b="1" dirty="0">
                <a:solidFill>
                  <a:schemeClr val="tx1">
                    <a:lumMod val="85000"/>
                    <a:lumOff val="15000"/>
                  </a:schemeClr>
                </a:solidFill>
                <a:latin typeface="Arial Narrow" panose="020B0606020202030204" pitchFamily="34" charset="0"/>
              </a:rPr>
              <a:t>Son utilité est démontrée dans des essais prospectifs randomisés</a:t>
            </a:r>
            <a:endParaRPr kumimoji="0" lang="fr-CH" altLang="en-US" sz="22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ndParaRPr>
          </a:p>
          <a:p>
            <a:pPr marR="0" lvl="0" algn="l" defTabSz="914400" rtl="0" eaLnBrk="1" fontAlgn="auto" latinLnBrk="0" hangingPunct="1">
              <a:lnSpc>
                <a:spcPct val="100000"/>
              </a:lnSpc>
              <a:spcBef>
                <a:spcPts val="0"/>
              </a:spcBef>
              <a:spcAft>
                <a:spcPts val="0"/>
              </a:spcAft>
              <a:buClr>
                <a:schemeClr val="tx1">
                  <a:lumMod val="75000"/>
                  <a:lumOff val="25000"/>
                </a:schemeClr>
              </a:buClr>
              <a:buSzTx/>
              <a:buFont typeface="Wingdings" panose="05000000000000000000" pitchFamily="2" charset="2"/>
              <a:buChar char="§"/>
              <a:tabLst/>
              <a:defRPr/>
            </a:pPr>
            <a:endParaRPr kumimoji="0" lang="fr-CH" altLang="en-US" sz="22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ndParaRPr>
          </a:p>
        </p:txBody>
      </p:sp>
      <p:pic>
        <p:nvPicPr>
          <p:cNvPr id="14" name="Picture 2" descr="Image result for forta fit for the aged">
            <a:extLst>
              <a:ext uri="{FF2B5EF4-FFF2-40B4-BE49-F238E27FC236}">
                <a16:creationId xmlns:a16="http://schemas.microsoft.com/office/drawing/2014/main" id="{3A3B6364-B149-478B-8645-99B69883CA5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2656" y="5059005"/>
            <a:ext cx="966159" cy="966159"/>
          </a:xfrm>
          <a:prstGeom prst="rect">
            <a:avLst/>
          </a:prstGeom>
          <a:noFill/>
          <a:extLst>
            <a:ext uri="{909E8E84-426E-40DD-AFC4-6F175D3DCCD1}">
              <a14:hiddenFill xmlns:a14="http://schemas.microsoft.com/office/drawing/2010/main">
                <a:solidFill>
                  <a:srgbClr val="FFFFFF"/>
                </a:solidFill>
              </a14:hiddenFill>
            </a:ext>
          </a:extLst>
        </p:spPr>
      </p:pic>
      <p:pic>
        <p:nvPicPr>
          <p:cNvPr id="11" name="4E92DA43-5712-40E9-AFDC-2C1062C78C6F" descr="7646DFF2-B812-4635-AA57-5171E34E5A45@chrc">
            <a:extLst>
              <a:ext uri="{FF2B5EF4-FFF2-40B4-BE49-F238E27FC236}">
                <a16:creationId xmlns:a16="http://schemas.microsoft.com/office/drawing/2014/main" id="{E4DF4CBB-0D53-455E-B699-2886E288B7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3235" y="193873"/>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5749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a:defRPr/>
            </a:pPr>
            <a:r>
              <a:rPr lang="fr-FR" sz="3600" b="1" dirty="0">
                <a:solidFill>
                  <a:srgbClr val="002060"/>
                </a:solidFill>
                <a:latin typeface="Arial Narrow" panose="020B0606020202030204" pitchFamily="34" charset="0"/>
              </a:rPr>
              <a:t>Atténuation des biais potentiels</a:t>
            </a:r>
          </a:p>
        </p:txBody>
      </p:sp>
      <p:sp>
        <p:nvSpPr>
          <p:cNvPr id="10" name="Content Placeholder 2">
            <a:extLst>
              <a:ext uri="{FF2B5EF4-FFF2-40B4-BE49-F238E27FC236}">
                <a16:creationId xmlns:a16="http://schemas.microsoft.com/office/drawing/2014/main" id="{87D96954-40B5-450B-BD0F-F6B82C464126}"/>
              </a:ext>
            </a:extLst>
          </p:cNvPr>
          <p:cNvSpPr txBox="1">
            <a:spLocks/>
          </p:cNvSpPr>
          <p:nvPr/>
        </p:nvSpPr>
        <p:spPr>
          <a:xfrm>
            <a:off x="152400" y="994625"/>
            <a:ext cx="8991600" cy="557146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20000"/>
              </a:lnSpc>
              <a:spcBef>
                <a:spcPct val="0"/>
              </a:spcBef>
              <a:buFont typeface="Arial" pitchFamily="34" charset="0"/>
              <a:buChar char="•"/>
              <a:defRPr/>
            </a:pPr>
            <a:endParaRPr lang="fr-CA" sz="1800" dirty="0">
              <a:latin typeface="Calibri"/>
              <a:cs typeface="Calibri"/>
            </a:endParaRPr>
          </a:p>
          <a:p>
            <a:pPr marL="342900" indent="-342900" algn="l">
              <a:lnSpc>
                <a:spcPct val="120000"/>
              </a:lnSpc>
              <a:spcBef>
                <a:spcPct val="0"/>
              </a:spcBef>
              <a:buFont typeface="Arial" pitchFamily="34" charset="0"/>
              <a:buChar char="•"/>
              <a:defRPr/>
            </a:pPr>
            <a:r>
              <a:rPr lang="fr-CA" sz="1800" dirty="0">
                <a:latin typeface="Arial Narrow" pitchFamily="34" charset="0"/>
              </a:rPr>
              <a:t>Le Centre canadien de recherche en cardiologie (CCRC) évalue les conflits d'intérêts auprès de ses instructeurs, planificateurs et gestionnaires et de toute autre personne qui pourrait avoir un contrôle sur le contenu des activités de FMC. Tous les conflits d'intérêts pertinents sont minutieusement examinés par le CCRC en ce qui a trait au juste équilibre, à l'objectivité scientifique des études présentées dans le cadre du programme ainsi qu'aux recommandations sur les soins aux patients. Le CCRC s'est engagé à offrir à ses apprenants des activités de FMC et des documents connexes de grande qualité qui font la promotion des améliorations ou de la qualité dans le milieu des soins de santé, et non d'un produit exclusif présentant un intérêt commercial précis.</a:t>
            </a:r>
          </a:p>
          <a:p>
            <a:pPr algn="l">
              <a:lnSpc>
                <a:spcPct val="120000"/>
              </a:lnSpc>
              <a:spcBef>
                <a:spcPct val="0"/>
              </a:spcBef>
              <a:defRPr/>
            </a:pPr>
            <a:endParaRPr lang="fr-CA" sz="1800" dirty="0">
              <a:latin typeface="Arial Narrow" pitchFamily="34" charset="0"/>
              <a:ea typeface="ＭＳ Ｐゴシック" pitchFamily="34" charset="-128"/>
            </a:endParaRPr>
          </a:p>
          <a:p>
            <a:pPr marL="342900" indent="-342900" algn="l">
              <a:lnSpc>
                <a:spcPct val="120000"/>
              </a:lnSpc>
              <a:spcBef>
                <a:spcPct val="0"/>
              </a:spcBef>
              <a:buFont typeface="Arial" pitchFamily="34" charset="0"/>
              <a:buChar char="•"/>
              <a:defRPr/>
            </a:pPr>
            <a:r>
              <a:rPr lang="fr-CA" sz="1800" dirty="0">
                <a:latin typeface="Arial Narrow" pitchFamily="34" charset="0"/>
              </a:rPr>
              <a:t>Le conférencier a divulgué l'ensemble de ses conflits d'intérêts potentiels avant la mise en œuvre du programme. Le contenu scientifique présenté dans le cadre du présent programme est fondé sur des données probantes, et tout le contenu relatif à la pharmacothérapie est conforme à l'étiquette du produit. Le programme a été examiné par des pairs et est agréé à l'échelle nationale par le Collège des médecins de famille du Canada.</a:t>
            </a:r>
          </a:p>
          <a:p>
            <a:pPr algn="l">
              <a:lnSpc>
                <a:spcPct val="120000"/>
              </a:lnSpc>
              <a:spcBef>
                <a:spcPct val="0"/>
              </a:spcBef>
              <a:defRPr/>
            </a:pPr>
            <a:endParaRPr lang="fr-CA" sz="1800" dirty="0">
              <a:latin typeface="Arial Narrow" pitchFamily="34" charset="0"/>
              <a:ea typeface="ＭＳ Ｐゴシック" pitchFamily="34" charset="-128"/>
            </a:endParaRPr>
          </a:p>
          <a:p>
            <a:pPr marL="342900" indent="-342900" algn="l">
              <a:lnSpc>
                <a:spcPct val="120000"/>
              </a:lnSpc>
              <a:spcBef>
                <a:spcPct val="0"/>
              </a:spcBef>
              <a:buFont typeface="Arial" pitchFamily="34" charset="0"/>
              <a:buChar char="•"/>
              <a:defRPr/>
            </a:pPr>
            <a:r>
              <a:rPr lang="fr-CA" sz="1800" b="1" dirty="0">
                <a:latin typeface="Arial Narrow" pitchFamily="34" charset="0"/>
              </a:rPr>
              <a:t>[Nom du conférencier] </a:t>
            </a:r>
            <a:r>
              <a:rPr lang="fr-CA" sz="1800" dirty="0">
                <a:latin typeface="Arial Narrow" pitchFamily="34" charset="0"/>
              </a:rPr>
              <a:t>a divulgué les renseignements sur ses conflits d'intérêts potentiels au début de la présentation.</a:t>
            </a:r>
            <a:endParaRPr lang="fr-CA" sz="1800" dirty="0">
              <a:latin typeface="Arial Narrow" pitchFamily="34" charset="0"/>
              <a:ea typeface="ＭＳ Ｐゴシック" pitchFamily="34" charset="-128"/>
            </a:endParaRPr>
          </a:p>
        </p:txBody>
      </p:sp>
      <p:pic>
        <p:nvPicPr>
          <p:cNvPr id="11" name="4E92DA43-5712-40E9-AFDC-2C1062C78C6F" descr="7646DFF2-B812-4635-AA57-5171E34E5A45@chrc">
            <a:extLst>
              <a:ext uri="{FF2B5EF4-FFF2-40B4-BE49-F238E27FC236}">
                <a16:creationId xmlns:a16="http://schemas.microsoft.com/office/drawing/2014/main" id="{2297412B-260B-443D-9EC4-15F9E86970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159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66604" y="313773"/>
            <a:ext cx="6747664" cy="1200329"/>
          </a:xfrm>
          <a:prstGeom prst="rect">
            <a:avLst/>
          </a:prstGeom>
          <a:noFill/>
        </p:spPr>
        <p:txBody>
          <a:bodyPr wrap="square">
            <a:spAutoFit/>
          </a:bodyPr>
          <a:lstStyle/>
          <a:p>
            <a:pPr>
              <a:defRPr/>
            </a:pPr>
            <a:r>
              <a:rPr lang="en-CA" sz="3600" b="1" dirty="0">
                <a:solidFill>
                  <a:srgbClr val="183059"/>
                </a:solidFill>
                <a:latin typeface="Arial Narrow" panose="020B0606020202030204" pitchFamily="34" charset="0"/>
                <a:cs typeface="Aharoni" panose="02010803020104030203" pitchFamily="2" charset="-79"/>
              </a:rPr>
              <a:t>La </a:t>
            </a:r>
            <a:r>
              <a:rPr lang="en-CA" sz="3600" b="1" dirty="0" err="1">
                <a:solidFill>
                  <a:srgbClr val="183059"/>
                </a:solidFill>
                <a:latin typeface="Arial Narrow" panose="020B0606020202030204" pitchFamily="34" charset="0"/>
                <a:cs typeface="Aharoni" panose="02010803020104030203" pitchFamily="2" charset="-79"/>
              </a:rPr>
              <a:t>liste</a:t>
            </a:r>
            <a:r>
              <a:rPr lang="en-CA" sz="3600" b="1" dirty="0">
                <a:solidFill>
                  <a:srgbClr val="183059"/>
                </a:solidFill>
                <a:latin typeface="Arial Narrow" panose="020B0606020202030204" pitchFamily="34" charset="0"/>
                <a:cs typeface="Aharoni" panose="02010803020104030203" pitchFamily="2" charset="-79"/>
              </a:rPr>
              <a:t> FORTA (Fit for the Aged)</a:t>
            </a:r>
          </a:p>
          <a:p>
            <a:pPr lvl="0">
              <a:defRPr/>
            </a:pPr>
            <a:endParaRPr lang="en-CA" sz="36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0419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D322A55-9900-4E56-A06C-C4D30B436615}"/>
              </a:ext>
            </a:extLst>
          </p:cNvPr>
          <p:cNvSpPr/>
          <p:nvPr/>
        </p:nvSpPr>
        <p:spPr>
          <a:xfrm>
            <a:off x="165002" y="6387193"/>
            <a:ext cx="6797569" cy="246221"/>
          </a:xfrm>
          <a:prstGeom prst="rect">
            <a:avLst/>
          </a:prstGeom>
        </p:spPr>
        <p:txBody>
          <a:bodyPr wrap="square">
            <a:spAutoFit/>
          </a:bodyPr>
          <a:lstStyle/>
          <a:p>
            <a:pPr lvl="0" defTabSz="914400">
              <a:defRPr/>
            </a:pPr>
            <a:r>
              <a:rPr lang="de-DE" sz="1000" dirty="0">
                <a:solidFill>
                  <a:prstClr val="white"/>
                </a:solidFill>
                <a:latin typeface="Arial Narrow" panose="020B0606020202030204" pitchFamily="34" charset="0"/>
              </a:rPr>
              <a:t>Wehling M. J Am Geriatr Soc. 2009; 57(3): 560 - 1</a:t>
            </a:r>
          </a:p>
        </p:txBody>
      </p:sp>
      <p:pic>
        <p:nvPicPr>
          <p:cNvPr id="3" name="Picture 2">
            <a:extLst>
              <a:ext uri="{FF2B5EF4-FFF2-40B4-BE49-F238E27FC236}">
                <a16:creationId xmlns:a16="http://schemas.microsoft.com/office/drawing/2014/main" id="{2CCB6629-BEC0-4D36-B3A7-B0E50C228670}"/>
              </a:ext>
            </a:extLst>
          </p:cNvPr>
          <p:cNvPicPr>
            <a:picLocks noChangeAspect="1"/>
          </p:cNvPicPr>
          <p:nvPr/>
        </p:nvPicPr>
        <p:blipFill>
          <a:blip r:embed="rId5"/>
          <a:stretch>
            <a:fillRect/>
          </a:stretch>
        </p:blipFill>
        <p:spPr>
          <a:xfrm>
            <a:off x="1122680" y="1252283"/>
            <a:ext cx="6853230" cy="4756067"/>
          </a:xfrm>
          <a:prstGeom prst="rect">
            <a:avLst/>
          </a:prstGeom>
        </p:spPr>
      </p:pic>
      <p:pic>
        <p:nvPicPr>
          <p:cNvPr id="10" name="4E92DA43-5712-40E9-AFDC-2C1062C78C6F" descr="7646DFF2-B812-4635-AA57-5171E34E5A45@chrc">
            <a:extLst>
              <a:ext uri="{FF2B5EF4-FFF2-40B4-BE49-F238E27FC236}">
                <a16:creationId xmlns:a16="http://schemas.microsoft.com/office/drawing/2014/main" id="{333B1877-0960-47B6-A24E-6DA7B20E2D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458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66604" y="313773"/>
            <a:ext cx="6747664" cy="1200329"/>
          </a:xfrm>
          <a:prstGeom prst="rect">
            <a:avLst/>
          </a:prstGeom>
          <a:noFill/>
        </p:spPr>
        <p:txBody>
          <a:bodyPr wrap="square">
            <a:spAutoFit/>
          </a:bodyPr>
          <a:lstStyle/>
          <a:p>
            <a:pPr>
              <a:defRPr/>
            </a:pPr>
            <a:r>
              <a:rPr lang="en-CA" sz="3600" b="1" dirty="0">
                <a:solidFill>
                  <a:srgbClr val="183059"/>
                </a:solidFill>
                <a:latin typeface="Arial Narrow" panose="020B0606020202030204" pitchFamily="34" charset="0"/>
                <a:cs typeface="Aharoni" panose="02010803020104030203" pitchFamily="2" charset="-79"/>
              </a:rPr>
              <a:t>La </a:t>
            </a:r>
            <a:r>
              <a:rPr lang="en-CA" sz="3600" b="1" dirty="0" err="1">
                <a:solidFill>
                  <a:srgbClr val="183059"/>
                </a:solidFill>
                <a:latin typeface="Arial Narrow" panose="020B0606020202030204" pitchFamily="34" charset="0"/>
                <a:cs typeface="Aharoni" panose="02010803020104030203" pitchFamily="2" charset="-79"/>
              </a:rPr>
              <a:t>liste</a:t>
            </a:r>
            <a:r>
              <a:rPr lang="en-CA" sz="3600" b="1" dirty="0">
                <a:solidFill>
                  <a:srgbClr val="183059"/>
                </a:solidFill>
                <a:latin typeface="Arial Narrow" panose="020B0606020202030204" pitchFamily="34" charset="0"/>
                <a:cs typeface="Aharoni" panose="02010803020104030203" pitchFamily="2" charset="-79"/>
              </a:rPr>
              <a:t> FORTA (Fit for the Aged)</a:t>
            </a:r>
          </a:p>
          <a:p>
            <a:pPr lvl="0">
              <a:defRPr/>
            </a:pPr>
            <a:endParaRPr lang="en-CA" sz="36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0419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D322A55-9900-4E56-A06C-C4D30B436615}"/>
              </a:ext>
            </a:extLst>
          </p:cNvPr>
          <p:cNvSpPr/>
          <p:nvPr/>
        </p:nvSpPr>
        <p:spPr>
          <a:xfrm>
            <a:off x="165002" y="6387193"/>
            <a:ext cx="6797569" cy="246221"/>
          </a:xfrm>
          <a:prstGeom prst="rect">
            <a:avLst/>
          </a:prstGeom>
        </p:spPr>
        <p:txBody>
          <a:bodyPr wrap="square">
            <a:spAutoFit/>
          </a:bodyPr>
          <a:lstStyle/>
          <a:p>
            <a:pPr lvl="0" defTabSz="914400">
              <a:defRPr/>
            </a:pPr>
            <a:r>
              <a:rPr lang="de-DE" sz="1000" dirty="0">
                <a:solidFill>
                  <a:prstClr val="white"/>
                </a:solidFill>
                <a:latin typeface="Arial Narrow" panose="020B0606020202030204" pitchFamily="34" charset="0"/>
              </a:rPr>
              <a:t>Wehling M. J Am Geriatr Soc. 2009; 57(3): 560 - 1</a:t>
            </a:r>
          </a:p>
        </p:txBody>
      </p:sp>
      <p:pic>
        <p:nvPicPr>
          <p:cNvPr id="2" name="Picture 1">
            <a:extLst>
              <a:ext uri="{FF2B5EF4-FFF2-40B4-BE49-F238E27FC236}">
                <a16:creationId xmlns:a16="http://schemas.microsoft.com/office/drawing/2014/main" id="{D6967D4C-7EFF-40F0-8208-4210066D58AE}"/>
              </a:ext>
            </a:extLst>
          </p:cNvPr>
          <p:cNvPicPr>
            <a:picLocks noChangeAspect="1"/>
          </p:cNvPicPr>
          <p:nvPr/>
        </p:nvPicPr>
        <p:blipFill>
          <a:blip r:embed="rId5"/>
          <a:stretch>
            <a:fillRect/>
          </a:stretch>
        </p:blipFill>
        <p:spPr>
          <a:xfrm>
            <a:off x="831885" y="1191781"/>
            <a:ext cx="7467334" cy="4901713"/>
          </a:xfrm>
          <a:prstGeom prst="rect">
            <a:avLst/>
          </a:prstGeom>
        </p:spPr>
      </p:pic>
      <p:pic>
        <p:nvPicPr>
          <p:cNvPr id="10" name="4E92DA43-5712-40E9-AFDC-2C1062C78C6F" descr="7646DFF2-B812-4635-AA57-5171E34E5A45@chrc">
            <a:extLst>
              <a:ext uri="{FF2B5EF4-FFF2-40B4-BE49-F238E27FC236}">
                <a16:creationId xmlns:a16="http://schemas.microsoft.com/office/drawing/2014/main" id="{E19B51E3-1E11-4F77-B49D-066B95B9F6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2845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66603" y="140652"/>
            <a:ext cx="7723049" cy="954107"/>
          </a:xfrm>
          <a:prstGeom prst="rect">
            <a:avLst/>
          </a:prstGeom>
          <a:noFill/>
        </p:spPr>
        <p:txBody>
          <a:bodyPr wrap="square">
            <a:spAutoFit/>
          </a:bodyPr>
          <a:lstStyle/>
          <a:p>
            <a:pPr>
              <a:defRPr/>
            </a:pPr>
            <a:r>
              <a:rPr lang="en-CA" sz="2800" b="1" dirty="0">
                <a:solidFill>
                  <a:srgbClr val="183059"/>
                </a:solidFill>
                <a:latin typeface="Arial Narrow" panose="020B0606020202030204" pitchFamily="34" charset="0"/>
                <a:cs typeface="Aharoni" panose="02010803020104030203" pitchFamily="2" charset="-79"/>
              </a:rPr>
              <a:t>La </a:t>
            </a:r>
            <a:r>
              <a:rPr lang="en-CA" sz="2800" b="1" dirty="0" err="1">
                <a:solidFill>
                  <a:srgbClr val="183059"/>
                </a:solidFill>
                <a:latin typeface="Arial Narrow" panose="020B0606020202030204" pitchFamily="34" charset="0"/>
                <a:cs typeface="Aharoni" panose="02010803020104030203" pitchFamily="2" charset="-79"/>
              </a:rPr>
              <a:t>liste</a:t>
            </a:r>
            <a:r>
              <a:rPr lang="en-CA" sz="2800" b="1" dirty="0">
                <a:solidFill>
                  <a:srgbClr val="183059"/>
                </a:solidFill>
                <a:latin typeface="Arial Narrow" panose="020B0606020202030204" pitchFamily="34" charset="0"/>
                <a:cs typeface="Aharoni" panose="02010803020104030203" pitchFamily="2" charset="-79"/>
              </a:rPr>
              <a:t> FORTA (Fit for the Aged)</a:t>
            </a:r>
          </a:p>
          <a:p>
            <a:pPr lvl="0">
              <a:defRPr/>
            </a:pPr>
            <a:r>
              <a:rPr lang="en-CA" sz="2800" b="1" dirty="0">
                <a:solidFill>
                  <a:srgbClr val="183059"/>
                </a:solidFill>
                <a:latin typeface="Arial Narrow" panose="020B0606020202030204" pitchFamily="34" charset="0"/>
                <a:cs typeface="Aharoni" panose="02010803020104030203" pitchFamily="2" charset="-79"/>
              </a:rPr>
              <a:t>Anticoagulants pour la fibrillation </a:t>
            </a:r>
            <a:r>
              <a:rPr lang="en-CA" sz="2800" b="1" dirty="0" err="1">
                <a:solidFill>
                  <a:srgbClr val="183059"/>
                </a:solidFill>
                <a:latin typeface="Arial Narrow" panose="020B0606020202030204" pitchFamily="34" charset="0"/>
                <a:cs typeface="Aharoni" panose="02010803020104030203" pitchFamily="2" charset="-79"/>
              </a:rPr>
              <a:t>auriculaire</a:t>
            </a:r>
            <a:endParaRPr lang="en-CA" sz="28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0419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D322A55-9900-4E56-A06C-C4D30B436615}"/>
              </a:ext>
            </a:extLst>
          </p:cNvPr>
          <p:cNvSpPr/>
          <p:nvPr/>
        </p:nvSpPr>
        <p:spPr>
          <a:xfrm>
            <a:off x="165002" y="6387193"/>
            <a:ext cx="6797569" cy="246221"/>
          </a:xfrm>
          <a:prstGeom prst="rect">
            <a:avLst/>
          </a:prstGeom>
        </p:spPr>
        <p:txBody>
          <a:bodyPr wrap="square">
            <a:spAutoFit/>
          </a:bodyPr>
          <a:lstStyle/>
          <a:p>
            <a:pPr lvl="0" defTabSz="914400">
              <a:defRPr/>
            </a:pPr>
            <a:r>
              <a:rPr lang="de-DE" sz="1000" dirty="0">
                <a:solidFill>
                  <a:prstClr val="white"/>
                </a:solidFill>
                <a:latin typeface="Arial Narrow" panose="020B0606020202030204" pitchFamily="34" charset="0"/>
              </a:rPr>
              <a:t>Wehling M. J Am Geriatr Soc. 2009; 57(3): 560 - 1</a:t>
            </a:r>
          </a:p>
        </p:txBody>
      </p:sp>
      <p:pic>
        <p:nvPicPr>
          <p:cNvPr id="4" name="Picture 3">
            <a:extLst>
              <a:ext uri="{FF2B5EF4-FFF2-40B4-BE49-F238E27FC236}">
                <a16:creationId xmlns:a16="http://schemas.microsoft.com/office/drawing/2014/main" id="{5942E355-CB75-4CB5-A1AC-6DE396D17A95}"/>
              </a:ext>
            </a:extLst>
          </p:cNvPr>
          <p:cNvPicPr>
            <a:picLocks noChangeAspect="1"/>
          </p:cNvPicPr>
          <p:nvPr/>
        </p:nvPicPr>
        <p:blipFill>
          <a:blip r:embed="rId5"/>
          <a:stretch>
            <a:fillRect/>
          </a:stretch>
        </p:blipFill>
        <p:spPr>
          <a:xfrm>
            <a:off x="1312938" y="1199873"/>
            <a:ext cx="6172383" cy="4897250"/>
          </a:xfrm>
          <a:prstGeom prst="rect">
            <a:avLst/>
          </a:prstGeom>
        </p:spPr>
      </p:pic>
      <p:pic>
        <p:nvPicPr>
          <p:cNvPr id="11" name="4E92DA43-5712-40E9-AFDC-2C1062C78C6F" descr="7646DFF2-B812-4635-AA57-5171E34E5A45@chrc">
            <a:extLst>
              <a:ext uri="{FF2B5EF4-FFF2-40B4-BE49-F238E27FC236}">
                <a16:creationId xmlns:a16="http://schemas.microsoft.com/office/drawing/2014/main" id="{25787BF0-D602-4852-82CA-412A3682CB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0687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78295"/>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17662"/>
            <a:ext cx="558794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Considérations posologiques pour les AOD</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6463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Pfizer Canada Inc./BMS Canada.  Monographie d’</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Eliquis</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(apixaban),,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Boehringer</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Ingelheim</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Canada Ltd. Monographie de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Pradaxa</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dagbatran</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 11 août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Bayer Inc. Monographie de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Xarelto</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(rivaroxaban).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Daiichi</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Sankyp</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Inc. Monographie de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Lixiana</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edoxaban</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2017</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2" name="Picture 1">
            <a:extLst>
              <a:ext uri="{FF2B5EF4-FFF2-40B4-BE49-F238E27FC236}">
                <a16:creationId xmlns:a16="http://schemas.microsoft.com/office/drawing/2014/main" id="{6DCBB727-3C48-4053-BF7E-2CE0DBA2C9B7}"/>
              </a:ext>
            </a:extLst>
          </p:cNvPr>
          <p:cNvPicPr>
            <a:picLocks noChangeAspect="1"/>
          </p:cNvPicPr>
          <p:nvPr/>
        </p:nvPicPr>
        <p:blipFill>
          <a:blip r:embed="rId5"/>
          <a:stretch>
            <a:fillRect/>
          </a:stretch>
        </p:blipFill>
        <p:spPr>
          <a:xfrm>
            <a:off x="570846" y="1351990"/>
            <a:ext cx="7989412" cy="4723200"/>
          </a:xfrm>
          <a:prstGeom prst="rect">
            <a:avLst/>
          </a:prstGeom>
        </p:spPr>
      </p:pic>
      <p:pic>
        <p:nvPicPr>
          <p:cNvPr id="10" name="4E92DA43-5712-40E9-AFDC-2C1062C78C6F" descr="7646DFF2-B812-4635-AA57-5171E34E5A45@chrc">
            <a:extLst>
              <a:ext uri="{FF2B5EF4-FFF2-40B4-BE49-F238E27FC236}">
                <a16:creationId xmlns:a16="http://schemas.microsoft.com/office/drawing/2014/main" id="{C05F73C7-E43D-48DB-A036-E0B72F0268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235" y="215139"/>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675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441317"/>
            <a:ext cx="7368797"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dirty="0">
                <a:ln>
                  <a:noFill/>
                </a:ln>
                <a:solidFill>
                  <a:prstClr val="white">
                    <a:lumMod val="95000"/>
                  </a:prstClr>
                </a:solidFill>
                <a:effectLst/>
                <a:uLnTx/>
                <a:uFillTx/>
                <a:latin typeface="Arial Narrow" panose="020B0606020202030204" pitchFamily="34" charset="0"/>
                <a:ea typeface="+mn-ea"/>
                <a:cs typeface="Candara"/>
              </a:rPr>
              <a:t>Quel serait votre choix pour Beth?</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fr-CH" sz="2400" b="1" i="1" u="none" strike="noStrike" kern="1200" cap="none" spc="0" normalizeH="0" baseline="0" noProof="0" dirty="0">
                <a:ln>
                  <a:noFill/>
                </a:ln>
                <a:solidFill>
                  <a:srgbClr val="23334E"/>
                </a:solidFill>
                <a:effectLst/>
                <a:uLnTx/>
                <a:uFillTx/>
                <a:latin typeface="Arial Narrow" panose="020B0606020202030204" pitchFamily="34" charset="0"/>
                <a:cs typeface="Aharoni" panose="02010803020104030203" pitchFamily="2" charset="-79"/>
              </a:rPr>
              <a:t>Sélectionnez </a:t>
            </a:r>
            <a:r>
              <a:rPr lang="fr-CH" b="1" i="1" noProof="0" dirty="0">
                <a:solidFill>
                  <a:srgbClr val="23334E"/>
                </a:solidFill>
                <a:latin typeface="Arial Narrow" panose="020B0606020202030204" pitchFamily="34" charset="0"/>
                <a:cs typeface="Aharoni" panose="02010803020104030203" pitchFamily="2" charset="-79"/>
              </a:rPr>
              <a:t>une ou plusieurs des options suivantes</a:t>
            </a:r>
            <a:endParaRPr kumimoji="0" lang="fr-CH" sz="2400" b="1" i="1" u="none" strike="noStrike" kern="1200" cap="none" spc="0" normalizeH="0" baseline="0" noProof="0" dirty="0">
              <a:ln>
                <a:noFill/>
              </a:ln>
              <a:solidFill>
                <a:srgbClr val="23334E"/>
              </a:solidFill>
              <a:effectLst/>
              <a:uLnTx/>
              <a:uFillTx/>
              <a:latin typeface="Arial Narrow" panose="020B0606020202030204" pitchFamily="34" charset="0"/>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fr-CH" sz="1100" b="1" i="1" u="none" strike="noStrike" kern="1200" cap="none" spc="0" normalizeH="0" baseline="0" noProof="0" dirty="0">
              <a:ln>
                <a:noFill/>
              </a:ln>
              <a:solidFill>
                <a:srgbClr val="254A87"/>
              </a:solidFill>
              <a:effectLst/>
              <a:uLnTx/>
              <a:uFillTx/>
              <a:latin typeface="Arial Narrow" panose="020B0606020202030204" pitchFamily="34" charset="0"/>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fr-CH"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Warfarine jusqu’à un INR </a:t>
            </a:r>
            <a:r>
              <a:rPr lang="fr-CH" sz="1800" b="1" dirty="0">
                <a:solidFill>
                  <a:prstClr val="black"/>
                </a:solidFill>
                <a:latin typeface="Arial Narrow" panose="020B0606020202030204" pitchFamily="34" charset="0"/>
                <a:ea typeface="Lato" panose="020F0502020204030203" pitchFamily="34" charset="0"/>
                <a:cs typeface="Lato" panose="020F0502020204030203" pitchFamily="34" charset="0"/>
              </a:rPr>
              <a:t>de </a:t>
            </a:r>
            <a:r>
              <a:rPr kumimoji="0" lang="fr-CH"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2-3</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fr-CH" sz="1800" b="1" i="0" u="none" strike="noStrike" kern="120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Apixaban 5 mg </a:t>
            </a:r>
            <a:r>
              <a:rPr kumimoji="0" lang="fr-CH" sz="1800" b="1" i="0" u="none" strike="noStrike" kern="1200" cap="none" spc="0" normalizeH="0" baseline="0" noProof="0" dirty="0" err="1">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bid</a:t>
            </a:r>
            <a:r>
              <a:rPr kumimoji="0" lang="fr-CH" sz="1800" b="1" i="0" u="none" strike="noStrike" kern="120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 </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fr-CH"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Apixaban 2,5 mg </a:t>
            </a:r>
            <a:r>
              <a:rPr kumimoji="0" lang="fr-CH" sz="1800" b="1" i="0" u="none" strike="noStrike" kern="1200" cap="none" spc="0" normalizeH="0" baseline="0" noProof="0" dirty="0" err="1">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bid</a:t>
            </a:r>
            <a:r>
              <a:rPr kumimoji="0" lang="fr-CH"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 </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fr-CH" sz="1800" b="1" i="0" u="none" strike="noStrike" kern="1200" cap="none" spc="0" normalizeH="0" baseline="0" noProof="0" dirty="0" err="1">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Dabigitran</a:t>
            </a:r>
            <a:r>
              <a:rPr kumimoji="0" lang="fr-CH"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 150 mg </a:t>
            </a:r>
            <a:r>
              <a:rPr kumimoji="0" lang="fr-CH" sz="1800" b="1" i="0" u="none" strike="noStrike" kern="1200" cap="none" spc="0" normalizeH="0" baseline="0" noProof="0" dirty="0" err="1">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bid</a:t>
            </a:r>
            <a:r>
              <a:rPr kumimoji="0" lang="fr-CH"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 </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fr-CH" sz="1800" b="1" i="0" u="none" strike="noStrike" kern="120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Dabigatran 110 mg </a:t>
            </a:r>
            <a:r>
              <a:rPr kumimoji="0" lang="fr-CH" sz="1800" b="1" i="0" u="none" strike="noStrike" kern="1200" cap="none" spc="0" normalizeH="0" baseline="0" noProof="0" dirty="0" err="1">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bid</a:t>
            </a:r>
            <a:endParaRPr kumimoji="0" lang="fr-CH" sz="1800" b="1" i="0" u="none" strike="noStrike" kern="120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fr-CH" sz="1800" b="1" i="0" u="none" strike="noStrike" kern="1200" cap="none" spc="0" normalizeH="0" baseline="0" noProof="0" dirty="0" err="1">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Édoxaban</a:t>
            </a:r>
            <a:r>
              <a:rPr kumimoji="0" lang="fr-CH"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 60 mg die</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fr-CH" sz="1800" b="1" i="0" u="none" strike="noStrike" kern="1200" cap="none" spc="0" normalizeH="0" baseline="0" noProof="0" dirty="0" err="1">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Édoxaban</a:t>
            </a:r>
            <a:r>
              <a:rPr kumimoji="0" lang="fr-CH" sz="1800" b="1" i="0" u="none" strike="noStrike" kern="120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 30 mg die</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fr-CH"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Rivaroxaban 20 mg die</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fr-CH" sz="1800" b="1" i="0" u="none" strike="noStrike" kern="120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Rivaroxaban 15 mg die</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5" name="4E92DA43-5712-40E9-AFDC-2C1062C78C6F" descr="7646DFF2-B812-4635-AA57-5171E34E5A45@chrc">
            <a:extLst>
              <a:ext uri="{FF2B5EF4-FFF2-40B4-BE49-F238E27FC236}">
                <a16:creationId xmlns:a16="http://schemas.microsoft.com/office/drawing/2014/main" id="{51E6E94D-1B63-4CBD-AB4B-7DF88B9AC8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A close up of a sign&#10;&#10;Description automatically generated">
            <a:extLst>
              <a:ext uri="{FF2B5EF4-FFF2-40B4-BE49-F238E27FC236}">
                <a16:creationId xmlns:a16="http://schemas.microsoft.com/office/drawing/2014/main" id="{46891337-7944-475D-8212-03A97D36D044}"/>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2179" y="84727"/>
            <a:ext cx="1367490" cy="3079932"/>
          </a:xfrm>
          <a:prstGeom prst="rect">
            <a:avLst/>
          </a:prstGeom>
        </p:spPr>
      </p:pic>
    </p:spTree>
    <p:extLst>
      <p:ext uri="{BB962C8B-B14F-4D97-AF65-F5344CB8AC3E}">
        <p14:creationId xmlns:p14="http://schemas.microsoft.com/office/powerpoint/2010/main" val="1158728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standing posing for the camera&#10;&#10;Description automatically generated">
            <a:extLst>
              <a:ext uri="{FF2B5EF4-FFF2-40B4-BE49-F238E27FC236}">
                <a16:creationId xmlns:a16="http://schemas.microsoft.com/office/drawing/2014/main" id="{D9411C47-064B-4147-B966-2662C1FC3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028" y="58670"/>
            <a:ext cx="2087898" cy="6271232"/>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algn="ctr">
              <a:defRPr/>
            </a:pPr>
            <a:r>
              <a:rPr kumimoji="0" lang="en-CA" sz="4800" b="1" i="0" u="none" strike="noStrike" kern="1200" cap="none" spc="0" normalizeH="0" baseline="0" noProof="0" dirty="0" err="1">
                <a:ln>
                  <a:noFill/>
                </a:ln>
                <a:effectLst/>
                <a:uLnTx/>
                <a:uFillTx/>
                <a:latin typeface="Arial Narrow" panose="020B0606020202030204" pitchFamily="34" charset="0"/>
                <a:ea typeface="+mn-ea"/>
                <a:cs typeface="Aharoni" panose="02010803020104030203" pitchFamily="2" charset="-79"/>
              </a:rPr>
              <a:t>Cas</a:t>
            </a:r>
            <a:r>
              <a:rPr kumimoji="0" lang="en-CA" sz="4800" b="1" i="0" u="none" strike="noStrike" kern="1200" cap="none" spc="0" normalizeH="0" baseline="0" noProof="0" dirty="0">
                <a:ln>
                  <a:noFill/>
                </a:ln>
                <a:effectLst/>
                <a:uLnTx/>
                <a:uFillTx/>
                <a:latin typeface="Arial Narrow" panose="020B0606020202030204" pitchFamily="34" charset="0"/>
                <a:ea typeface="+mn-ea"/>
                <a:cs typeface="Aharoni" panose="02010803020104030203" pitchFamily="2" charset="-79"/>
              </a:rPr>
              <a:t> </a:t>
            </a:r>
            <a:r>
              <a:rPr lang="en-CA" sz="4800" b="1" dirty="0">
                <a:latin typeface="Arial Narrow" pitchFamily="34" charset="0"/>
                <a:cs typeface="Aharoni" panose="02010803020104030203" pitchFamily="2" charset="-79"/>
              </a:rPr>
              <a:t>n</a:t>
            </a:r>
            <a:r>
              <a:rPr lang="fr-FR" sz="4800" b="1" baseline="30000" dirty="0">
                <a:latin typeface="Arial Narrow" pitchFamily="34" charset="0"/>
              </a:rPr>
              <a:t>o </a:t>
            </a:r>
            <a:r>
              <a:rPr lang="en-CA" sz="4800" b="1" dirty="0">
                <a:latin typeface="Arial Narrow" panose="020B0606020202030204" pitchFamily="34" charset="0"/>
                <a:cs typeface="Aharoni" panose="02010803020104030203" pitchFamily="2" charset="-79"/>
              </a:rPr>
              <a:t>6</a:t>
            </a:r>
            <a:endParaRPr lang="en-US" sz="4800" b="1" dirty="0">
              <a:latin typeface="Arial Narrow" panose="020B0606020202030204" pitchFamily="34" charset="0"/>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421055" y="3097574"/>
            <a:ext cx="6652400" cy="1077218"/>
          </a:xfrm>
          <a:prstGeom prst="rect">
            <a:avLst/>
          </a:prstGeom>
        </p:spPr>
        <p:txBody>
          <a:bodyPr wrap="square">
            <a:spAutoFit/>
          </a:bodyPr>
          <a:lstStyle/>
          <a:p>
            <a:pPr lvl="0" algn="ctr">
              <a:defRPr/>
            </a:pPr>
            <a:r>
              <a:rPr lang="fr-FR" sz="3200" b="1" dirty="0">
                <a:solidFill>
                  <a:prstClr val="white">
                    <a:lumMod val="95000"/>
                  </a:prstClr>
                </a:solidFill>
                <a:latin typeface="Arial Narrow" panose="020B0606020202030204" pitchFamily="34" charset="0"/>
                <a:cs typeface="Candara"/>
              </a:rPr>
              <a:t>Beth est préoccupée par l’emploi de ces médicaments à son âge</a:t>
            </a:r>
            <a:endParaRPr kumimoji="0" lang="fr-FR" sz="3200" b="1" i="0" u="none" strike="noStrike" kern="1200" cap="none" spc="0" normalizeH="0" baseline="30000" dirty="0">
              <a:ln>
                <a:noFill/>
              </a:ln>
              <a:solidFill>
                <a:prstClr val="white">
                  <a:lumMod val="95000"/>
                </a:prstClr>
              </a:solidFill>
              <a:effectLst/>
              <a:uLnTx/>
              <a:uFillTx/>
              <a:latin typeface="Arial Narrow" panose="020B0606020202030204" pitchFamily="34" charset="0"/>
              <a:cs typeface="Candara"/>
            </a:endParaRPr>
          </a:p>
        </p:txBody>
      </p:sp>
      <p:pic>
        <p:nvPicPr>
          <p:cNvPr id="12" name="4E92DA43-5712-40E9-AFDC-2C1062C78C6F" descr="7646DFF2-B812-4635-AA57-5171E34E5A45@chrc">
            <a:extLst>
              <a:ext uri="{FF2B5EF4-FFF2-40B4-BE49-F238E27FC236}">
                <a16:creationId xmlns:a16="http://schemas.microsoft.com/office/drawing/2014/main" id="{51F40FA3-90E8-453B-AB55-353713396D5C}"/>
              </a:ext>
            </a:extLst>
          </p:cNvPr>
          <p:cNvPicPr>
            <a:picLocks noChangeAspect="1" noChangeArrowheads="1"/>
          </p:cNvPicPr>
          <p:nvPr/>
        </p:nvPicPr>
        <p:blipFill>
          <a:blip r:embed="rId6" cstate="hqprint">
            <a:lum bright="70000" contrast="-70000"/>
            <a:extLst>
              <a:ext uri="{28A0092B-C50C-407E-A947-70E740481C1C}">
                <a14:useLocalDpi xmlns:a14="http://schemas.microsoft.com/office/drawing/2010/main" val="0"/>
              </a:ext>
            </a:extLst>
          </a:blip>
          <a:srcRect/>
          <a:stretch>
            <a:fillRect/>
          </a:stretch>
        </p:blipFill>
        <p:spPr bwMode="auto">
          <a:xfrm>
            <a:off x="180222" y="6346601"/>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96669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441317"/>
            <a:ext cx="7368797" cy="707886"/>
          </a:xfrm>
          <a:prstGeom prst="rect">
            <a:avLst/>
          </a:prstGeom>
        </p:spPr>
        <p:txBody>
          <a:bodyPr wrap="square">
            <a:spAutoFit/>
          </a:bodyPr>
          <a:lstStyle/>
          <a:p>
            <a:pPr lvl="0" algn="ctr">
              <a:defRPr/>
            </a:pPr>
            <a:r>
              <a:rPr lang="fr-CA" sz="4000" b="1" dirty="0">
                <a:solidFill>
                  <a:prstClr val="white">
                    <a:lumMod val="95000"/>
                  </a:prstClr>
                </a:solidFill>
                <a:latin typeface="Arial Narrow" panose="020B0606020202030204" pitchFamily="34" charset="0"/>
                <a:cs typeface="Candara"/>
              </a:rPr>
              <a:t>Que diriez-vous à Beth?</a:t>
            </a:r>
            <a:endParaRPr kumimoji="0" lang="fr-CA" sz="4000" b="1" i="0" u="none" strike="noStrike" kern="1200" cap="none" spc="0" normalizeH="0" baseline="0" dirty="0">
              <a:ln>
                <a:noFill/>
              </a:ln>
              <a:solidFill>
                <a:prstClr val="white">
                  <a:lumMod val="95000"/>
                </a:prstClr>
              </a:solidFill>
              <a:effectLst/>
              <a:uLnTx/>
              <a:uFillTx/>
              <a:latin typeface="Arial Narrow" panose="020B0606020202030204"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61262" y="2597181"/>
            <a:ext cx="9021478" cy="39438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C0504D"/>
              </a:buClr>
            </a:pPr>
            <a:r>
              <a:rPr kumimoji="0" lang="fr-FR" sz="2800" b="1" i="1" u="none" strike="noStrike" kern="1200" cap="none" spc="0" normalizeH="0" baseline="0" dirty="0">
                <a:ln>
                  <a:noFill/>
                </a:ln>
                <a:solidFill>
                  <a:srgbClr val="23334E"/>
                </a:solidFill>
                <a:effectLst/>
                <a:uLnTx/>
                <a:uFillTx/>
                <a:latin typeface="Arial Narrow" panose="020B0606020202030204" pitchFamily="34" charset="0"/>
                <a:cs typeface="Aharoni" panose="02010803020104030203" pitchFamily="2" charset="-79"/>
              </a:rPr>
              <a:t>Sélectionnez l’une des options suivantes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fr-FR" sz="1100" b="1" i="1" u="none" strike="noStrike" kern="1200" cap="none" spc="0" normalizeH="0" baseline="0" dirty="0">
              <a:ln>
                <a:noFill/>
              </a:ln>
              <a:solidFill>
                <a:srgbClr val="254A87"/>
              </a:solidFill>
              <a:effectLst/>
              <a:uLnTx/>
              <a:uFillTx/>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fr-MC" sz="2200" b="1" dirty="0">
                <a:solidFill>
                  <a:prstClr val="black"/>
                </a:solidFill>
                <a:latin typeface="Arial Narrow" pitchFamily="34" charset="0"/>
                <a:ea typeface="Lato" panose="020F0502020204030203" pitchFamily="34" charset="0"/>
                <a:cs typeface="Lato" panose="020F0502020204030203" pitchFamily="34" charset="0"/>
              </a:rPr>
              <a:t>Dites-lui que vous allez lui prescrire de l’AAS</a:t>
            </a:r>
          </a:p>
          <a:p>
            <a:pPr marL="914400" lvl="1" indent="-457200" algn="l" defTabSz="914377">
              <a:lnSpc>
                <a:spcPct val="100000"/>
              </a:lnSpc>
              <a:spcBef>
                <a:spcPts val="600"/>
              </a:spcBef>
              <a:buFont typeface="+mj-lt"/>
              <a:buAutoNum type="arabicPeriod"/>
            </a:pPr>
            <a:r>
              <a:rPr lang="fr-MC" sz="2200" b="1" dirty="0">
                <a:solidFill>
                  <a:prstClr val="black"/>
                </a:solidFill>
                <a:latin typeface="Arial Narrow" pitchFamily="34" charset="0"/>
                <a:ea typeface="Lato" panose="020F0502020204030203" pitchFamily="34" charset="0"/>
                <a:cs typeface="Lato" panose="020F0502020204030203" pitchFamily="34" charset="0"/>
              </a:rPr>
              <a:t>Dites-lui que la warfarine peut être un meilleur choix en raison de son âge et que l’on peut surveiller son taux sanguin de médicament</a:t>
            </a:r>
          </a:p>
          <a:p>
            <a:pPr marL="914400" lvl="1" indent="-457200" algn="l" defTabSz="914377">
              <a:lnSpc>
                <a:spcPct val="100000"/>
              </a:lnSpc>
              <a:spcBef>
                <a:spcPts val="600"/>
              </a:spcBef>
              <a:buFont typeface="+mj-lt"/>
              <a:buAutoNum type="arabicPeriod"/>
            </a:pPr>
            <a:r>
              <a:rPr lang="fr-MC" sz="2200" b="1" dirty="0">
                <a:solidFill>
                  <a:prstClr val="black"/>
                </a:solidFill>
                <a:latin typeface="Arial Narrow" pitchFamily="34" charset="0"/>
                <a:ea typeface="Lato" panose="020F0502020204030203" pitchFamily="34" charset="0"/>
                <a:cs typeface="Lato" panose="020F0502020204030203" pitchFamily="34" charset="0"/>
              </a:rPr>
              <a:t>Le risque d’AVC est FAIBLE, aucun médicament n’est donc en fait réellement nécessaire</a:t>
            </a:r>
          </a:p>
          <a:p>
            <a:pPr marL="914400" lvl="1" indent="-457200" algn="l" defTabSz="914377">
              <a:lnSpc>
                <a:spcPct val="100000"/>
              </a:lnSpc>
              <a:spcBef>
                <a:spcPts val="600"/>
              </a:spcBef>
              <a:buFont typeface="+mj-lt"/>
              <a:buAutoNum type="arabicPeriod"/>
            </a:pPr>
            <a:r>
              <a:rPr lang="fr-MC" sz="2200" b="1" dirty="0">
                <a:solidFill>
                  <a:prstClr val="black"/>
                </a:solidFill>
                <a:latin typeface="Arial Narrow" pitchFamily="34" charset="0"/>
                <a:ea typeface="Lato" panose="020F0502020204030203" pitchFamily="34" charset="0"/>
                <a:cs typeface="Lato" panose="020F0502020204030203" pitchFamily="34" charset="0"/>
              </a:rPr>
              <a:t>Les résultats obtenus avec les AOD chez les sujets âgés concordent avec ceux des études cliniques</a:t>
            </a:r>
            <a:endParaRPr lang="en-CA" sz="2200" b="1" dirty="0">
              <a:solidFill>
                <a:prstClr val="black"/>
              </a:solidFill>
              <a:latin typeface="Arial Narrow" pitchFamily="34" charset="0"/>
              <a:ea typeface="Lato" panose="020F0502020204030203" pitchFamily="34" charset="0"/>
              <a:cs typeface="Lato" panose="020F0502020204030203" pitchFamily="34" charset="0"/>
            </a:endParaRPr>
          </a:p>
          <a:p>
            <a:pPr lvl="1" algn="l" defTabSz="914377">
              <a:defRPr/>
            </a:pPr>
            <a:endParaRPr lang="en-CA" sz="2400" dirty="0">
              <a:solidFill>
                <a:prstClr val="black"/>
              </a:solidFill>
              <a:latin typeface="Candara"/>
              <a:cs typeface="Candara"/>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14914604-5D1D-4AD0-BCF5-3846BC0BB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close up of a sign&#10;&#10;Description automatically generated">
            <a:extLst>
              <a:ext uri="{FF2B5EF4-FFF2-40B4-BE49-F238E27FC236}">
                <a16:creationId xmlns:a16="http://schemas.microsoft.com/office/drawing/2014/main" id="{B2A91905-EA2C-48B9-8A49-77E9DDD09D8A}"/>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2179" y="84727"/>
            <a:ext cx="1367490" cy="3079932"/>
          </a:xfrm>
          <a:prstGeom prst="rect">
            <a:avLst/>
          </a:prstGeom>
        </p:spPr>
      </p:pic>
    </p:spTree>
    <p:extLst>
      <p:ext uri="{BB962C8B-B14F-4D97-AF65-F5344CB8AC3E}">
        <p14:creationId xmlns:p14="http://schemas.microsoft.com/office/powerpoint/2010/main" val="101654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29955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52036"/>
            <a:ext cx="6780357" cy="830997"/>
          </a:xfrm>
          <a:prstGeom prst="rect">
            <a:avLst/>
          </a:prstGeom>
          <a:noFill/>
        </p:spPr>
        <p:txBody>
          <a:bodyPr wrap="square">
            <a:spAutoFit/>
          </a:bodyPr>
          <a:lstStyle/>
          <a:p>
            <a:pPr lvl="0">
              <a:defRPr/>
            </a:pPr>
            <a:r>
              <a:rPr lang="fr-MC" sz="2400" b="1" dirty="0">
                <a:solidFill>
                  <a:srgbClr val="183059"/>
                </a:solidFill>
                <a:latin typeface="Arial Narrow" panose="020B0606020202030204" pitchFamily="34" charset="0"/>
                <a:cs typeface="Aharoni" panose="02010803020104030203" pitchFamily="2" charset="-79"/>
              </a:rPr>
              <a:t>AOD vs warfarine chez les patients atteints de FA : Impact sur le risque hémorragique par âge</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346283"/>
            <a:ext cx="4341263" cy="400110"/>
          </a:xfrm>
          <a:prstGeom prst="rect">
            <a:avLst/>
          </a:prstGeom>
          <a:noFill/>
          <a:ln w="9525">
            <a:noFill/>
            <a:miter lim="800000"/>
            <a:headEnd/>
            <a:tailEnd/>
          </a:ln>
        </p:spPr>
        <p:txBody>
          <a:bodyPr wrap="square">
            <a:spAutoFit/>
          </a:bodyPr>
          <a:lstStyle/>
          <a:p>
            <a:pPr lvl="0">
              <a:defRPr/>
            </a:pPr>
            <a:r>
              <a:rPr lang="da-DK" altLang="en-US" sz="1000" dirty="0">
                <a:solidFill>
                  <a:prstClr val="white"/>
                </a:solidFill>
                <a:latin typeface="Arial Narrow" panose="020B0606020202030204" pitchFamily="34" charset="0"/>
                <a:cs typeface="Lato"/>
              </a:rPr>
              <a:t> Diener HC, et al. Eur Heart J. 2016 Feb 4.</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graphicFrame>
        <p:nvGraphicFramePr>
          <p:cNvPr id="12" name="Table 11">
            <a:extLst>
              <a:ext uri="{FF2B5EF4-FFF2-40B4-BE49-F238E27FC236}">
                <a16:creationId xmlns:a16="http://schemas.microsoft.com/office/drawing/2014/main" id="{32B10260-C74D-43A8-869F-6721A633B452}"/>
              </a:ext>
            </a:extLst>
          </p:cNvPr>
          <p:cNvGraphicFramePr>
            <a:graphicFrameLocks noGrp="1"/>
          </p:cNvGraphicFramePr>
          <p:nvPr>
            <p:extLst>
              <p:ext uri="{D42A27DB-BD31-4B8C-83A1-F6EECF244321}">
                <p14:modId xmlns:p14="http://schemas.microsoft.com/office/powerpoint/2010/main" val="980595725"/>
              </p:ext>
            </p:extLst>
          </p:nvPr>
        </p:nvGraphicFramePr>
        <p:xfrm>
          <a:off x="17405" y="1505434"/>
          <a:ext cx="9109709" cy="4679237"/>
        </p:xfrm>
        <a:graphic>
          <a:graphicData uri="http://schemas.openxmlformats.org/drawingml/2006/table">
            <a:tbl>
              <a:tblPr firstRow="1" bandRow="1"/>
              <a:tblGrid>
                <a:gridCol w="1645920">
                  <a:extLst>
                    <a:ext uri="{9D8B030D-6E8A-4147-A177-3AD203B41FA5}">
                      <a16:colId xmlns:a16="http://schemas.microsoft.com/office/drawing/2014/main" val="20000"/>
                    </a:ext>
                  </a:extLst>
                </a:gridCol>
                <a:gridCol w="2103120">
                  <a:extLst>
                    <a:ext uri="{9D8B030D-6E8A-4147-A177-3AD203B41FA5}">
                      <a16:colId xmlns:a16="http://schemas.microsoft.com/office/drawing/2014/main" val="20004"/>
                    </a:ext>
                  </a:extLst>
                </a:gridCol>
                <a:gridCol w="1188720">
                  <a:extLst>
                    <a:ext uri="{9D8B030D-6E8A-4147-A177-3AD203B41FA5}">
                      <a16:colId xmlns:a16="http://schemas.microsoft.com/office/drawing/2014/main" val="20005"/>
                    </a:ext>
                  </a:extLst>
                </a:gridCol>
                <a:gridCol w="1195388">
                  <a:extLst>
                    <a:ext uri="{9D8B030D-6E8A-4147-A177-3AD203B41FA5}">
                      <a16:colId xmlns:a16="http://schemas.microsoft.com/office/drawing/2014/main" val="20001"/>
                    </a:ext>
                  </a:extLst>
                </a:gridCol>
                <a:gridCol w="1195388">
                  <a:extLst>
                    <a:ext uri="{9D8B030D-6E8A-4147-A177-3AD203B41FA5}">
                      <a16:colId xmlns:a16="http://schemas.microsoft.com/office/drawing/2014/main" val="20002"/>
                    </a:ext>
                  </a:extLst>
                </a:gridCol>
                <a:gridCol w="1781173">
                  <a:extLst>
                    <a:ext uri="{9D8B030D-6E8A-4147-A177-3AD203B41FA5}">
                      <a16:colId xmlns:a16="http://schemas.microsoft.com/office/drawing/2014/main" val="20003"/>
                    </a:ext>
                  </a:extLst>
                </a:gridCol>
              </a:tblGrid>
              <a:tr h="367536">
                <a:tc rowSpan="2" gridSpan="2">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algn="ctr"/>
                      <a:r>
                        <a:rPr lang="en-CA" sz="1800" baseline="0" dirty="0" err="1">
                          <a:solidFill>
                            <a:schemeClr val="bg1"/>
                          </a:solidFill>
                          <a:latin typeface="Arial Narrow" panose="020B0606020202030204" pitchFamily="34" charset="0"/>
                        </a:rPr>
                        <a:t>Essai</a:t>
                      </a:r>
                      <a:r>
                        <a:rPr lang="en-CA" sz="1800" baseline="0" dirty="0">
                          <a:solidFill>
                            <a:schemeClr val="bg1"/>
                          </a:solidFill>
                          <a:latin typeface="Arial Narrow" panose="020B0606020202030204" pitchFamily="34" charset="0"/>
                        </a:rPr>
                        <a:t>, agent et dose</a:t>
                      </a:r>
                    </a:p>
                  </a:txBody>
                  <a:tcPr anchor="b">
                    <a:lnL w="12700" cap="flat" cmpd="sng" algn="ctr">
                      <a:solidFill>
                        <a:srgbClr val="1B1A5A"/>
                      </a:solidFill>
                      <a:prstDash val="solid"/>
                      <a:round/>
                      <a:headEnd type="none" w="med" len="med"/>
                      <a:tailEnd type="none" w="med" len="med"/>
                    </a:lnL>
                    <a:lnR>
                      <a:noFill/>
                    </a:lnR>
                    <a:lnT w="12700" cap="flat" cmpd="sng" algn="ctr">
                      <a:solidFill>
                        <a:srgbClr val="1B1A5A"/>
                      </a:solidFill>
                      <a:prstDash val="solid"/>
                      <a:round/>
                      <a:headEnd type="none" w="med" len="med"/>
                      <a:tailEnd type="none" w="med" len="med"/>
                    </a:lnT>
                    <a:lnB w="12700" cap="flat" cmpd="sng" algn="ctr">
                      <a:solidFill>
                        <a:srgbClr val="ECEBF9"/>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rowSpan="2" hMerge="1">
                  <a:txBody>
                    <a:bodyPr/>
                    <a:lstStyle/>
                    <a:p>
                      <a:pPr algn="l"/>
                      <a:endParaRPr lang="en-CA" sz="1300" baseline="0" dirty="0"/>
                    </a:p>
                  </a:txBody>
                  <a:tcPr anchor="b">
                    <a:solidFill>
                      <a:srgbClr val="A3B7B8">
                        <a:alpha val="20000"/>
                      </a:srgbClr>
                    </a:solidFill>
                  </a:tcPr>
                </a:tc>
                <a:tc rowSpan="2">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algn="ctr"/>
                      <a:r>
                        <a:rPr lang="fr-MC" sz="1800" baseline="0" noProof="0">
                          <a:solidFill>
                            <a:schemeClr val="bg1"/>
                          </a:solidFill>
                          <a:latin typeface="Arial Narrow" panose="020B0606020202030204" pitchFamily="34" charset="0"/>
                        </a:rPr>
                        <a:t>Âge</a:t>
                      </a:r>
                    </a:p>
                  </a:txBody>
                  <a:tcPr anchor="b">
                    <a:lnL>
                      <a:noFill/>
                    </a:lnL>
                    <a:lnR>
                      <a:noFill/>
                    </a:lnR>
                    <a:lnT w="12700" cap="flat" cmpd="sng" algn="ctr">
                      <a:solidFill>
                        <a:srgbClr val="1B1A5A"/>
                      </a:solidFill>
                      <a:prstDash val="solid"/>
                      <a:round/>
                      <a:headEnd type="none" w="med" len="med"/>
                      <a:tailEnd type="none" w="med" len="med"/>
                    </a:lnT>
                    <a:lnB w="12700" cap="flat" cmpd="sng" algn="ctr">
                      <a:solidFill>
                        <a:srgbClr val="ECEBF9"/>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gridSpan="2">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MC" sz="1800" baseline="0" noProof="0">
                          <a:solidFill>
                            <a:schemeClr val="bg1"/>
                          </a:solidFill>
                          <a:latin typeface="Arial Narrow" panose="020B0606020202030204" pitchFamily="34" charset="0"/>
                        </a:rPr>
                        <a:t>Taux d’événements, %/an</a:t>
                      </a:r>
                    </a:p>
                  </a:txBody>
                  <a:tcPr anchor="b">
                    <a:lnL>
                      <a:noFill/>
                    </a:lnL>
                    <a:lnR>
                      <a:noFill/>
                    </a:lnR>
                    <a:lnT w="12700" cap="flat" cmpd="sng" algn="ctr">
                      <a:solidFill>
                        <a:srgbClr val="1B1A5A"/>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83059"/>
                    </a:solidFill>
                  </a:tcPr>
                </a:tc>
                <a:tc hMerge="1">
                  <a:txBody>
                    <a:bodyPr/>
                    <a:lstStyle/>
                    <a:p>
                      <a:pPr algn="l"/>
                      <a:endParaRPr lang="en-CA" sz="1300" baseline="0" dirty="0"/>
                    </a:p>
                  </a:txBody>
                  <a:tcPr anchor="b"/>
                </a:tc>
                <a:tc rowSpan="2">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algn="ctr"/>
                      <a:r>
                        <a:rPr lang="fr-MC" sz="1800" baseline="0" noProof="0" dirty="0">
                          <a:solidFill>
                            <a:schemeClr val="bg1"/>
                          </a:solidFill>
                          <a:latin typeface="Arial Narrow" panose="020B0606020202030204" pitchFamily="34" charset="0"/>
                        </a:rPr>
                        <a:t>RRI </a:t>
                      </a:r>
                      <a:br>
                        <a:rPr lang="fr-MC" sz="1800" baseline="0" noProof="0" dirty="0">
                          <a:solidFill>
                            <a:schemeClr val="bg1"/>
                          </a:solidFill>
                          <a:latin typeface="Arial Narrow" panose="020B0606020202030204" pitchFamily="34" charset="0"/>
                        </a:rPr>
                      </a:br>
                      <a:r>
                        <a:rPr lang="fr-MC" sz="1800" baseline="0" noProof="0" dirty="0">
                          <a:solidFill>
                            <a:schemeClr val="bg1"/>
                          </a:solidFill>
                          <a:latin typeface="Arial Narrow" panose="020B0606020202030204" pitchFamily="34" charset="0"/>
                        </a:rPr>
                        <a:t>(IC à 95 %)</a:t>
                      </a:r>
                    </a:p>
                  </a:txBody>
                  <a:tcPr anchor="b">
                    <a:lnL>
                      <a:noFill/>
                    </a:lnL>
                    <a:lnR w="12700" cap="flat" cmpd="sng" algn="ctr">
                      <a:solidFill>
                        <a:srgbClr val="1B1A5A"/>
                      </a:solidFill>
                      <a:prstDash val="solid"/>
                      <a:round/>
                      <a:headEnd type="none" w="med" len="med"/>
                      <a:tailEnd type="none" w="med" len="med"/>
                    </a:lnR>
                    <a:lnT w="12700" cap="flat" cmpd="sng" algn="ctr">
                      <a:solidFill>
                        <a:srgbClr val="1B1A5A"/>
                      </a:solidFill>
                      <a:prstDash val="solid"/>
                      <a:round/>
                      <a:headEnd type="none" w="med" len="med"/>
                      <a:tailEnd type="none" w="med" len="med"/>
                    </a:lnT>
                    <a:lnB w="12700" cap="flat" cmpd="sng" algn="ctr">
                      <a:solidFill>
                        <a:srgbClr val="ECEBF9"/>
                      </a:solidFill>
                      <a:prstDash val="solid"/>
                      <a:round/>
                      <a:headEnd type="none" w="med" len="med"/>
                      <a:tailEnd type="none" w="med" len="med"/>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5"/>
                  </a:ext>
                </a:extLst>
              </a:tr>
              <a:tr h="442517">
                <a:tc gridSpan="2" vMerge="1">
                  <a:txBody>
                    <a:bodyPr/>
                    <a:lstStyle/>
                    <a:p>
                      <a:pPr algn="l"/>
                      <a:endParaRPr lang="en-CA" sz="1300" baseline="0" dirty="0"/>
                    </a:p>
                  </a:txBody>
                  <a:tcPr anchor="b"/>
                </a:tc>
                <a:tc hMerge="1" vMerge="1">
                  <a:txBody>
                    <a:bodyPr/>
                    <a:lstStyle/>
                    <a:p>
                      <a:endParaRPr lang="en-CA"/>
                    </a:p>
                  </a:txBody>
                  <a:tcPr/>
                </a:tc>
                <a:tc vMerge="1">
                  <a:txBody>
                    <a:bodyPr/>
                    <a:lstStyle/>
                    <a:p>
                      <a:endParaRPr lang="en-CA"/>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MC" sz="1800" baseline="0" noProof="0">
                          <a:solidFill>
                            <a:schemeClr val="bg1"/>
                          </a:solidFill>
                          <a:latin typeface="Arial Narrow" panose="020B0606020202030204" pitchFamily="34" charset="0"/>
                        </a:rPr>
                        <a:t>AOD</a:t>
                      </a:r>
                    </a:p>
                  </a:txBody>
                  <a:tcPr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MC" sz="1800" baseline="0" noProof="0" dirty="0">
                          <a:solidFill>
                            <a:schemeClr val="bg1"/>
                          </a:solidFill>
                          <a:latin typeface="Arial Narrow" panose="020B0606020202030204" pitchFamily="34" charset="0"/>
                        </a:rPr>
                        <a:t>Warfarine</a:t>
                      </a:r>
                    </a:p>
                  </a:txBody>
                  <a:tcPr anchor="b">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83059"/>
                    </a:solidFill>
                  </a:tcPr>
                </a:tc>
                <a:tc vMerge="1">
                  <a:txBody>
                    <a:bodyPr/>
                    <a:lstStyle/>
                    <a:p>
                      <a:pPr algn="l"/>
                      <a:endParaRPr lang="en-CA" sz="1300" baseline="0" dirty="0"/>
                    </a:p>
                  </a:txBody>
                  <a:tcPr anchor="b"/>
                </a:tc>
                <a:extLst>
                  <a:ext uri="{0D108BD9-81ED-4DB2-BD59-A6C34878D82A}">
                    <a16:rowId xmlns:a16="http://schemas.microsoft.com/office/drawing/2014/main" val="10000"/>
                  </a:ext>
                </a:extLst>
              </a:tr>
              <a:tr h="81244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CA" sz="1600" b="1" baseline="0" dirty="0">
                          <a:latin typeface="Arial Narrow" panose="020B0606020202030204" pitchFamily="34" charset="0"/>
                        </a:rPr>
                        <a:t>ARISTOTLE</a:t>
                      </a:r>
                    </a:p>
                  </a:txBody>
                  <a:tcPr anchor="ctr">
                    <a:lnL w="12700" cap="flat" cmpd="sng" algn="ctr">
                      <a:solidFill>
                        <a:srgbClr val="1B1A5A"/>
                      </a:solidFill>
                      <a:prstDash val="solid"/>
                      <a:round/>
                      <a:headEnd type="none" w="med" len="med"/>
                      <a:tailEnd type="none" w="med" len="med"/>
                    </a:lnL>
                    <a:lnR>
                      <a:noFill/>
                    </a:lnR>
                    <a:lnT w="12700" cap="flat" cmpd="sng" algn="ctr">
                      <a:solidFill>
                        <a:srgbClr val="ECEBF9"/>
                      </a:solidFill>
                      <a:prstDash val="solid"/>
                      <a:round/>
                      <a:headEnd type="none" w="med" len="med"/>
                      <a:tailEnd type="none" w="med" len="med"/>
                    </a:lnT>
                    <a:lnB>
                      <a:noFill/>
                    </a:lnB>
                    <a:lnTlToBr w="12700" cmpd="sng">
                      <a:noFill/>
                      <a:prstDash val="solid"/>
                    </a:lnTlToBr>
                    <a:lnBlToTr w="12700" cmpd="sng">
                      <a:noFill/>
                      <a:prstDash val="solid"/>
                    </a:lnBlToTr>
                    <a:solidFill>
                      <a:srgbClr val="DCF4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588" marR="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Apixaban 5 mg bid</a:t>
                      </a:r>
                    </a:p>
                  </a:txBody>
                  <a:tcPr anchor="ctr">
                    <a:lnL>
                      <a:noFill/>
                    </a:lnL>
                    <a:lnR>
                      <a:noFill/>
                    </a:lnR>
                    <a:lnT w="12700" cap="flat" cmpd="sng" algn="ctr">
                      <a:solidFill>
                        <a:srgbClr val="ECEBF9"/>
                      </a:solidFill>
                      <a:prstDash val="solid"/>
                      <a:round/>
                      <a:headEnd type="none" w="med" len="med"/>
                      <a:tailEnd type="none" w="med" len="med"/>
                    </a:lnT>
                    <a:lnB>
                      <a:noFill/>
                    </a:lnB>
                    <a:lnTlToBr w="12700" cmpd="sng">
                      <a:noFill/>
                      <a:prstDash val="solid"/>
                    </a:lnTlToBr>
                    <a:lnBlToTr w="12700" cmpd="sng">
                      <a:noFill/>
                      <a:prstDash val="solid"/>
                    </a:lnBlToTr>
                    <a:solidFill>
                      <a:srgbClr val="DCF4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82880" algn="ctr"/>
                      <a:r>
                        <a:rPr lang="en-CA" sz="1600" baseline="0" dirty="0">
                          <a:latin typeface="Arial Narrow" panose="020B0606020202030204" pitchFamily="34" charset="0"/>
                        </a:rPr>
                        <a:t>&lt; 65</a:t>
                      </a:r>
                    </a:p>
                    <a:p>
                      <a:pPr marL="1588" indent="0" algn="ctr"/>
                      <a:r>
                        <a:rPr lang="en-CA" sz="1600" baseline="0" dirty="0">
                          <a:latin typeface="Arial Narrow" panose="020B0606020202030204" pitchFamily="34" charset="0"/>
                        </a:rPr>
                        <a:t>65 à &lt; 75</a:t>
                      </a:r>
                    </a:p>
                    <a:p>
                      <a:pPr marL="182880" algn="ctr"/>
                      <a:r>
                        <a:rPr lang="en-CA" sz="1600" baseline="0" dirty="0">
                          <a:latin typeface="Arial Narrow" panose="020B0606020202030204" pitchFamily="34" charset="0"/>
                        </a:rPr>
                        <a:t>≥ 75</a:t>
                      </a:r>
                    </a:p>
                  </a:txBody>
                  <a:tcPr anchor="ctr">
                    <a:lnL>
                      <a:noFill/>
                    </a:lnL>
                    <a:lnR>
                      <a:noFill/>
                    </a:lnR>
                    <a:lnT w="12700" cap="flat" cmpd="sng" algn="ctr">
                      <a:solidFill>
                        <a:srgbClr val="ECEBF9"/>
                      </a:solidFill>
                      <a:prstDash val="solid"/>
                      <a:round/>
                      <a:headEnd type="none" w="med" len="med"/>
                      <a:tailEnd type="none" w="med" len="med"/>
                    </a:lnT>
                    <a:lnB>
                      <a:noFill/>
                    </a:lnB>
                    <a:lnTlToBr w="12700" cmpd="sng">
                      <a:noFill/>
                      <a:prstDash val="solid"/>
                    </a:lnTlToBr>
                    <a:lnBlToTr w="12700" cmpd="sng">
                      <a:noFill/>
                      <a:prstDash val="solid"/>
                    </a:lnBlToTr>
                    <a:solidFill>
                      <a:srgbClr val="DCF4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1,2</a:t>
                      </a:r>
                    </a:p>
                    <a:p>
                      <a:pPr algn="ctr"/>
                      <a:r>
                        <a:rPr lang="en-CA" sz="1600" baseline="0" dirty="0">
                          <a:latin typeface="Arial Narrow" panose="020B0606020202030204" pitchFamily="34" charset="0"/>
                        </a:rPr>
                        <a:t>2,0</a:t>
                      </a:r>
                    </a:p>
                    <a:p>
                      <a:pPr algn="ctr"/>
                      <a:r>
                        <a:rPr lang="en-CA" sz="1600" baseline="0" dirty="0">
                          <a:latin typeface="Arial Narrow" panose="020B0606020202030204" pitchFamily="34" charset="0"/>
                        </a:rPr>
                        <a:t>3,3</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DCF4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1,5</a:t>
                      </a:r>
                    </a:p>
                    <a:p>
                      <a:pPr algn="ctr"/>
                      <a:r>
                        <a:rPr lang="en-CA" sz="1600" baseline="0" dirty="0">
                          <a:latin typeface="Arial Narrow" panose="020B0606020202030204" pitchFamily="34" charset="0"/>
                        </a:rPr>
                        <a:t>2,8</a:t>
                      </a:r>
                    </a:p>
                    <a:p>
                      <a:pPr algn="ctr"/>
                      <a:r>
                        <a:rPr lang="en-CA" sz="1600" baseline="0" dirty="0">
                          <a:latin typeface="Arial Narrow" panose="020B0606020202030204" pitchFamily="34" charset="0"/>
                        </a:rPr>
                        <a:t>5,2</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DCF4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0,78 (0,55-1,11)</a:t>
                      </a:r>
                    </a:p>
                    <a:p>
                      <a:pPr algn="ctr"/>
                      <a:r>
                        <a:rPr lang="en-CA" sz="1600" baseline="0" dirty="0">
                          <a:latin typeface="Arial Narrow" panose="020B0606020202030204" pitchFamily="34" charset="0"/>
                        </a:rPr>
                        <a:t>0,71 (0,56-0,89)</a:t>
                      </a:r>
                    </a:p>
                    <a:p>
                      <a:pPr algn="ctr"/>
                      <a:r>
                        <a:rPr lang="en-CA" sz="1600" baseline="0" dirty="0">
                          <a:latin typeface="Arial Narrow" panose="020B0606020202030204" pitchFamily="34" charset="0"/>
                        </a:rPr>
                        <a:t>0,64 (0,52-0,79)</a:t>
                      </a:r>
                    </a:p>
                  </a:txBody>
                  <a:tcPr anchor="ctr">
                    <a:lnL>
                      <a:noFill/>
                    </a:lnL>
                    <a:lnR w="12700" cap="flat" cmpd="sng" algn="ctr">
                      <a:solidFill>
                        <a:srgbClr val="1B1A5A"/>
                      </a:solidFill>
                      <a:prstDash val="solid"/>
                      <a:round/>
                      <a:headEnd type="none" w="med" len="med"/>
                      <a:tailEnd type="none" w="med" len="med"/>
                    </a:lnR>
                    <a:lnT w="12700" cap="flat" cmpd="sng" algn="ctr">
                      <a:solidFill>
                        <a:srgbClr val="ECEBF9"/>
                      </a:solidFill>
                      <a:prstDash val="solid"/>
                      <a:round/>
                      <a:headEnd type="none" w="med" len="med"/>
                      <a:tailEnd type="none" w="med" len="med"/>
                    </a:lnT>
                    <a:lnB>
                      <a:noFill/>
                    </a:lnB>
                    <a:lnTlToBr w="12700" cmpd="sng">
                      <a:noFill/>
                      <a:prstDash val="solid"/>
                    </a:lnTlToBr>
                    <a:lnBlToTr w="12700" cmpd="sng">
                      <a:noFill/>
                      <a:prstDash val="solid"/>
                    </a:lnBlToTr>
                    <a:solidFill>
                      <a:srgbClr val="DCF4F8"/>
                    </a:solidFill>
                  </a:tcPr>
                </a:tc>
                <a:extLst>
                  <a:ext uri="{0D108BD9-81ED-4DB2-BD59-A6C34878D82A}">
                    <a16:rowId xmlns:a16="http://schemas.microsoft.com/office/drawing/2014/main" val="10001"/>
                  </a:ext>
                </a:extLst>
              </a:tr>
              <a:tr h="13716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CA" sz="1600" b="1" baseline="0" dirty="0">
                          <a:latin typeface="Arial Narrow" panose="020B0606020202030204" pitchFamily="34" charset="0"/>
                        </a:rPr>
                        <a:t>RE-LY</a:t>
                      </a:r>
                    </a:p>
                  </a:txBody>
                  <a:tcPr anchor="ctr">
                    <a:lnL w="12700" cap="flat" cmpd="sng" algn="ctr">
                      <a:solidFill>
                        <a:srgbClr val="1B1A5A"/>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2FBF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82880" marR="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Dabigatran 110 mg bid</a:t>
                      </a:r>
                    </a:p>
                    <a:p>
                      <a:pPr marL="182880" marR="0" indent="0" algn="ctr" defTabSz="914400" rtl="0" eaLnBrk="1" fontAlgn="auto" latinLnBrk="0" hangingPunct="1">
                        <a:lnSpc>
                          <a:spcPct val="100000"/>
                        </a:lnSpc>
                        <a:spcBef>
                          <a:spcPts val="0"/>
                        </a:spcBef>
                        <a:spcAft>
                          <a:spcPts val="0"/>
                        </a:spcAft>
                        <a:buClrTx/>
                        <a:buSzTx/>
                        <a:buFontTx/>
                        <a:buNone/>
                        <a:tabLst/>
                        <a:defRPr/>
                      </a:pPr>
                      <a:br>
                        <a:rPr lang="en-CA" sz="1600" baseline="0" dirty="0">
                          <a:latin typeface="Arial Narrow" panose="020B0606020202030204" pitchFamily="34" charset="0"/>
                        </a:rPr>
                      </a:br>
                      <a:r>
                        <a:rPr lang="en-CA" sz="1600" baseline="0" dirty="0">
                          <a:latin typeface="Arial Narrow" panose="020B0606020202030204" pitchFamily="34" charset="0"/>
                        </a:rPr>
                        <a:t>Dabigatran 150 mg bid</a:t>
                      </a:r>
                    </a:p>
                  </a:txBody>
                  <a:tcPr anchor="ctr">
                    <a:lnL>
                      <a:noFill/>
                    </a:lnL>
                    <a:lnR>
                      <a:noFill/>
                    </a:lnR>
                    <a:lnT>
                      <a:noFill/>
                    </a:lnT>
                    <a:lnB>
                      <a:noFill/>
                    </a:lnB>
                    <a:lnTlToBr w="12700" cmpd="sng">
                      <a:noFill/>
                      <a:prstDash val="solid"/>
                    </a:lnTlToBr>
                    <a:lnBlToTr w="12700" cmpd="sng">
                      <a:noFill/>
                      <a:prstDash val="solid"/>
                    </a:lnBlToTr>
                    <a:solidFill>
                      <a:srgbClr val="F2FBF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588" indent="0" algn="ctr"/>
                      <a:r>
                        <a:rPr lang="en-CA" sz="1600" baseline="0" dirty="0">
                          <a:latin typeface="Arial Narrow" panose="020B0606020202030204" pitchFamily="34" charset="0"/>
                        </a:rPr>
                        <a:t>&lt; 75</a:t>
                      </a:r>
                    </a:p>
                    <a:p>
                      <a:pPr marL="1588" indent="0" algn="ctr"/>
                      <a:r>
                        <a:rPr lang="en-CA" sz="1600" baseline="0" dirty="0">
                          <a:latin typeface="Arial Narrow" panose="020B0606020202030204" pitchFamily="34" charset="0"/>
                        </a:rPr>
                        <a:t>≥ 75</a:t>
                      </a:r>
                    </a:p>
                    <a:p>
                      <a:pPr marL="1588" indent="0" algn="ctr"/>
                      <a:endParaRPr lang="en-CA" sz="1600" baseline="0" dirty="0">
                        <a:latin typeface="Arial Narrow" panose="020B0606020202030204" pitchFamily="34" charset="0"/>
                      </a:endParaRPr>
                    </a:p>
                    <a:p>
                      <a:pPr marL="1588" indent="0" algn="ctr"/>
                      <a:r>
                        <a:rPr lang="en-CA" sz="1600" baseline="0" dirty="0">
                          <a:latin typeface="Arial Narrow" panose="020B0606020202030204" pitchFamily="34" charset="0"/>
                        </a:rPr>
                        <a:t>&lt; 75</a:t>
                      </a:r>
                    </a:p>
                    <a:p>
                      <a:pPr marL="1588" indent="0" algn="ctr"/>
                      <a:r>
                        <a:rPr lang="en-CA" sz="1600" baseline="0" dirty="0">
                          <a:latin typeface="Arial Narrow" panose="020B0606020202030204" pitchFamily="34" charset="0"/>
                        </a:rPr>
                        <a:t>≥ 75</a:t>
                      </a:r>
                    </a:p>
                  </a:txBody>
                  <a:tcPr anchor="ctr">
                    <a:lnL>
                      <a:noFill/>
                    </a:lnL>
                    <a:lnR>
                      <a:noFill/>
                    </a:lnR>
                    <a:lnT>
                      <a:noFill/>
                    </a:lnT>
                    <a:lnB>
                      <a:noFill/>
                    </a:lnB>
                    <a:lnTlToBr w="12700" cmpd="sng">
                      <a:noFill/>
                      <a:prstDash val="solid"/>
                    </a:lnTlToBr>
                    <a:lnBlToTr w="12700" cmpd="sng">
                      <a:noFill/>
                      <a:prstDash val="solid"/>
                    </a:lnBlToTr>
                    <a:solidFill>
                      <a:srgbClr val="F2FBF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1,89</a:t>
                      </a:r>
                    </a:p>
                    <a:p>
                      <a:pPr algn="ctr"/>
                      <a:r>
                        <a:rPr lang="en-CA" sz="1600" baseline="0" dirty="0">
                          <a:latin typeface="Arial Narrow" panose="020B0606020202030204" pitchFamily="34" charset="0"/>
                        </a:rPr>
                        <a:t>4,43</a:t>
                      </a:r>
                    </a:p>
                    <a:p>
                      <a:pPr algn="ctr"/>
                      <a:endParaRPr lang="en-CA" sz="1600" baseline="0" dirty="0">
                        <a:latin typeface="Arial Narrow" panose="020B0606020202030204" pitchFamily="34" charset="0"/>
                      </a:endParaRPr>
                    </a:p>
                    <a:p>
                      <a:pPr algn="ctr"/>
                      <a:r>
                        <a:rPr lang="en-CA" sz="1600" baseline="0" dirty="0">
                          <a:latin typeface="Arial Narrow" panose="020B0606020202030204" pitchFamily="34" charset="0"/>
                        </a:rPr>
                        <a:t>2,12</a:t>
                      </a:r>
                    </a:p>
                    <a:p>
                      <a:pPr algn="ctr"/>
                      <a:r>
                        <a:rPr lang="en-CA" sz="1600" baseline="0" dirty="0">
                          <a:latin typeface="Arial Narrow" panose="020B0606020202030204" pitchFamily="34" charset="0"/>
                        </a:rPr>
                        <a:t>5,10</a:t>
                      </a:r>
                    </a:p>
                  </a:txBody>
                  <a:tcPr anchor="ctr">
                    <a:lnL>
                      <a:noFill/>
                    </a:lnL>
                    <a:lnR>
                      <a:noFill/>
                    </a:lnR>
                    <a:lnT>
                      <a:noFill/>
                    </a:lnT>
                    <a:lnB>
                      <a:noFill/>
                    </a:lnB>
                    <a:lnTlToBr w="12700" cmpd="sng">
                      <a:noFill/>
                      <a:prstDash val="solid"/>
                    </a:lnTlToBr>
                    <a:lnBlToTr w="12700" cmpd="sng">
                      <a:noFill/>
                      <a:prstDash val="solid"/>
                    </a:lnBlToTr>
                    <a:solidFill>
                      <a:srgbClr val="F2FBF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3,04</a:t>
                      </a:r>
                    </a:p>
                    <a:p>
                      <a:pPr algn="ctr"/>
                      <a:r>
                        <a:rPr lang="en-CA" sz="1600" baseline="0" dirty="0">
                          <a:latin typeface="Arial Narrow" panose="020B0606020202030204" pitchFamily="34" charset="0"/>
                        </a:rPr>
                        <a:t>4,37</a:t>
                      </a:r>
                    </a:p>
                    <a:p>
                      <a:pPr algn="ctr"/>
                      <a:endParaRPr lang="en-CA" sz="1600" baseline="0" dirty="0">
                        <a:latin typeface="Arial Narrow" panose="020B0606020202030204" pitchFamily="34" charset="0"/>
                      </a:endParaRPr>
                    </a:p>
                    <a:p>
                      <a:pPr algn="ctr"/>
                      <a:r>
                        <a:rPr lang="en-CA" sz="1600" baseline="0" dirty="0">
                          <a:latin typeface="Arial Narrow" panose="020B0606020202030204" pitchFamily="34" charset="0"/>
                        </a:rPr>
                        <a:t>3,04</a:t>
                      </a:r>
                    </a:p>
                    <a:p>
                      <a:pPr algn="ctr"/>
                      <a:r>
                        <a:rPr lang="en-CA" sz="1600" baseline="0" dirty="0">
                          <a:latin typeface="Arial Narrow" panose="020B0606020202030204" pitchFamily="34" charset="0"/>
                        </a:rPr>
                        <a:t>4,37</a:t>
                      </a:r>
                    </a:p>
                  </a:txBody>
                  <a:tcPr anchor="ctr">
                    <a:lnL>
                      <a:noFill/>
                    </a:lnL>
                    <a:lnR>
                      <a:noFill/>
                    </a:lnR>
                    <a:lnT>
                      <a:noFill/>
                    </a:lnT>
                    <a:lnB>
                      <a:noFill/>
                    </a:lnB>
                    <a:lnTlToBr w="12700" cmpd="sng">
                      <a:noFill/>
                      <a:prstDash val="solid"/>
                    </a:lnTlToBr>
                    <a:lnBlToTr w="12700" cmpd="sng">
                      <a:noFill/>
                      <a:prstDash val="solid"/>
                    </a:lnBlToTr>
                    <a:solidFill>
                      <a:srgbClr val="F2FBF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0,62 (0,50-0,77)</a:t>
                      </a:r>
                    </a:p>
                    <a:p>
                      <a:pPr algn="ctr"/>
                      <a:r>
                        <a:rPr lang="en-CA" sz="1600" baseline="0" dirty="0">
                          <a:latin typeface="Arial Narrow" panose="020B0606020202030204" pitchFamily="34" charset="0"/>
                        </a:rPr>
                        <a:t>1,01 (0,83-1,23)</a:t>
                      </a:r>
                    </a:p>
                    <a:p>
                      <a:pPr algn="ctr"/>
                      <a:endParaRPr lang="en-CA" sz="1600" baseline="0" dirty="0">
                        <a:latin typeface="Arial Narrow" panose="020B0606020202030204" pitchFamily="34" charset="0"/>
                      </a:endParaRPr>
                    </a:p>
                    <a:p>
                      <a:pPr algn="ctr"/>
                      <a:r>
                        <a:rPr lang="en-CA" sz="1600" baseline="0" dirty="0">
                          <a:latin typeface="Arial Narrow" panose="020B0606020202030204" pitchFamily="34" charset="0"/>
                        </a:rPr>
                        <a:t>0,70 (0,57-0,86)</a:t>
                      </a:r>
                    </a:p>
                    <a:p>
                      <a:pPr algn="ctr"/>
                      <a:r>
                        <a:rPr lang="en-CA" sz="1600" baseline="0" dirty="0">
                          <a:latin typeface="Arial Narrow" panose="020B0606020202030204" pitchFamily="34" charset="0"/>
                        </a:rPr>
                        <a:t>1,18 (0,98-1,42)</a:t>
                      </a:r>
                    </a:p>
                  </a:txBody>
                  <a:tcPr anchor="ctr">
                    <a:lnL>
                      <a:noFill/>
                    </a:lnL>
                    <a:lnR w="12700" cap="flat" cmpd="sng" algn="ctr">
                      <a:solidFill>
                        <a:srgbClr val="1B1A5A"/>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2FBFC"/>
                    </a:solidFill>
                  </a:tcPr>
                </a:tc>
                <a:extLst>
                  <a:ext uri="{0D108BD9-81ED-4DB2-BD59-A6C34878D82A}">
                    <a16:rowId xmlns:a16="http://schemas.microsoft.com/office/drawing/2014/main" val="10002"/>
                  </a:ext>
                </a:extLst>
              </a:tr>
              <a:tr h="81244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CA" sz="1600" b="1" baseline="0" dirty="0">
                          <a:latin typeface="Arial Narrow" panose="020B0606020202030204" pitchFamily="34" charset="0"/>
                        </a:rPr>
                        <a:t>ROCKET AF</a:t>
                      </a:r>
                    </a:p>
                  </a:txBody>
                  <a:tcPr anchor="ctr">
                    <a:lnL w="12700" cap="flat" cmpd="sng" algn="ctr">
                      <a:solidFill>
                        <a:srgbClr val="1B1A5A"/>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DCF4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82880" marR="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Rivaroxaban 20 mg </a:t>
                      </a:r>
                      <a:r>
                        <a:rPr lang="en-CA" sz="1600" baseline="0" dirty="0" err="1">
                          <a:latin typeface="Arial Narrow" panose="020B0606020202030204" pitchFamily="34" charset="0"/>
                        </a:rPr>
                        <a:t>qd</a:t>
                      </a:r>
                      <a:endParaRPr lang="en-CA" sz="1600" baseline="0" dirty="0">
                        <a:latin typeface="Arial Narrow" panose="020B0606020202030204" pitchFamily="34" charset="0"/>
                      </a:endParaRPr>
                    </a:p>
                  </a:txBody>
                  <a:tcPr anchor="ctr">
                    <a:lnL>
                      <a:noFill/>
                    </a:lnL>
                    <a:lnR>
                      <a:noFill/>
                    </a:lnR>
                    <a:lnT>
                      <a:noFill/>
                    </a:lnT>
                    <a:lnB>
                      <a:noFill/>
                    </a:lnB>
                    <a:lnTlToBr w="12700" cmpd="sng">
                      <a:noFill/>
                      <a:prstDash val="solid"/>
                    </a:lnTlToBr>
                    <a:lnBlToTr w="12700" cmpd="sng">
                      <a:noFill/>
                      <a:prstDash val="solid"/>
                    </a:lnBlToTr>
                    <a:solidFill>
                      <a:srgbClr val="DCF4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588" indent="0" algn="ctr"/>
                      <a:r>
                        <a:rPr lang="en-CA" sz="1600" baseline="0" dirty="0">
                          <a:latin typeface="Arial Narrow" panose="020B0606020202030204" pitchFamily="34" charset="0"/>
                        </a:rPr>
                        <a:t>&lt; 65</a:t>
                      </a:r>
                    </a:p>
                    <a:p>
                      <a:pPr marL="1588" indent="0" algn="ctr"/>
                      <a:r>
                        <a:rPr lang="en-CA" sz="1600" baseline="0" dirty="0">
                          <a:latin typeface="Arial Narrow" panose="020B0606020202030204" pitchFamily="34" charset="0"/>
                        </a:rPr>
                        <a:t>65 à &lt; 75</a:t>
                      </a:r>
                    </a:p>
                    <a:p>
                      <a:pPr marL="1588" indent="0" algn="ctr"/>
                      <a:r>
                        <a:rPr lang="en-CA" sz="1600" baseline="0" dirty="0">
                          <a:latin typeface="Arial Narrow" panose="020B0606020202030204" pitchFamily="34" charset="0"/>
                        </a:rPr>
                        <a:t>≥ 75</a:t>
                      </a:r>
                    </a:p>
                  </a:txBody>
                  <a:tcPr anchor="ctr">
                    <a:lnL>
                      <a:noFill/>
                    </a:lnL>
                    <a:lnR>
                      <a:noFill/>
                    </a:lnR>
                    <a:lnT>
                      <a:noFill/>
                    </a:lnT>
                    <a:lnB>
                      <a:noFill/>
                    </a:lnB>
                    <a:lnTlToBr w="12700" cmpd="sng">
                      <a:noFill/>
                      <a:prstDash val="solid"/>
                    </a:lnTlToBr>
                    <a:lnBlToTr w="12700" cmpd="sng">
                      <a:noFill/>
                      <a:prstDash val="solid"/>
                    </a:lnBlToTr>
                    <a:solidFill>
                      <a:srgbClr val="DCF4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2,21</a:t>
                      </a:r>
                    </a:p>
                    <a:p>
                      <a:pPr algn="ctr"/>
                      <a:r>
                        <a:rPr lang="en-CA" sz="1600" baseline="0" dirty="0">
                          <a:latin typeface="Arial Narrow" panose="020B0606020202030204" pitchFamily="34" charset="0"/>
                        </a:rPr>
                        <a:t>3,03</a:t>
                      </a:r>
                    </a:p>
                    <a:p>
                      <a:pPr algn="ctr"/>
                      <a:r>
                        <a:rPr lang="en-CA" sz="1600" baseline="0" dirty="0">
                          <a:latin typeface="Arial Narrow" panose="020B0606020202030204" pitchFamily="34" charset="0"/>
                        </a:rPr>
                        <a:t>4,86</a:t>
                      </a:r>
                    </a:p>
                  </a:txBody>
                  <a:tcPr anchor="ctr">
                    <a:lnL>
                      <a:noFill/>
                    </a:lnL>
                    <a:lnR>
                      <a:noFill/>
                    </a:lnR>
                    <a:lnT>
                      <a:noFill/>
                    </a:lnT>
                    <a:lnB>
                      <a:noFill/>
                    </a:lnB>
                    <a:lnTlToBr w="12700" cmpd="sng">
                      <a:noFill/>
                      <a:prstDash val="solid"/>
                    </a:lnTlToBr>
                    <a:lnBlToTr w="12700" cmpd="sng">
                      <a:noFill/>
                      <a:prstDash val="solid"/>
                    </a:lnBlToTr>
                    <a:solidFill>
                      <a:srgbClr val="DCF4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2,16</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3,24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4,40</a:t>
                      </a:r>
                    </a:p>
                  </a:txBody>
                  <a:tcPr anchor="ctr">
                    <a:lnL>
                      <a:noFill/>
                    </a:lnL>
                    <a:lnR>
                      <a:noFill/>
                    </a:lnR>
                    <a:lnT>
                      <a:noFill/>
                    </a:lnT>
                    <a:lnB>
                      <a:noFill/>
                    </a:lnB>
                    <a:lnTlToBr w="12700" cmpd="sng">
                      <a:noFill/>
                      <a:prstDash val="solid"/>
                    </a:lnTlToBr>
                    <a:lnBlToTr w="12700" cmpd="sng">
                      <a:noFill/>
                      <a:prstDash val="solid"/>
                    </a:lnBlToTr>
                    <a:solidFill>
                      <a:srgbClr val="DCF4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1,02 (0,71-1,46)</a:t>
                      </a:r>
                    </a:p>
                    <a:p>
                      <a:pPr algn="ctr"/>
                      <a:r>
                        <a:rPr lang="en-CA" sz="1600" baseline="0" dirty="0">
                          <a:latin typeface="Arial Narrow" panose="020B0606020202030204" pitchFamily="34" charset="0"/>
                        </a:rPr>
                        <a:t>0,94 (0,73-1,21)</a:t>
                      </a:r>
                    </a:p>
                    <a:p>
                      <a:pPr algn="ctr"/>
                      <a:r>
                        <a:rPr lang="en-CA" sz="1600" baseline="0" dirty="0">
                          <a:latin typeface="Arial Narrow" panose="020B0606020202030204" pitchFamily="34" charset="0"/>
                        </a:rPr>
                        <a:t>1,11 (0,92-1,34)</a:t>
                      </a:r>
                    </a:p>
                  </a:txBody>
                  <a:tcPr anchor="ctr">
                    <a:lnL>
                      <a:noFill/>
                    </a:lnL>
                    <a:lnR w="12700" cap="flat" cmpd="sng" algn="ctr">
                      <a:solidFill>
                        <a:srgbClr val="1B1A5A"/>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F4F8"/>
                    </a:solidFill>
                  </a:tcPr>
                </a:tc>
                <a:extLst>
                  <a:ext uri="{0D108BD9-81ED-4DB2-BD59-A6C34878D82A}">
                    <a16:rowId xmlns:a16="http://schemas.microsoft.com/office/drawing/2014/main" val="10003"/>
                  </a:ext>
                </a:extLst>
              </a:tr>
              <a:tr h="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CA" sz="1600" b="1" baseline="0" dirty="0">
                          <a:latin typeface="Arial Narrow" panose="020B0606020202030204" pitchFamily="34" charset="0"/>
                        </a:rPr>
                        <a:t>ENGAGE AF-TIMI</a:t>
                      </a:r>
                    </a:p>
                  </a:txBody>
                  <a:tcPr anchor="ctr">
                    <a:lnL w="12700" cap="flat" cmpd="sng" algn="ctr">
                      <a:solidFill>
                        <a:srgbClr val="1B1A5A"/>
                      </a:solidFill>
                      <a:prstDash val="solid"/>
                      <a:round/>
                      <a:headEnd type="none" w="med" len="med"/>
                      <a:tailEnd type="none" w="med" len="med"/>
                    </a:lnL>
                    <a:lnR>
                      <a:noFill/>
                    </a:lnR>
                    <a:lnT>
                      <a:noFill/>
                    </a:lnT>
                    <a:lnB w="12700" cap="flat" cmpd="sng" algn="ctr">
                      <a:solidFill>
                        <a:srgbClr val="1B1A5A"/>
                      </a:solidFill>
                      <a:prstDash val="solid"/>
                      <a:round/>
                      <a:headEnd type="none" w="med" len="med"/>
                      <a:tailEnd type="none" w="med" len="med"/>
                    </a:lnB>
                    <a:lnTlToBr w="12700" cmpd="sng">
                      <a:noFill/>
                      <a:prstDash val="solid"/>
                    </a:lnTlToBr>
                    <a:lnBlToTr w="12700" cmpd="sng">
                      <a:noFill/>
                      <a:prstDash val="solid"/>
                    </a:lnBlToTr>
                    <a:solidFill>
                      <a:srgbClr val="F2FBF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82880" marR="0" indent="0" algn="ctr" defTabSz="914400" rtl="0" eaLnBrk="1" fontAlgn="auto" latinLnBrk="0" hangingPunct="1">
                        <a:lnSpc>
                          <a:spcPct val="100000"/>
                        </a:lnSpc>
                        <a:spcBef>
                          <a:spcPts val="0"/>
                        </a:spcBef>
                        <a:spcAft>
                          <a:spcPts val="0"/>
                        </a:spcAft>
                        <a:buClrTx/>
                        <a:buSzTx/>
                        <a:buFontTx/>
                        <a:buNone/>
                        <a:tabLst/>
                        <a:defRPr/>
                      </a:pPr>
                      <a:r>
                        <a:rPr lang="en-CA" sz="1600" baseline="0" dirty="0" err="1">
                          <a:latin typeface="Arial Narrow" panose="020B0606020202030204" pitchFamily="34" charset="0"/>
                        </a:rPr>
                        <a:t>Édoxaban</a:t>
                      </a:r>
                      <a:r>
                        <a:rPr lang="en-CA" sz="1600" baseline="0" dirty="0">
                          <a:latin typeface="Arial Narrow" panose="020B0606020202030204" pitchFamily="34" charset="0"/>
                        </a:rPr>
                        <a:t> 60 mg </a:t>
                      </a:r>
                      <a:r>
                        <a:rPr lang="en-CA" sz="1600" baseline="0" dirty="0" err="1">
                          <a:latin typeface="Arial Narrow" panose="020B0606020202030204" pitchFamily="34" charset="0"/>
                        </a:rPr>
                        <a:t>qd</a:t>
                      </a:r>
                      <a:endParaRPr lang="en-CA" sz="1600" baseline="0" dirty="0">
                        <a:latin typeface="Arial Narrow" panose="020B0606020202030204" pitchFamily="34" charset="0"/>
                      </a:endParaRPr>
                    </a:p>
                  </a:txBody>
                  <a:tcPr anchor="ctr">
                    <a:lnL>
                      <a:noFill/>
                    </a:lnL>
                    <a:lnR>
                      <a:noFill/>
                    </a:lnR>
                    <a:lnT>
                      <a:noFill/>
                    </a:lnT>
                    <a:lnB w="12700" cap="flat" cmpd="sng" algn="ctr">
                      <a:solidFill>
                        <a:srgbClr val="1B1A5A"/>
                      </a:solidFill>
                      <a:prstDash val="solid"/>
                      <a:round/>
                      <a:headEnd type="none" w="med" len="med"/>
                      <a:tailEnd type="none" w="med" len="med"/>
                    </a:lnB>
                    <a:lnTlToBr w="12700" cmpd="sng">
                      <a:noFill/>
                      <a:prstDash val="solid"/>
                    </a:lnTlToBr>
                    <a:lnBlToTr w="12700" cmpd="sng">
                      <a:noFill/>
                      <a:prstDash val="solid"/>
                    </a:lnBlToTr>
                    <a:solidFill>
                      <a:srgbClr val="F2FBF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1588" algn="ctr"/>
                      <a:r>
                        <a:rPr lang="en-CA" sz="1600" baseline="0" dirty="0">
                          <a:latin typeface="Arial Narrow" panose="020B0606020202030204" pitchFamily="34" charset="0"/>
                        </a:rPr>
                        <a:t>&lt; 75</a:t>
                      </a:r>
                    </a:p>
                    <a:p>
                      <a:pPr marL="0" indent="1588" algn="ctr"/>
                      <a:r>
                        <a:rPr lang="en-CA" sz="1600" baseline="0" dirty="0">
                          <a:latin typeface="Arial Narrow" panose="020B0606020202030204" pitchFamily="34" charset="0"/>
                        </a:rPr>
                        <a:t>≥ 75</a:t>
                      </a:r>
                    </a:p>
                  </a:txBody>
                  <a:tcPr anchor="ctr">
                    <a:lnL>
                      <a:noFill/>
                    </a:lnL>
                    <a:lnR>
                      <a:noFill/>
                    </a:lnR>
                    <a:lnT>
                      <a:noFill/>
                    </a:lnT>
                    <a:lnB w="12700" cap="flat" cmpd="sng" algn="ctr">
                      <a:solidFill>
                        <a:srgbClr val="1B1A5A"/>
                      </a:solidFill>
                      <a:prstDash val="solid"/>
                      <a:round/>
                      <a:headEnd type="none" w="med" len="med"/>
                      <a:tailEnd type="none" w="med" len="med"/>
                    </a:lnB>
                    <a:lnTlToBr w="12700" cmpd="sng">
                      <a:noFill/>
                      <a:prstDash val="solid"/>
                    </a:lnTlToBr>
                    <a:lnBlToTr w="12700" cmpd="sng">
                      <a:noFill/>
                      <a:prstDash val="solid"/>
                    </a:lnBlToTr>
                    <a:solidFill>
                      <a:srgbClr val="F2FBF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2,02</a:t>
                      </a:r>
                    </a:p>
                    <a:p>
                      <a:pPr algn="ctr"/>
                      <a:r>
                        <a:rPr lang="en-CA" sz="1600" baseline="0" dirty="0">
                          <a:latin typeface="Arial Narrow" panose="020B0606020202030204" pitchFamily="34" charset="0"/>
                        </a:rPr>
                        <a:t>4,01</a:t>
                      </a:r>
                    </a:p>
                  </a:txBody>
                  <a:tcPr anchor="ctr">
                    <a:lnL>
                      <a:noFill/>
                    </a:lnL>
                    <a:lnR>
                      <a:noFill/>
                    </a:lnR>
                    <a:lnT>
                      <a:noFill/>
                    </a:lnT>
                    <a:lnB w="12700" cap="flat" cmpd="sng" algn="ctr">
                      <a:solidFill>
                        <a:srgbClr val="1B1A5A"/>
                      </a:solidFill>
                      <a:prstDash val="solid"/>
                      <a:round/>
                      <a:headEnd type="none" w="med" len="med"/>
                      <a:tailEnd type="none" w="med" len="med"/>
                    </a:lnB>
                    <a:lnTlToBr w="12700" cmpd="sng">
                      <a:noFill/>
                      <a:prstDash val="solid"/>
                    </a:lnTlToBr>
                    <a:lnBlToTr w="12700" cmpd="sng">
                      <a:noFill/>
                      <a:prstDash val="solid"/>
                    </a:lnBlToTr>
                    <a:solidFill>
                      <a:srgbClr val="F2FBF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2,62</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4,83</a:t>
                      </a:r>
                    </a:p>
                  </a:txBody>
                  <a:tcPr anchor="ctr">
                    <a:lnL>
                      <a:noFill/>
                    </a:lnL>
                    <a:lnR>
                      <a:noFill/>
                    </a:lnR>
                    <a:lnT>
                      <a:noFill/>
                    </a:lnT>
                    <a:lnB w="12700" cap="flat" cmpd="sng" algn="ctr">
                      <a:solidFill>
                        <a:srgbClr val="1B1A5A"/>
                      </a:solidFill>
                      <a:prstDash val="solid"/>
                      <a:round/>
                      <a:headEnd type="none" w="med" len="med"/>
                      <a:tailEnd type="none" w="med" len="med"/>
                    </a:lnB>
                    <a:lnTlToBr w="12700" cmpd="sng">
                      <a:noFill/>
                      <a:prstDash val="solid"/>
                    </a:lnTlToBr>
                    <a:lnBlToTr w="12700" cmpd="sng">
                      <a:noFill/>
                      <a:prstDash val="solid"/>
                    </a:lnBlToTr>
                    <a:solidFill>
                      <a:srgbClr val="F2FBF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0,83 (0,70-0,99)</a:t>
                      </a:r>
                    </a:p>
                  </a:txBody>
                  <a:tcPr anchor="ctr">
                    <a:lnL>
                      <a:noFill/>
                    </a:lnL>
                    <a:lnR w="12700" cap="flat" cmpd="sng" algn="ctr">
                      <a:solidFill>
                        <a:srgbClr val="1B1A5A"/>
                      </a:solidFill>
                      <a:prstDash val="solid"/>
                      <a:round/>
                      <a:headEnd type="none" w="med" len="med"/>
                      <a:tailEnd type="none" w="med" len="med"/>
                    </a:lnR>
                    <a:lnT>
                      <a:noFill/>
                    </a:lnT>
                    <a:lnB w="12700" cap="flat" cmpd="sng" algn="ctr">
                      <a:solidFill>
                        <a:srgbClr val="1B1A5A"/>
                      </a:solidFill>
                      <a:prstDash val="solid"/>
                      <a:round/>
                      <a:headEnd type="none" w="med" len="med"/>
                      <a:tailEnd type="none" w="med" len="med"/>
                    </a:lnB>
                    <a:lnTlToBr w="12700" cmpd="sng">
                      <a:noFill/>
                      <a:prstDash val="solid"/>
                    </a:lnTlToBr>
                    <a:lnBlToTr w="12700" cmpd="sng">
                      <a:noFill/>
                      <a:prstDash val="solid"/>
                    </a:lnBlToTr>
                    <a:solidFill>
                      <a:srgbClr val="F2FBFC"/>
                    </a:solidFill>
                  </a:tcPr>
                </a:tc>
                <a:extLst>
                  <a:ext uri="{0D108BD9-81ED-4DB2-BD59-A6C34878D82A}">
                    <a16:rowId xmlns:a16="http://schemas.microsoft.com/office/drawing/2014/main" val="10004"/>
                  </a:ext>
                </a:extLst>
              </a:tr>
            </a:tbl>
          </a:graphicData>
        </a:graphic>
      </p:graphicFrame>
      <p:sp>
        <p:nvSpPr>
          <p:cNvPr id="13" name="Rectangle 12">
            <a:extLst>
              <a:ext uri="{FF2B5EF4-FFF2-40B4-BE49-F238E27FC236}">
                <a16:creationId xmlns:a16="http://schemas.microsoft.com/office/drawing/2014/main" id="{8FB9716B-8FB2-4742-B98E-AE88E4C790AA}"/>
              </a:ext>
            </a:extLst>
          </p:cNvPr>
          <p:cNvSpPr/>
          <p:nvPr/>
        </p:nvSpPr>
        <p:spPr>
          <a:xfrm flipV="1">
            <a:off x="7637806" y="3096883"/>
            <a:ext cx="365760" cy="274320"/>
          </a:xfrm>
          <a:prstGeom prst="rect">
            <a:avLst/>
          </a:prstGeom>
          <a:noFill/>
          <a:ln w="19050">
            <a:solidFill>
              <a:srgbClr val="356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2ED6D3-9FC3-481B-8DC4-9600EF58AFF8}"/>
              </a:ext>
            </a:extLst>
          </p:cNvPr>
          <p:cNvSpPr/>
          <p:nvPr/>
        </p:nvSpPr>
        <p:spPr>
          <a:xfrm flipV="1">
            <a:off x="7637806" y="3705284"/>
            <a:ext cx="365760" cy="275506"/>
          </a:xfrm>
          <a:prstGeom prst="rect">
            <a:avLst/>
          </a:prstGeom>
          <a:noFill/>
          <a:ln w="19050">
            <a:solidFill>
              <a:srgbClr val="356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9661243-97D4-4349-989A-838D23F9436C}"/>
              </a:ext>
            </a:extLst>
          </p:cNvPr>
          <p:cNvSpPr/>
          <p:nvPr/>
        </p:nvSpPr>
        <p:spPr>
          <a:xfrm>
            <a:off x="7637806" y="4431256"/>
            <a:ext cx="365760" cy="274320"/>
          </a:xfrm>
          <a:prstGeom prst="rect">
            <a:avLst/>
          </a:prstGeom>
          <a:noFill/>
          <a:ln w="19050">
            <a:solidFill>
              <a:srgbClr val="356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BF76F21-7CFB-4E58-B23D-5DCCF062E2E1}"/>
              </a:ext>
            </a:extLst>
          </p:cNvPr>
          <p:cNvSpPr/>
          <p:nvPr/>
        </p:nvSpPr>
        <p:spPr>
          <a:xfrm>
            <a:off x="7637806" y="5313872"/>
            <a:ext cx="365760" cy="274320"/>
          </a:xfrm>
          <a:prstGeom prst="rect">
            <a:avLst/>
          </a:prstGeom>
          <a:noFill/>
          <a:ln w="19050">
            <a:solidFill>
              <a:srgbClr val="356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3C034B-D861-45D1-81B7-255476F81FCE}"/>
              </a:ext>
            </a:extLst>
          </p:cNvPr>
          <p:cNvSpPr/>
          <p:nvPr/>
        </p:nvSpPr>
        <p:spPr>
          <a:xfrm>
            <a:off x="7637806" y="5747170"/>
            <a:ext cx="365760" cy="274320"/>
          </a:xfrm>
          <a:prstGeom prst="rect">
            <a:avLst/>
          </a:prstGeom>
          <a:noFill/>
          <a:ln w="19050">
            <a:solidFill>
              <a:srgbClr val="356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4E92DA43-5712-40E9-AFDC-2C1062C78C6F" descr="7646DFF2-B812-4635-AA57-5171E34E5A45@chrc">
            <a:extLst>
              <a:ext uri="{FF2B5EF4-FFF2-40B4-BE49-F238E27FC236}">
                <a16:creationId xmlns:a16="http://schemas.microsoft.com/office/drawing/2014/main" id="{7A2E8E6C-A9D1-4FF7-BAB8-4C06273EE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3235" y="204506"/>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74595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441317"/>
            <a:ext cx="7368797" cy="707886"/>
          </a:xfrm>
          <a:prstGeom prst="rect">
            <a:avLst/>
          </a:prstGeom>
        </p:spPr>
        <p:txBody>
          <a:bodyPr wrap="square">
            <a:spAutoFit/>
          </a:bodyPr>
          <a:lstStyle/>
          <a:p>
            <a:pPr algn="ctr">
              <a:defRPr/>
            </a:pPr>
            <a:r>
              <a:rPr lang="fr-LU" sz="4000" b="1" dirty="0">
                <a:solidFill>
                  <a:prstClr val="white">
                    <a:lumMod val="95000"/>
                  </a:prstClr>
                </a:solidFill>
                <a:latin typeface="Arial Narrow" panose="020B0606020202030204" pitchFamily="34" charset="0"/>
                <a:cs typeface="Candara"/>
              </a:rPr>
              <a:t>Que diriez-vous à Beth?</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40744"/>
            <a:ext cx="8910789" cy="39045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C0504D"/>
              </a:buClr>
            </a:pPr>
            <a:r>
              <a:rPr lang="fr-FR" sz="2800" b="1" i="1" dirty="0">
                <a:solidFill>
                  <a:srgbClr val="23334E"/>
                </a:solidFill>
                <a:latin typeface="Arial Narrow" panose="020B0606020202030204" pitchFamily="34" charset="0"/>
                <a:cs typeface="Aharoni" panose="02010803020104030203" pitchFamily="2" charset="-79"/>
              </a:rPr>
              <a:t>Sélectionnez l’une des options suivantes</a:t>
            </a:r>
          </a:p>
          <a:p>
            <a:pPr lvl="0" algn="l">
              <a:lnSpc>
                <a:spcPct val="100000"/>
              </a:lnSpc>
              <a:spcBef>
                <a:spcPts val="0"/>
              </a:spcBef>
              <a:buClr>
                <a:srgbClr val="C0504D"/>
              </a:buClr>
              <a:defRPr/>
            </a:pPr>
            <a:endParaRPr lang="fr-FR" sz="1100" b="1" i="1" dirty="0">
              <a:solidFill>
                <a:srgbClr val="254A87"/>
              </a:solidFill>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fr-MC" sz="2200" b="1" dirty="0">
                <a:solidFill>
                  <a:prstClr val="black"/>
                </a:solidFill>
                <a:latin typeface="Arial Narrow" pitchFamily="34" charset="0"/>
                <a:ea typeface="Lato" panose="020F0502020204030203" pitchFamily="34" charset="0"/>
                <a:cs typeface="Lato" panose="020F0502020204030203" pitchFamily="34" charset="0"/>
              </a:rPr>
              <a:t>Dites-lui que vous allez lui prescrire de l’AAS</a:t>
            </a:r>
          </a:p>
          <a:p>
            <a:pPr marL="914400" lvl="1" indent="-457200" algn="l" defTabSz="914377">
              <a:lnSpc>
                <a:spcPct val="100000"/>
              </a:lnSpc>
              <a:spcBef>
                <a:spcPts val="600"/>
              </a:spcBef>
              <a:buFont typeface="+mj-lt"/>
              <a:buAutoNum type="arabicPeriod"/>
            </a:pPr>
            <a:r>
              <a:rPr lang="fr-MC" sz="2200" b="1" dirty="0">
                <a:solidFill>
                  <a:prstClr val="black"/>
                </a:solidFill>
                <a:latin typeface="Arial Narrow" pitchFamily="34" charset="0"/>
                <a:ea typeface="Lato" panose="020F0502020204030203" pitchFamily="34" charset="0"/>
                <a:cs typeface="Lato" panose="020F0502020204030203" pitchFamily="34" charset="0"/>
              </a:rPr>
              <a:t>Dites-lui que la warfarine peut être un meilleur choix en raison de son âge et que l’on peut surveiller son taux sanguin de médicament</a:t>
            </a:r>
          </a:p>
          <a:p>
            <a:pPr marL="914400" lvl="1" indent="-457200" algn="l" defTabSz="914377">
              <a:lnSpc>
                <a:spcPct val="100000"/>
              </a:lnSpc>
              <a:spcBef>
                <a:spcPts val="600"/>
              </a:spcBef>
              <a:buFont typeface="+mj-lt"/>
              <a:buAutoNum type="arabicPeriod"/>
            </a:pPr>
            <a:r>
              <a:rPr lang="fr-MC" sz="2200" b="1" dirty="0">
                <a:solidFill>
                  <a:prstClr val="black"/>
                </a:solidFill>
                <a:latin typeface="Arial Narrow" pitchFamily="34" charset="0"/>
                <a:ea typeface="Lato" panose="020F0502020204030203" pitchFamily="34" charset="0"/>
                <a:cs typeface="Lato" panose="020F0502020204030203" pitchFamily="34" charset="0"/>
              </a:rPr>
              <a:t>Le risque d’AVC est FAIBLE, aucun médicament n’est donc en fait réellement nécessaire</a:t>
            </a:r>
          </a:p>
          <a:p>
            <a:pPr marL="914400" lvl="1" indent="-457200" algn="l" defTabSz="914377">
              <a:lnSpc>
                <a:spcPct val="100000"/>
              </a:lnSpc>
              <a:spcBef>
                <a:spcPts val="600"/>
              </a:spcBef>
              <a:buFont typeface="+mj-lt"/>
              <a:buAutoNum type="arabicPeriod"/>
            </a:pPr>
            <a:r>
              <a:rPr lang="fr-MC" sz="2200" b="1" dirty="0">
                <a:solidFill>
                  <a:srgbClr val="5BCCDF"/>
                </a:solidFill>
                <a:latin typeface="Arial Narrow" pitchFamily="34" charset="0"/>
                <a:ea typeface="Lato" panose="020F0502020204030203" pitchFamily="34" charset="0"/>
                <a:cs typeface="Lato" panose="020F0502020204030203" pitchFamily="34" charset="0"/>
              </a:rPr>
              <a:t>Les résultats obtenus avec les AOD chez les sujets âgés concordent avec ceux des études cliniques</a:t>
            </a:r>
            <a:endParaRPr kumimoji="0" lang="en-CA" sz="22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6FC9BED2-F042-4D04-B5BC-9FA8C83538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close up of a sign&#10;&#10;Description automatically generated">
            <a:extLst>
              <a:ext uri="{FF2B5EF4-FFF2-40B4-BE49-F238E27FC236}">
                <a16:creationId xmlns:a16="http://schemas.microsoft.com/office/drawing/2014/main" id="{F1E27A43-84EF-498C-AA59-6AF87ADE394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2179" y="84727"/>
            <a:ext cx="1367490" cy="3079932"/>
          </a:xfrm>
          <a:prstGeom prst="rect">
            <a:avLst/>
          </a:prstGeom>
        </p:spPr>
      </p:pic>
    </p:spTree>
    <p:extLst>
      <p:ext uri="{BB962C8B-B14F-4D97-AF65-F5344CB8AC3E}">
        <p14:creationId xmlns:p14="http://schemas.microsoft.com/office/powerpoint/2010/main" val="2795929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standing posing for the camera&#10;&#10;Description automatically generated">
            <a:extLst>
              <a:ext uri="{FF2B5EF4-FFF2-40B4-BE49-F238E27FC236}">
                <a16:creationId xmlns:a16="http://schemas.microsoft.com/office/drawing/2014/main" id="{CCC91F2E-9A90-4CAE-93A3-92B60EE36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028" y="58670"/>
            <a:ext cx="2087898" cy="6271232"/>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lvl="0" algn="ctr">
              <a:defRPr/>
            </a:pPr>
            <a:r>
              <a:rPr kumimoji="0" lang="en-CA" sz="4800" b="1" i="0" u="none" strike="noStrike" kern="1200" cap="none" spc="0" normalizeH="0" baseline="0" noProof="0" dirty="0" err="1">
                <a:ln>
                  <a:noFill/>
                </a:ln>
                <a:effectLst/>
                <a:uLnTx/>
                <a:uFillTx/>
                <a:latin typeface="Arial Narrow" panose="020B0606020202030204" pitchFamily="34" charset="0"/>
                <a:ea typeface="+mn-ea"/>
                <a:cs typeface="Aharoni" panose="02010803020104030203" pitchFamily="2" charset="-79"/>
              </a:rPr>
              <a:t>Cas</a:t>
            </a:r>
            <a:r>
              <a:rPr kumimoji="0" lang="en-CA" sz="4800" b="1" i="0" u="none" strike="noStrike" kern="1200" cap="none" spc="0" normalizeH="0" baseline="0" noProof="0" dirty="0">
                <a:ln>
                  <a:noFill/>
                </a:ln>
                <a:effectLst/>
                <a:uLnTx/>
                <a:uFillTx/>
                <a:latin typeface="Arial Narrow" panose="020B0606020202030204" pitchFamily="34" charset="0"/>
                <a:ea typeface="+mn-ea"/>
                <a:cs typeface="Aharoni" panose="02010803020104030203" pitchFamily="2" charset="-79"/>
              </a:rPr>
              <a:t> </a:t>
            </a:r>
            <a:r>
              <a:rPr lang="en-CA" sz="4800" b="1" dirty="0">
                <a:latin typeface="Arial Narrow" pitchFamily="34" charset="0"/>
                <a:cs typeface="Aharoni" panose="02010803020104030203" pitchFamily="2" charset="-79"/>
              </a:rPr>
              <a:t>n</a:t>
            </a:r>
            <a:r>
              <a:rPr lang="fr-FR" sz="4800" b="1" baseline="30000" dirty="0">
                <a:latin typeface="Arial Narrow" pitchFamily="34" charset="0"/>
              </a:rPr>
              <a:t>o </a:t>
            </a:r>
            <a:r>
              <a:rPr kumimoji="0" lang="en-CA" sz="4800" b="1" i="0" u="none" strike="noStrike" kern="1200" cap="none" spc="0" normalizeH="0" baseline="0" noProof="0" dirty="0">
                <a:ln>
                  <a:noFill/>
                </a:ln>
                <a:effectLst/>
                <a:uLnTx/>
                <a:uFillTx/>
                <a:latin typeface="Arial Narrow" panose="020B0606020202030204" pitchFamily="34" charset="0"/>
                <a:ea typeface="+mn-ea"/>
                <a:cs typeface="Aharoni" panose="02010803020104030203" pitchFamily="2" charset="-79"/>
              </a:rPr>
              <a:t>6</a:t>
            </a:r>
            <a:endParaRPr kumimoji="0" lang="en-US" sz="4800" b="1" i="0" u="none" strike="noStrike" kern="1200" cap="none" spc="0" normalizeH="0" baseline="0" noProof="0" dirty="0">
              <a:ln>
                <a:noFill/>
              </a:ln>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0"/>
            <a:ext cx="9144000" cy="1854631"/>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277932" y="3384986"/>
            <a:ext cx="6866068" cy="1384995"/>
          </a:xfrm>
          <a:prstGeom prst="rect">
            <a:avLst/>
          </a:prstGeom>
        </p:spPr>
        <p:txBody>
          <a:bodyPr wrap="square">
            <a:spAutoFit/>
          </a:bodyPr>
          <a:lstStyle/>
          <a:p>
            <a:pPr lvl="0" algn="ctr">
              <a:defRPr/>
            </a:pPr>
            <a:r>
              <a:rPr kumimoji="0" lang="en-CA"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rPr>
              <a:t>Beth </a:t>
            </a:r>
            <a:r>
              <a:rPr lang="fr-MC" sz="2800" b="1" dirty="0">
                <a:solidFill>
                  <a:schemeClr val="bg1"/>
                </a:solidFill>
                <a:latin typeface="Arial Narrow" pitchFamily="34" charset="0"/>
                <a:cs typeface="Candara"/>
              </a:rPr>
              <a:t>a entendu dire qu’il n’existe pas d’antidote pour l’apixaban et elle est préoccupée par le risque hémorragique associé à l’apixaban</a:t>
            </a:r>
            <a:endParaRPr kumimoji="0" lang="en-CA" sz="32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13" name="4E92DA43-5712-40E9-AFDC-2C1062C78C6F" descr="7646DFF2-B812-4635-AA57-5171E34E5A45@chrc">
            <a:extLst>
              <a:ext uri="{FF2B5EF4-FFF2-40B4-BE49-F238E27FC236}">
                <a16:creationId xmlns:a16="http://schemas.microsoft.com/office/drawing/2014/main" id="{5CCC766B-050C-4AC8-B7CD-E5B5525EDBC3}"/>
              </a:ext>
            </a:extLst>
          </p:cNvPr>
          <p:cNvPicPr>
            <a:picLocks noChangeAspect="1" noChangeArrowheads="1"/>
          </p:cNvPicPr>
          <p:nvPr/>
        </p:nvPicPr>
        <p:blipFill>
          <a:blip r:embed="rId6" cstate="hqprint">
            <a:lum bright="70000" contrast="-70000"/>
            <a:extLst>
              <a:ext uri="{28A0092B-C50C-407E-A947-70E740481C1C}">
                <a14:useLocalDpi xmlns:a14="http://schemas.microsoft.com/office/drawing/2010/main" val="0"/>
              </a:ext>
            </a:extLst>
          </a:blip>
          <a:srcRect/>
          <a:stretch>
            <a:fillRect/>
          </a:stretch>
        </p:blipFill>
        <p:spPr bwMode="auto">
          <a:xfrm>
            <a:off x="180222" y="6346601"/>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4839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1200329"/>
          </a:xfrm>
          <a:prstGeom prst="rect">
            <a:avLst/>
          </a:prstGeom>
          <a:noFill/>
        </p:spPr>
        <p:txBody>
          <a:bodyPr wrap="square">
            <a:spAutoFit/>
          </a:bodyPr>
          <a:lstStyle/>
          <a:p>
            <a:pPr>
              <a:defRPr/>
            </a:pPr>
            <a:r>
              <a:rPr lang="fr-BE" sz="3600" b="1" dirty="0">
                <a:solidFill>
                  <a:srgbClr val="002060"/>
                </a:solidFill>
                <a:latin typeface="Arial Narrow" panose="020B0606020202030204" pitchFamily="34" charset="0"/>
              </a:rPr>
              <a:t>Développement du programme</a:t>
            </a:r>
            <a:br>
              <a:rPr lang="fr-BE" sz="3600" b="1" dirty="0">
                <a:solidFill>
                  <a:srgbClr val="002060"/>
                </a:solidFill>
                <a:latin typeface="Arial Narrow" panose="020B0606020202030204" pitchFamily="34" charset="0"/>
              </a:rPr>
            </a:br>
            <a:endParaRPr lang="en-CA" sz="3600" b="1" dirty="0">
              <a:solidFill>
                <a:srgbClr val="1B1A5A"/>
              </a:solidFill>
              <a:latin typeface="Arial Narrow" panose="020B0606020202030204" pitchFamily="34" charset="0"/>
              <a:cs typeface="Aharoni" panose="02010803020104030203" pitchFamily="2" charset="-79"/>
            </a:endParaRPr>
          </a:p>
        </p:txBody>
      </p:sp>
      <p:sp>
        <p:nvSpPr>
          <p:cNvPr id="12" name="Content Placeholder 2">
            <a:extLst>
              <a:ext uri="{FF2B5EF4-FFF2-40B4-BE49-F238E27FC236}">
                <a16:creationId xmlns:a16="http://schemas.microsoft.com/office/drawing/2014/main" id="{BA3D864B-4606-4FCC-BD8E-A58C35A5AB22}"/>
              </a:ext>
            </a:extLst>
          </p:cNvPr>
          <p:cNvSpPr txBox="1">
            <a:spLocks/>
          </p:cNvSpPr>
          <p:nvPr/>
        </p:nvSpPr>
        <p:spPr>
          <a:xfrm>
            <a:off x="0" y="1440297"/>
            <a:ext cx="9118636" cy="14115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indent="-228600">
              <a:lnSpc>
                <a:spcPct val="100000"/>
              </a:lnSpc>
            </a:pPr>
            <a:r>
              <a:rPr lang="fr-CA" altLang="en-US" sz="2800" b="1" kern="0" dirty="0">
                <a:latin typeface="Arial Narrow" pitchFamily="34" charset="0"/>
                <a:sym typeface="Arial Narrow Bold" charset="0"/>
              </a:rPr>
              <a:t>Ce programme a été planifié par le Centre canadien de recherche  en cardiologie , un organisme  universitaire sans but lucratif, afin d’assurer l’intégrité scientifique, l’objectivité et la modération.</a:t>
            </a:r>
            <a:endParaRPr lang="fr-CA" sz="2800" dirty="0">
              <a:latin typeface="Arial Narrow" pitchFamily="34" charset="0"/>
            </a:endParaRPr>
          </a:p>
          <a:p>
            <a:pPr marL="228600" lvl="0" indent="-228600">
              <a:lnSpc>
                <a:spcPct val="100000"/>
              </a:lnSpc>
            </a:pPr>
            <a:endParaRPr lang="en-CA" sz="2800" b="1" dirty="0">
              <a:solidFill>
                <a:schemeClr val="tx1">
                  <a:lumMod val="85000"/>
                  <a:lumOff val="15000"/>
                </a:schemeClr>
              </a:solidFill>
              <a:latin typeface="Arial Narrow" panose="020B0606020202030204" pitchFamily="34" charset="0"/>
              <a:ea typeface="Calibri"/>
              <a:cs typeface="Lato"/>
            </a:endParaRPr>
          </a:p>
        </p:txBody>
      </p:sp>
      <p:sp>
        <p:nvSpPr>
          <p:cNvPr id="13" name="Rectangle 12">
            <a:extLst>
              <a:ext uri="{FF2B5EF4-FFF2-40B4-BE49-F238E27FC236}">
                <a16:creationId xmlns:a16="http://schemas.microsoft.com/office/drawing/2014/main" id="{B0DB2E30-C0BB-43B5-B292-12F38FC4E22C}"/>
              </a:ext>
            </a:extLst>
          </p:cNvPr>
          <p:cNvSpPr/>
          <p:nvPr/>
        </p:nvSpPr>
        <p:spPr>
          <a:xfrm>
            <a:off x="0" y="5072972"/>
            <a:ext cx="9144000" cy="584775"/>
          </a:xfrm>
          <a:prstGeom prst="rect">
            <a:avLst/>
          </a:prstGeom>
        </p:spPr>
        <p:txBody>
          <a:bodyPr wrap="square">
            <a:spAutoFit/>
          </a:bodyPr>
          <a:lstStyle/>
          <a:p>
            <a:pPr algn="ctr"/>
            <a:r>
              <a:rPr lang="fr-BE" sz="1600" b="1" dirty="0">
                <a:solidFill>
                  <a:srgbClr val="002060"/>
                </a:solidFill>
                <a:latin typeface="Arial Narrow" pitchFamily="34" charset="0"/>
              </a:rPr>
              <a:t>Ce programme a bénéficié d’une subvention à l’éducation et d’un soutien non financier </a:t>
            </a:r>
          </a:p>
          <a:p>
            <a:pPr algn="ctr"/>
            <a:r>
              <a:rPr lang="fr-BE" sz="1600" b="1" dirty="0">
                <a:solidFill>
                  <a:srgbClr val="002060"/>
                </a:solidFill>
                <a:latin typeface="Arial Narrow" pitchFamily="34" charset="0"/>
              </a:rPr>
              <a:t>de </a:t>
            </a:r>
            <a:r>
              <a:rPr lang="en-CA" sz="1600" b="1" dirty="0">
                <a:solidFill>
                  <a:srgbClr val="183059"/>
                </a:solidFill>
                <a:latin typeface="Arial Narrow" panose="020B0606020202030204" pitchFamily="34" charset="0"/>
                <a:cs typeface="Lato"/>
              </a:rPr>
              <a:t>BMS et de Pfizer Alliance Canada</a:t>
            </a:r>
          </a:p>
        </p:txBody>
      </p:sp>
      <p:pic>
        <p:nvPicPr>
          <p:cNvPr id="14" name="Picture 13" descr="CHRC logo_with text.psd">
            <a:extLst>
              <a:ext uri="{FF2B5EF4-FFF2-40B4-BE49-F238E27FC236}">
                <a16:creationId xmlns:a16="http://schemas.microsoft.com/office/drawing/2014/main" id="{5EB97257-5161-4738-943F-9A1403500FC2}"/>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391262" y="3117835"/>
            <a:ext cx="2336112" cy="149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4E92DA43-5712-40E9-AFDC-2C1062C78C6F" descr="7646DFF2-B812-4635-AA57-5171E34E5A45@chrc">
            <a:extLst>
              <a:ext uri="{FF2B5EF4-FFF2-40B4-BE49-F238E27FC236}">
                <a16:creationId xmlns:a16="http://schemas.microsoft.com/office/drawing/2014/main" id="{D2467289-E482-45A9-A3B2-9CA7FD7F56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5497" y="126338"/>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4549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441317"/>
            <a:ext cx="7368797" cy="1323439"/>
          </a:xfrm>
          <a:prstGeom prst="rect">
            <a:avLst/>
          </a:prstGeom>
        </p:spPr>
        <p:txBody>
          <a:bodyPr wrap="square">
            <a:spAutoFit/>
          </a:bodyPr>
          <a:lstStyle/>
          <a:p>
            <a:pPr algn="ctr">
              <a:defRPr/>
            </a:pPr>
            <a:r>
              <a:rPr lang="en-CA" sz="4000" b="1" dirty="0" err="1">
                <a:solidFill>
                  <a:prstClr val="white">
                    <a:lumMod val="95000"/>
                  </a:prstClr>
                </a:solidFill>
                <a:latin typeface="Arial Narrow" panose="020B0606020202030204" pitchFamily="34" charset="0"/>
                <a:cs typeface="Candara"/>
              </a:rPr>
              <a:t>Que</a:t>
            </a:r>
            <a:r>
              <a:rPr lang="en-CA" sz="4000" b="1" dirty="0">
                <a:solidFill>
                  <a:prstClr val="white">
                    <a:lumMod val="95000"/>
                  </a:prstClr>
                </a:solidFill>
                <a:latin typeface="Arial Narrow" panose="020B0606020202030204" pitchFamily="34" charset="0"/>
                <a:cs typeface="Candara"/>
              </a:rPr>
              <a:t> </a:t>
            </a:r>
            <a:r>
              <a:rPr lang="en-CA" sz="4000" b="1" dirty="0" err="1">
                <a:solidFill>
                  <a:prstClr val="white">
                    <a:lumMod val="95000"/>
                  </a:prstClr>
                </a:solidFill>
                <a:latin typeface="Arial Narrow" panose="020B0606020202030204" pitchFamily="34" charset="0"/>
                <a:cs typeface="Candara"/>
              </a:rPr>
              <a:t>diriez-vous</a:t>
            </a:r>
            <a:r>
              <a:rPr lang="en-CA" sz="4000" b="1" dirty="0">
                <a:solidFill>
                  <a:prstClr val="white">
                    <a:lumMod val="95000"/>
                  </a:prstClr>
                </a:solidFill>
                <a:latin typeface="Arial Narrow" panose="020B0606020202030204" pitchFamily="34" charset="0"/>
                <a:cs typeface="Candara"/>
              </a:rPr>
              <a:t> à Beth?</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rgbClr val="C0504D"/>
              </a:buClr>
              <a:defRPr/>
            </a:pPr>
            <a:r>
              <a:rPr lang="en-CA" sz="2800" b="1" i="1" dirty="0" err="1">
                <a:solidFill>
                  <a:srgbClr val="23334E"/>
                </a:solidFill>
                <a:latin typeface="Arial Narrow" panose="020B0606020202030204" pitchFamily="34" charset="0"/>
                <a:cs typeface="Aharoni" panose="02010803020104030203" pitchFamily="2" charset="-79"/>
              </a:rPr>
              <a:t>Choisissez</a:t>
            </a:r>
            <a:r>
              <a:rPr lang="en-CA" sz="2800" b="1" i="1" dirty="0">
                <a:solidFill>
                  <a:srgbClr val="23334E"/>
                </a:solidFill>
                <a:latin typeface="Arial Narrow" panose="020B0606020202030204" pitchFamily="34" charset="0"/>
                <a:cs typeface="Aharoni" panose="02010803020104030203" pitchFamily="2" charset="-79"/>
              </a:rPr>
              <a:t> </a:t>
            </a:r>
            <a:r>
              <a:rPr lang="en-CA" sz="2800" b="1" i="1" dirty="0" err="1">
                <a:solidFill>
                  <a:srgbClr val="23334E"/>
                </a:solidFill>
                <a:latin typeface="Arial Narrow" panose="020B0606020202030204" pitchFamily="34" charset="0"/>
                <a:cs typeface="Aharoni" panose="02010803020104030203" pitchFamily="2" charset="-79"/>
              </a:rPr>
              <a:t>une</a:t>
            </a:r>
            <a:r>
              <a:rPr lang="en-CA" sz="2800" b="1" i="1" dirty="0">
                <a:solidFill>
                  <a:srgbClr val="23334E"/>
                </a:solidFill>
                <a:latin typeface="Arial Narrow" panose="020B0606020202030204" pitchFamily="34" charset="0"/>
                <a:cs typeface="Aharoni" panose="02010803020104030203" pitchFamily="2" charset="-79"/>
              </a:rPr>
              <a:t> </a:t>
            </a:r>
            <a:r>
              <a:rPr lang="en-CA" sz="2800" b="1" i="1" dirty="0" err="1">
                <a:solidFill>
                  <a:srgbClr val="23334E"/>
                </a:solidFill>
                <a:latin typeface="Arial Narrow" panose="020B0606020202030204" pitchFamily="34" charset="0"/>
                <a:cs typeface="Aharoni" panose="02010803020104030203" pitchFamily="2" charset="-79"/>
              </a:rPr>
              <a:t>ou</a:t>
            </a:r>
            <a:r>
              <a:rPr lang="en-CA" sz="2800" b="1" i="1" dirty="0">
                <a:solidFill>
                  <a:srgbClr val="23334E"/>
                </a:solidFill>
                <a:latin typeface="Arial Narrow" panose="020B0606020202030204" pitchFamily="34" charset="0"/>
                <a:cs typeface="Aharoni" panose="02010803020104030203" pitchFamily="2" charset="-79"/>
              </a:rPr>
              <a:t> </a:t>
            </a:r>
            <a:r>
              <a:rPr lang="en-CA" sz="2800" b="1" i="1" dirty="0" err="1">
                <a:solidFill>
                  <a:srgbClr val="23334E"/>
                </a:solidFill>
                <a:latin typeface="Arial Narrow" panose="020B0606020202030204" pitchFamily="34" charset="0"/>
                <a:cs typeface="Aharoni" panose="02010803020104030203" pitchFamily="2" charset="-79"/>
              </a:rPr>
              <a:t>plusieurs</a:t>
            </a:r>
            <a:r>
              <a:rPr lang="en-CA" sz="2800" b="1" i="1" dirty="0">
                <a:solidFill>
                  <a:srgbClr val="23334E"/>
                </a:solidFill>
                <a:latin typeface="Arial Narrow" panose="020B0606020202030204" pitchFamily="34" charset="0"/>
                <a:cs typeface="Aharoni" panose="02010803020104030203" pitchFamily="2" charset="-79"/>
              </a:rPr>
              <a:t> des options </a:t>
            </a:r>
            <a:r>
              <a:rPr lang="en-CA" sz="2800" b="1" i="1" dirty="0" err="1">
                <a:solidFill>
                  <a:srgbClr val="23334E"/>
                </a:solidFill>
                <a:latin typeface="Arial Narrow" panose="020B0606020202030204" pitchFamily="34" charset="0"/>
                <a:cs typeface="Aharoni" panose="02010803020104030203" pitchFamily="2" charset="-79"/>
              </a:rPr>
              <a:t>suivantes</a:t>
            </a:r>
            <a:endParaRPr lang="en-CA" sz="2800" b="1" i="1" dirty="0">
              <a:solidFill>
                <a:srgbClr val="23334E"/>
              </a:solidFill>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fr-CH" sz="2200" b="1" dirty="0">
                <a:latin typeface="Arial Narrow" pitchFamily="34" charset="0"/>
              </a:rPr>
              <a:t>Passer à la warfarine, qui a un antidote spécifique – la vitamine K</a:t>
            </a:r>
          </a:p>
          <a:p>
            <a:pPr marL="914400" lvl="1" indent="-457200" algn="l" defTabSz="914377">
              <a:lnSpc>
                <a:spcPct val="100000"/>
              </a:lnSpc>
              <a:spcBef>
                <a:spcPts val="600"/>
              </a:spcBef>
              <a:buFont typeface="+mj-lt"/>
              <a:buAutoNum type="arabicPeriod"/>
            </a:pPr>
            <a:r>
              <a:rPr lang="fr-CH" sz="2200" b="1" dirty="0">
                <a:latin typeface="Arial Narrow" pitchFamily="34" charset="0"/>
              </a:rPr>
              <a:t>Arrêter tous les médicaments, étant donné qu’elle a raison </a:t>
            </a:r>
          </a:p>
          <a:p>
            <a:pPr marL="914400" lvl="1" indent="-457200" algn="l" defTabSz="914377">
              <a:lnSpc>
                <a:spcPct val="100000"/>
              </a:lnSpc>
              <a:spcBef>
                <a:spcPts val="600"/>
              </a:spcBef>
              <a:buFont typeface="+mj-lt"/>
              <a:buAutoNum type="arabicPeriod"/>
            </a:pPr>
            <a:r>
              <a:rPr lang="fr-CH" sz="2200" b="1" dirty="0">
                <a:latin typeface="Arial Narrow" pitchFamily="34" charset="0"/>
              </a:rPr>
              <a:t>Lui expliquer que les inhibiteurs du facteur </a:t>
            </a:r>
            <a:r>
              <a:rPr lang="fr-CH" sz="2200" b="1" dirty="0" err="1">
                <a:latin typeface="Arial Narrow" pitchFamily="34" charset="0"/>
              </a:rPr>
              <a:t>Xa</a:t>
            </a:r>
            <a:r>
              <a:rPr lang="fr-CH" sz="2200" b="1" dirty="0">
                <a:latin typeface="Arial Narrow" pitchFamily="34" charset="0"/>
              </a:rPr>
              <a:t> auront prochainement un antidote</a:t>
            </a:r>
            <a:r>
              <a:rPr lang="en-CA" sz="2200" b="1" dirty="0">
                <a:solidFill>
                  <a:prstClr val="black"/>
                </a:solidFill>
                <a:latin typeface="Arial Narrow" pitchFamily="34" charset="0"/>
                <a:ea typeface="Lato" panose="020F0502020204030203" pitchFamily="34" charset="0"/>
                <a:cs typeface="Lato" panose="020F0502020204030203" pitchFamily="34" charset="0"/>
              </a:rPr>
              <a:t> </a:t>
            </a:r>
          </a:p>
          <a:p>
            <a:pPr marL="914400" lvl="1" indent="-457200" algn="l" defTabSz="914377">
              <a:lnSpc>
                <a:spcPct val="100000"/>
              </a:lnSpc>
              <a:spcBef>
                <a:spcPts val="600"/>
              </a:spcBef>
              <a:buFont typeface="+mj-lt"/>
              <a:buAutoNum type="arabicPeriod"/>
            </a:pPr>
            <a:r>
              <a:rPr lang="fr-CH" sz="2200" b="1" dirty="0">
                <a:latin typeface="Arial Narrow" pitchFamily="34" charset="0"/>
              </a:rPr>
              <a:t>La faire passer au </a:t>
            </a:r>
            <a:r>
              <a:rPr lang="fr-CH" sz="2200" b="1" dirty="0" err="1">
                <a:latin typeface="Arial Narrow" pitchFamily="34" charset="0"/>
              </a:rPr>
              <a:t>dabigitran</a:t>
            </a:r>
            <a:r>
              <a:rPr lang="fr-CH" sz="2200" b="1" dirty="0">
                <a:latin typeface="Arial Narrow" pitchFamily="34" charset="0"/>
              </a:rPr>
              <a:t> 110 mg </a:t>
            </a:r>
            <a:r>
              <a:rPr lang="fr-CH" sz="2200" b="1" dirty="0" err="1">
                <a:latin typeface="Arial Narrow" pitchFamily="34" charset="0"/>
              </a:rPr>
              <a:t>bid</a:t>
            </a:r>
            <a:r>
              <a:rPr lang="fr-CH" sz="2200" b="1" dirty="0">
                <a:latin typeface="Arial Narrow" pitchFamily="34" charset="0"/>
              </a:rPr>
              <a:t> qui a maintenant un antidote (</a:t>
            </a:r>
            <a:r>
              <a:rPr lang="fr-CH" sz="2200" b="1" dirty="0" err="1">
                <a:latin typeface="Arial Narrow" pitchFamily="34" charset="0"/>
              </a:rPr>
              <a:t>idarucizumab</a:t>
            </a:r>
            <a:r>
              <a:rPr lang="fr-CH" sz="2200" b="1" dirty="0">
                <a:latin typeface="Arial Narrow" pitchFamily="34" charset="0"/>
              </a:rPr>
              <a:t>)</a:t>
            </a:r>
          </a:p>
          <a:p>
            <a:pPr marL="914400" lvl="1" indent="-457200" algn="l" defTabSz="914377">
              <a:lnSpc>
                <a:spcPct val="100000"/>
              </a:lnSpc>
              <a:spcBef>
                <a:spcPts val="600"/>
              </a:spcBef>
              <a:buFont typeface="+mj-lt"/>
              <a:buAutoNum type="arabicPeriod"/>
            </a:pPr>
            <a:r>
              <a:rPr lang="fr-CH" sz="2200" b="1" dirty="0">
                <a:latin typeface="Arial Narrow" pitchFamily="34" charset="0"/>
              </a:rPr>
              <a:t>Lui expliquer que le risque qu’elle décède d’une hémorragie est bien moins élevé avec un AOD qu’avec la warfarine  </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B1AFD11A-A985-450E-B10F-EECCEEDEE7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close up of a sign&#10;&#10;Description automatically generated">
            <a:extLst>
              <a:ext uri="{FF2B5EF4-FFF2-40B4-BE49-F238E27FC236}">
                <a16:creationId xmlns:a16="http://schemas.microsoft.com/office/drawing/2014/main" id="{C4B448D9-13AE-473B-B6C4-BBBAC9761526}"/>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2179" y="84727"/>
            <a:ext cx="1367490" cy="3079932"/>
          </a:xfrm>
          <a:prstGeom prst="rect">
            <a:avLst/>
          </a:prstGeom>
        </p:spPr>
      </p:pic>
    </p:spTree>
    <p:extLst>
      <p:ext uri="{BB962C8B-B14F-4D97-AF65-F5344CB8AC3E}">
        <p14:creationId xmlns:p14="http://schemas.microsoft.com/office/powerpoint/2010/main" val="907165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18547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94417" y="68685"/>
            <a:ext cx="6333659" cy="584775"/>
          </a:xfrm>
          <a:prstGeom prst="rect">
            <a:avLst/>
          </a:prstGeom>
          <a:noFill/>
        </p:spPr>
        <p:txBody>
          <a:bodyPr wrap="square">
            <a:spAutoFit/>
          </a:bodyPr>
          <a:lstStyle/>
          <a:p>
            <a:pPr lvl="0">
              <a:defRPr/>
            </a:pPr>
            <a:r>
              <a:rPr lang="fr-FR" sz="3200" b="1" dirty="0">
                <a:solidFill>
                  <a:srgbClr val="183059"/>
                </a:solidFill>
                <a:latin typeface="Arial Narrow" panose="020B0606020202030204" pitchFamily="34" charset="0"/>
                <a:cs typeface="Aharoni" panose="02010803020104030203" pitchFamily="2" charset="-79"/>
              </a:rPr>
              <a:t>Mortalité liée à une hémorragie</a:t>
            </a:r>
          </a:p>
        </p:txBody>
      </p:sp>
      <p:sp>
        <p:nvSpPr>
          <p:cNvPr id="18" name="TextBox 17">
            <a:extLst>
              <a:ext uri="{FF2B5EF4-FFF2-40B4-BE49-F238E27FC236}">
                <a16:creationId xmlns:a16="http://schemas.microsoft.com/office/drawing/2014/main" id="{AB5D6D58-A5B4-412A-8ECC-63EBFC48118B}"/>
              </a:ext>
            </a:extLst>
          </p:cNvPr>
          <p:cNvSpPr txBox="1"/>
          <p:nvPr/>
        </p:nvSpPr>
        <p:spPr>
          <a:xfrm>
            <a:off x="211721" y="452751"/>
            <a:ext cx="8168529" cy="1031051"/>
          </a:xfrm>
          <a:prstGeom prst="rect">
            <a:avLst/>
          </a:prstGeom>
          <a:noFill/>
        </p:spPr>
        <p:txBody>
          <a:bodyPr wrap="square" rtlCol="0">
            <a:spAutoFit/>
          </a:bodyPr>
          <a:lstStyle/>
          <a:p>
            <a:pPr marL="0" marR="0" lvl="0" indent="0" algn="l" defTabSz="457200" rtl="0" eaLnBrk="1" fontAlgn="auto" latinLnBrk="0" hangingPunct="1">
              <a:lnSpc>
                <a:spcPct val="5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Arial Narrow" panose="020B0606020202030204" pitchFamily="34" charset="0"/>
            </a:endParaRPr>
          </a:p>
          <a:p>
            <a:pPr>
              <a:defRPr/>
            </a:pPr>
            <a:r>
              <a:rPr lang="fr-CH" b="1" dirty="0">
                <a:solidFill>
                  <a:prstClr val="black"/>
                </a:solidFill>
                <a:latin typeface="Arial Narrow" pitchFamily="34" charset="0"/>
              </a:rPr>
              <a:t>Risque d’hémorragie mortelle lors d’épisodes d’hémorragie majeure avec les                            AOD et les anti-vitamines K : Revue systématique et méta-analyse  </a:t>
            </a:r>
            <a:endParaRPr lang="fr-CH" sz="1400" b="1" dirty="0">
              <a:solidFill>
                <a:prstClr val="black"/>
              </a:solidFill>
              <a:latin typeface="Arial Narrow"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ndParaRPr>
          </a:p>
        </p:txBody>
      </p:sp>
      <p:graphicFrame>
        <p:nvGraphicFramePr>
          <p:cNvPr id="34" name="Table 33">
            <a:extLst>
              <a:ext uri="{FF2B5EF4-FFF2-40B4-BE49-F238E27FC236}">
                <a16:creationId xmlns:a16="http://schemas.microsoft.com/office/drawing/2014/main" id="{D0A67625-D5F4-41DF-A3A3-8CF8DA1264D7}"/>
              </a:ext>
            </a:extLst>
          </p:cNvPr>
          <p:cNvGraphicFramePr>
            <a:graphicFrameLocks noGrp="1"/>
          </p:cNvGraphicFramePr>
          <p:nvPr>
            <p:extLst>
              <p:ext uri="{D42A27DB-BD31-4B8C-83A1-F6EECF244321}">
                <p14:modId xmlns:p14="http://schemas.microsoft.com/office/powerpoint/2010/main" val="1998937378"/>
              </p:ext>
            </p:extLst>
          </p:nvPr>
        </p:nvGraphicFramePr>
        <p:xfrm>
          <a:off x="152400" y="1870529"/>
          <a:ext cx="8944142" cy="4368504"/>
        </p:xfrm>
        <a:graphic>
          <a:graphicData uri="http://schemas.openxmlformats.org/drawingml/2006/table">
            <a:tbl>
              <a:tblPr firstRow="1" bandRow="1"/>
              <a:tblGrid>
                <a:gridCol w="1470129">
                  <a:extLst>
                    <a:ext uri="{9D8B030D-6E8A-4147-A177-3AD203B41FA5}">
                      <a16:colId xmlns:a16="http://schemas.microsoft.com/office/drawing/2014/main" val="20000"/>
                    </a:ext>
                  </a:extLst>
                </a:gridCol>
                <a:gridCol w="303278">
                  <a:extLst>
                    <a:ext uri="{9D8B030D-6E8A-4147-A177-3AD203B41FA5}">
                      <a16:colId xmlns:a16="http://schemas.microsoft.com/office/drawing/2014/main" val="20001"/>
                    </a:ext>
                  </a:extLst>
                </a:gridCol>
                <a:gridCol w="539733">
                  <a:extLst>
                    <a:ext uri="{9D8B030D-6E8A-4147-A177-3AD203B41FA5}">
                      <a16:colId xmlns:a16="http://schemas.microsoft.com/office/drawing/2014/main" val="20002"/>
                    </a:ext>
                  </a:extLst>
                </a:gridCol>
                <a:gridCol w="517911">
                  <a:extLst>
                    <a:ext uri="{9D8B030D-6E8A-4147-A177-3AD203B41FA5}">
                      <a16:colId xmlns:a16="http://schemas.microsoft.com/office/drawing/2014/main" val="20003"/>
                    </a:ext>
                  </a:extLst>
                </a:gridCol>
                <a:gridCol w="968900">
                  <a:extLst>
                    <a:ext uri="{9D8B030D-6E8A-4147-A177-3AD203B41FA5}">
                      <a16:colId xmlns:a16="http://schemas.microsoft.com/office/drawing/2014/main" val="20004"/>
                    </a:ext>
                  </a:extLst>
                </a:gridCol>
                <a:gridCol w="672120">
                  <a:extLst>
                    <a:ext uri="{9D8B030D-6E8A-4147-A177-3AD203B41FA5}">
                      <a16:colId xmlns:a16="http://schemas.microsoft.com/office/drawing/2014/main" val="20005"/>
                    </a:ext>
                  </a:extLst>
                </a:gridCol>
                <a:gridCol w="925256">
                  <a:extLst>
                    <a:ext uri="{9D8B030D-6E8A-4147-A177-3AD203B41FA5}">
                      <a16:colId xmlns:a16="http://schemas.microsoft.com/office/drawing/2014/main" val="20006"/>
                    </a:ext>
                  </a:extLst>
                </a:gridCol>
                <a:gridCol w="1464989">
                  <a:extLst>
                    <a:ext uri="{9D8B030D-6E8A-4147-A177-3AD203B41FA5}">
                      <a16:colId xmlns:a16="http://schemas.microsoft.com/office/drawing/2014/main" val="20007"/>
                    </a:ext>
                  </a:extLst>
                </a:gridCol>
                <a:gridCol w="2081826">
                  <a:extLst>
                    <a:ext uri="{9D8B030D-6E8A-4147-A177-3AD203B41FA5}">
                      <a16:colId xmlns:a16="http://schemas.microsoft.com/office/drawing/2014/main" val="20008"/>
                    </a:ext>
                  </a:extLst>
                </a:gridCol>
              </a:tblGrid>
              <a:tr h="29668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endParaRPr lang="en-CA" sz="1400" dirty="0">
                        <a:solidFill>
                          <a:schemeClr val="bg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gridSpan="3">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CA" sz="1400" dirty="0">
                          <a:solidFill>
                            <a:schemeClr val="bg1"/>
                          </a:solidFill>
                          <a:latin typeface="Arial Narrow" panose="020B0606020202030204" pitchFamily="34" charset="0"/>
                        </a:rPr>
                        <a:t>AOD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hMerge="1">
                  <a:txBody>
                    <a:bodyPr/>
                    <a:lstStyle/>
                    <a:p>
                      <a:endParaRPr lang="en-US"/>
                    </a:p>
                  </a:txBody>
                  <a:tcPr/>
                </a:tc>
                <a:tc hMerge="1">
                  <a:txBody>
                    <a:bodyPr/>
                    <a:lstStyle/>
                    <a:p>
                      <a:endParaRPr lang="en-CA"/>
                    </a:p>
                  </a:txBody>
                  <a:tcPr/>
                </a:tc>
                <a:tc gridSpan="2">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CA" sz="1400" dirty="0">
                          <a:solidFill>
                            <a:schemeClr val="bg1"/>
                          </a:solidFill>
                          <a:latin typeface="Arial Narrow" panose="020B0606020202030204" pitchFamily="34" charset="0"/>
                        </a:rPr>
                        <a:t>AVK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hMerge="1">
                  <a:txBody>
                    <a:bodyPr/>
                    <a:lstStyle/>
                    <a:p>
                      <a:endParaRPr lang="en-CA"/>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endParaRPr lang="en-CA" sz="1400" dirty="0">
                        <a:solidFill>
                          <a:schemeClr val="bg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CA" sz="1400" dirty="0">
                          <a:solidFill>
                            <a:schemeClr val="bg1"/>
                          </a:solidFill>
                          <a:latin typeface="Arial Narrow" panose="020B0606020202030204" pitchFamily="34" charset="0"/>
                        </a:rPr>
                        <a:t>RRI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CA" sz="1400" dirty="0">
                          <a:solidFill>
                            <a:schemeClr val="bg1"/>
                          </a:solidFill>
                          <a:latin typeface="Arial Narrow" panose="020B0606020202030204" pitchFamily="34" charset="0"/>
                        </a:rPr>
                        <a:t>RRI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extLst>
                  <a:ext uri="{0D108BD9-81ED-4DB2-BD59-A6C34878D82A}">
                    <a16:rowId xmlns:a16="http://schemas.microsoft.com/office/drawing/2014/main" val="10000"/>
                  </a:ext>
                </a:extLst>
              </a:tr>
              <a:tr h="267016">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200" noProof="0" dirty="0">
                          <a:solidFill>
                            <a:schemeClr val="bg1"/>
                          </a:solidFill>
                          <a:latin typeface="Arial Narrow" pitchFamily="34" charset="0"/>
                        </a:rPr>
                        <a:t>Étude</a:t>
                      </a:r>
                      <a:r>
                        <a:rPr lang="fr-FR" sz="1200" baseline="0" noProof="0" dirty="0">
                          <a:solidFill>
                            <a:schemeClr val="bg1"/>
                          </a:solidFill>
                          <a:latin typeface="Arial Narrow" pitchFamily="34" charset="0"/>
                        </a:rPr>
                        <a:t> ou sous-groupe</a:t>
                      </a:r>
                      <a:endParaRPr lang="fr-FR" sz="1200" noProof="0" dirty="0">
                        <a:solidFill>
                          <a:schemeClr val="bg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gridSpan="2">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100" noProof="0" dirty="0">
                          <a:solidFill>
                            <a:schemeClr val="bg1"/>
                          </a:solidFill>
                          <a:latin typeface="Arial Narrow" pitchFamily="34" charset="0"/>
                        </a:rPr>
                        <a:t>Événements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hMerge="1">
                  <a:txBody>
                    <a:bodyPr/>
                    <a:lstStyle/>
                    <a:p>
                      <a:endParaRPr lang="en-US"/>
                    </a:p>
                  </a:txBody>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100" noProof="0" dirty="0">
                          <a:solidFill>
                            <a:schemeClr val="bg1"/>
                          </a:solidFill>
                          <a:latin typeface="Arial Narrow" pitchFamily="34" charset="0"/>
                        </a:rPr>
                        <a:t>Total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100" noProof="0" dirty="0">
                          <a:solidFill>
                            <a:schemeClr val="bg1"/>
                          </a:solidFill>
                          <a:latin typeface="Arial Narrow" pitchFamily="34" charset="0"/>
                        </a:rPr>
                        <a:t>Événements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100" noProof="0" dirty="0">
                          <a:solidFill>
                            <a:schemeClr val="bg1"/>
                          </a:solidFill>
                          <a:latin typeface="Arial Narrow" pitchFamily="34" charset="0"/>
                        </a:rPr>
                        <a:t>Total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100" noProof="0" dirty="0">
                          <a:solidFill>
                            <a:schemeClr val="bg1"/>
                          </a:solidFill>
                          <a:latin typeface="Arial Narrow" pitchFamily="34" charset="0"/>
                        </a:rPr>
                        <a:t>Pondération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100" noProof="0" dirty="0">
                          <a:solidFill>
                            <a:schemeClr val="bg1"/>
                          </a:solidFill>
                          <a:latin typeface="Arial Narrow" pitchFamily="34" charset="0"/>
                        </a:rPr>
                        <a:t>M-H, aléatoire, IC</a:t>
                      </a:r>
                      <a:r>
                        <a:rPr lang="fr-FR" sz="1100" baseline="0" noProof="0" dirty="0">
                          <a:solidFill>
                            <a:schemeClr val="bg1"/>
                          </a:solidFill>
                          <a:latin typeface="Arial Narrow" pitchFamily="34" charset="0"/>
                        </a:rPr>
                        <a:t> à </a:t>
                      </a:r>
                      <a:r>
                        <a:rPr lang="fr-FR" sz="1100" noProof="0" dirty="0">
                          <a:solidFill>
                            <a:schemeClr val="bg1"/>
                          </a:solidFill>
                          <a:latin typeface="Arial Narrow" pitchFamily="34" charset="0"/>
                        </a:rPr>
                        <a:t>95%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100" noProof="0" dirty="0">
                          <a:solidFill>
                            <a:schemeClr val="bg1"/>
                          </a:solidFill>
                          <a:latin typeface="Arial Narrow" pitchFamily="34" charset="0"/>
                        </a:rPr>
                        <a:t>M-H,</a:t>
                      </a:r>
                      <a:r>
                        <a:rPr lang="fr-FR" sz="1100" baseline="0" noProof="0" dirty="0">
                          <a:solidFill>
                            <a:schemeClr val="bg1"/>
                          </a:solidFill>
                          <a:latin typeface="Arial Narrow" pitchFamily="34" charset="0"/>
                        </a:rPr>
                        <a:t> aléatoire, IC à 95%</a:t>
                      </a:r>
                      <a:endParaRPr lang="fr-FR" sz="1100" noProof="0" dirty="0">
                        <a:solidFill>
                          <a:schemeClr val="bg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extLst>
                  <a:ext uri="{0D108BD9-81ED-4DB2-BD59-A6C34878D82A}">
                    <a16:rowId xmlns:a16="http://schemas.microsoft.com/office/drawing/2014/main" val="10001"/>
                  </a:ext>
                </a:extLst>
              </a:tr>
              <a:tr h="504364">
                <a:tc gridSpan="3">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r>
                        <a:rPr lang="fr-FR" sz="1400" b="1" noProof="0" dirty="0">
                          <a:solidFill>
                            <a:srgbClr val="1B1A5A"/>
                          </a:solidFill>
                          <a:latin typeface="Arial Narrow" panose="020B0606020202030204" pitchFamily="34" charset="0"/>
                        </a:rPr>
                        <a:t>Population atteinte </a:t>
                      </a:r>
                    </a:p>
                    <a:p>
                      <a:pPr algn="l"/>
                      <a:r>
                        <a:rPr lang="fr-FR" sz="1400" b="1" noProof="0" dirty="0">
                          <a:solidFill>
                            <a:srgbClr val="1B1A5A"/>
                          </a:solidFill>
                          <a:latin typeface="Arial Narrow" panose="020B0606020202030204" pitchFamily="34" charset="0"/>
                        </a:rPr>
                        <a:t>de FA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CA"/>
                    </a:p>
                  </a:txBody>
                  <a:tcPr/>
                </a:tc>
                <a:tc hMerge="1">
                  <a:txBody>
                    <a:bodyPr/>
                    <a:lstStyle/>
                    <a:p>
                      <a:endParaRPr lang="en-US"/>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200" dirty="0">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200" dirty="0">
                        <a:solidFill>
                          <a:schemeClr val="tx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200" dirty="0">
                        <a:solidFill>
                          <a:schemeClr val="tx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000" dirty="0">
                        <a:solidFill>
                          <a:schemeClr val="tx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000" dirty="0">
                        <a:solidFill>
                          <a:schemeClr val="tx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000" dirty="0">
                        <a:solidFill>
                          <a:schemeClr val="tx1"/>
                        </a:solidFill>
                        <a:latin typeface="Lato"/>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26353">
                <a:tc gridSpan="2">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CA" sz="1600" dirty="0">
                          <a:solidFill>
                            <a:schemeClr val="tx1"/>
                          </a:solidFill>
                          <a:latin typeface="Arial Narrow" pitchFamily="34" charset="0"/>
                          <a:cs typeface="Arial" pitchFamily="34" charset="0"/>
                        </a:rPr>
                        <a:t>ARISTOTLE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r"/>
                      <a:endParaRPr lang="en-CA" sz="1200">
                        <a:latin typeface="Lato"/>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en-CA" sz="1600" dirty="0">
                          <a:latin typeface="Arial Narrow" pitchFamily="34" charset="0"/>
                          <a:cs typeface="Arial" pitchFamily="34" charset="0"/>
                        </a:rPr>
                        <a:t>34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400">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200" dirty="0">
                        <a:solidFill>
                          <a:schemeClr val="tx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200" dirty="0">
                        <a:solidFill>
                          <a:schemeClr val="tx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200" dirty="0">
                        <a:solidFill>
                          <a:schemeClr val="tx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en-CA" sz="1600" dirty="0">
                          <a:solidFill>
                            <a:schemeClr val="tx1"/>
                          </a:solidFill>
                          <a:latin typeface="Arial Narrow" pitchFamily="34" charset="0"/>
                          <a:cs typeface="Arial" pitchFamily="34" charset="0"/>
                        </a:rPr>
                        <a:t>0,86 (0,33, 1,35)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200" dirty="0">
                        <a:solidFill>
                          <a:schemeClr val="tx1"/>
                        </a:solidFill>
                        <a:latin typeface="Lato"/>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326353">
                <a:tc gridSpan="2">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CA" sz="1600" dirty="0">
                          <a:solidFill>
                            <a:schemeClr val="tx1"/>
                          </a:solidFill>
                          <a:latin typeface="Arial Narrow" pitchFamily="34" charset="0"/>
                          <a:cs typeface="Arial" pitchFamily="34" charset="0"/>
                        </a:rPr>
                        <a:t>ENGAGE AF-TIMI 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r"/>
                      <a:endParaRPr lang="en-CA" sz="1200">
                        <a:latin typeface="Lato"/>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en-CA" sz="1600" dirty="0">
                          <a:latin typeface="Arial Narrow" pitchFamily="34" charset="0"/>
                          <a:cs typeface="Arial" pitchFamily="34" charset="0"/>
                        </a:rPr>
                        <a:t>53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400" dirty="0">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200" dirty="0">
                        <a:solidFill>
                          <a:schemeClr val="tx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200" dirty="0">
                        <a:solidFill>
                          <a:schemeClr val="tx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200" dirty="0">
                        <a:solidFill>
                          <a:schemeClr val="tx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en-CA" sz="1600" dirty="0">
                          <a:solidFill>
                            <a:schemeClr val="tx1"/>
                          </a:solidFill>
                          <a:latin typeface="Arial Narrow" pitchFamily="34" charset="0"/>
                          <a:cs typeface="Arial" pitchFamily="34" charset="0"/>
                        </a:rPr>
                        <a:t>0,67</a:t>
                      </a:r>
                      <a:r>
                        <a:rPr lang="en-CA" sz="1600" baseline="0" dirty="0">
                          <a:solidFill>
                            <a:schemeClr val="tx1"/>
                          </a:solidFill>
                          <a:latin typeface="Arial Narrow" pitchFamily="34" charset="0"/>
                          <a:cs typeface="Arial" pitchFamily="34" charset="0"/>
                        </a:rPr>
                        <a:t> </a:t>
                      </a:r>
                      <a:r>
                        <a:rPr lang="en-CA" sz="1600" dirty="0">
                          <a:solidFill>
                            <a:schemeClr val="tx1"/>
                          </a:solidFill>
                          <a:latin typeface="Arial Narrow" pitchFamily="34" charset="0"/>
                          <a:cs typeface="Arial" pitchFamily="34" charset="0"/>
                        </a:rPr>
                        <a:t>(0,46,</a:t>
                      </a:r>
                      <a:r>
                        <a:rPr lang="en-CA" sz="1600" baseline="0" dirty="0">
                          <a:solidFill>
                            <a:schemeClr val="tx1"/>
                          </a:solidFill>
                          <a:latin typeface="Arial Narrow" pitchFamily="34" charset="0"/>
                          <a:cs typeface="Arial" pitchFamily="34" charset="0"/>
                        </a:rPr>
                        <a:t> </a:t>
                      </a:r>
                      <a:r>
                        <a:rPr lang="en-CA" sz="1600" dirty="0">
                          <a:solidFill>
                            <a:schemeClr val="tx1"/>
                          </a:solidFill>
                          <a:latin typeface="Arial Narrow" pitchFamily="34" charset="0"/>
                          <a:cs typeface="Arial" pitchFamily="34" charset="0"/>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200" dirty="0">
                        <a:solidFill>
                          <a:schemeClr val="tx1"/>
                        </a:solidFill>
                        <a:latin typeface="Lato"/>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326353">
                <a:tc gridSpan="2">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CA" sz="1600" dirty="0">
                          <a:solidFill>
                            <a:schemeClr val="tx1"/>
                          </a:solidFill>
                          <a:latin typeface="Arial Narrow" pitchFamily="34" charset="0"/>
                          <a:cs typeface="Arial" pitchFamily="34" charset="0"/>
                        </a:rPr>
                        <a:t>J-ROCKET</a:t>
                      </a:r>
                      <a:r>
                        <a:rPr lang="en-CA" sz="1600" baseline="0" dirty="0">
                          <a:solidFill>
                            <a:schemeClr val="tx1"/>
                          </a:solidFill>
                          <a:latin typeface="Arial Narrow" pitchFamily="34" charset="0"/>
                          <a:cs typeface="Arial" pitchFamily="34" charset="0"/>
                        </a:rPr>
                        <a:t> AF</a:t>
                      </a:r>
                      <a:endParaRPr lang="en-CA" sz="1600" dirty="0">
                        <a:solidFill>
                          <a:schemeClr val="tx1"/>
                        </a:solidFill>
                        <a:latin typeface="Arial Narrow"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r"/>
                      <a:endParaRPr lang="en-CA" sz="1200">
                        <a:latin typeface="Lato"/>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en-CA" sz="1600" dirty="0">
                          <a:latin typeface="Arial Narrow" pitchFamily="34" charset="0"/>
                          <a:cs typeface="Arial"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400" dirty="0">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200">
                        <a:solidFill>
                          <a:schemeClr val="tx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200" dirty="0">
                        <a:solidFill>
                          <a:schemeClr val="tx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200" dirty="0">
                        <a:solidFill>
                          <a:schemeClr val="tx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en-CA" sz="1600" dirty="0">
                          <a:solidFill>
                            <a:schemeClr val="tx1"/>
                          </a:solidFill>
                          <a:latin typeface="Arial Narrow" pitchFamily="34" charset="0"/>
                          <a:cs typeface="Arial" pitchFamily="34" charset="0"/>
                        </a:rPr>
                        <a:t>0,36 (0,04, 3,76)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200" dirty="0">
                        <a:solidFill>
                          <a:schemeClr val="tx1"/>
                        </a:solidFill>
                        <a:latin typeface="Lato"/>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r h="326353">
                <a:tc gridSpan="2">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CA" sz="1600" dirty="0">
                          <a:solidFill>
                            <a:schemeClr val="tx1"/>
                          </a:solidFill>
                          <a:latin typeface="Arial Narrow" pitchFamily="34" charset="0"/>
                          <a:cs typeface="Arial" pitchFamily="34" charset="0"/>
                        </a:rPr>
                        <a:t>RE-LY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r"/>
                      <a:endParaRPr lang="en-CA" sz="1200">
                        <a:latin typeface="Lato"/>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en-CA" sz="1600" dirty="0">
                          <a:latin typeface="Arial Narrow" pitchFamily="34" charset="0"/>
                          <a:cs typeface="Arial" pitchFamily="34" charset="0"/>
                        </a:rPr>
                        <a:t>28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400" dirty="0">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200">
                        <a:solidFill>
                          <a:schemeClr val="tx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200">
                        <a:solidFill>
                          <a:schemeClr val="tx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200" dirty="0">
                        <a:solidFill>
                          <a:schemeClr val="tx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en-CA" sz="1600" dirty="0">
                          <a:solidFill>
                            <a:schemeClr val="tx1"/>
                          </a:solidFill>
                          <a:latin typeface="Arial Narrow" pitchFamily="34" charset="0"/>
                          <a:cs typeface="Arial" pitchFamily="34" charset="0"/>
                        </a:rPr>
                        <a:t>0,74 (0,45, 1,23)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200" dirty="0">
                        <a:solidFill>
                          <a:schemeClr val="tx1"/>
                        </a:solidFill>
                        <a:latin typeface="Lato"/>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6"/>
                  </a:ext>
                </a:extLst>
              </a:tr>
              <a:tr h="326353">
                <a:tc gridSpan="2">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CA" sz="1600" dirty="0">
                          <a:solidFill>
                            <a:schemeClr val="tx1"/>
                          </a:solidFill>
                          <a:latin typeface="Arial Narrow" pitchFamily="34" charset="0"/>
                          <a:cs typeface="Arial" pitchFamily="34" charset="0"/>
                        </a:rPr>
                        <a:t>ROCKET</a:t>
                      </a:r>
                      <a:r>
                        <a:rPr lang="en-CA" sz="1600" baseline="0" dirty="0">
                          <a:solidFill>
                            <a:schemeClr val="tx1"/>
                          </a:solidFill>
                          <a:latin typeface="Arial Narrow" pitchFamily="34" charset="0"/>
                          <a:cs typeface="Arial" pitchFamily="34" charset="0"/>
                        </a:rPr>
                        <a:t> AF</a:t>
                      </a:r>
                      <a:endParaRPr lang="en-CA" sz="1600" dirty="0">
                        <a:solidFill>
                          <a:schemeClr val="tx1"/>
                        </a:solidFill>
                        <a:latin typeface="Arial Narrow"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r"/>
                      <a:endParaRPr lang="en-CA" sz="1200">
                        <a:latin typeface="Lato"/>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en-CA" sz="1600" dirty="0">
                          <a:latin typeface="Arial Narrow" pitchFamily="34" charset="0"/>
                          <a:cs typeface="Arial" pitchFamily="34" charset="0"/>
                        </a:rPr>
                        <a:t>27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400" dirty="0">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200">
                        <a:solidFill>
                          <a:schemeClr val="tx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200">
                        <a:solidFill>
                          <a:schemeClr val="tx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200" dirty="0">
                        <a:solidFill>
                          <a:schemeClr val="tx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en-CA" sz="1600" dirty="0">
                          <a:solidFill>
                            <a:schemeClr val="tx1"/>
                          </a:solidFill>
                          <a:latin typeface="Arial Narrow" pitchFamily="34" charset="0"/>
                          <a:cs typeface="Arial" pitchFamily="34" charset="0"/>
                        </a:rPr>
                        <a:t>0,44 (0,27, 0,72)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200" dirty="0">
                        <a:solidFill>
                          <a:schemeClr val="tx1"/>
                        </a:solidFill>
                        <a:latin typeface="Lato"/>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7"/>
                  </a:ext>
                </a:extLst>
              </a:tr>
              <a:tr h="326353">
                <a:tc gridSpan="2">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600" dirty="0">
                          <a:solidFill>
                            <a:schemeClr val="tx1"/>
                          </a:solidFill>
                          <a:latin typeface="Arial Narrow" pitchFamily="34" charset="0"/>
                          <a:cs typeface="Arial" pitchFamily="34" charset="0"/>
                        </a:rPr>
                        <a:t>Sous-total (95%)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r"/>
                      <a:endParaRPr lang="en-CA" sz="1200">
                        <a:latin typeface="Lato"/>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fr-FR" sz="1400" dirty="0">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400" dirty="0">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200">
                        <a:solidFill>
                          <a:schemeClr val="tx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200">
                        <a:solidFill>
                          <a:schemeClr val="tx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200" dirty="0">
                        <a:solidFill>
                          <a:schemeClr val="tx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fr-FR" sz="1600" dirty="0">
                          <a:solidFill>
                            <a:schemeClr val="tx1"/>
                          </a:solidFill>
                          <a:latin typeface="Arial Narrow" pitchFamily="34" charset="0"/>
                          <a:cs typeface="Arial" pitchFamily="34" charset="0"/>
                        </a:rPr>
                        <a:t>0,66 (0,52, 0,84)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FR" sz="1200" dirty="0">
                        <a:solidFill>
                          <a:schemeClr val="tx1"/>
                        </a:solidFill>
                        <a:latin typeface="Lato"/>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8"/>
                  </a:ext>
                </a:extLst>
              </a:tr>
              <a:tr h="623038">
                <a:tc gridSpan="2">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600" dirty="0">
                          <a:solidFill>
                            <a:schemeClr val="tx1"/>
                          </a:solidFill>
                          <a:latin typeface="Arial Narrow" pitchFamily="34" charset="0"/>
                          <a:cs typeface="Arial" pitchFamily="34" charset="0"/>
                        </a:rPr>
                        <a:t>Événements totaux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r"/>
                      <a:endParaRPr lang="en-CA" sz="1200">
                        <a:latin typeface="Lato"/>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fr-FR" sz="1400">
                          <a:latin typeface="Arial Narrow" pitchFamily="34" charset="0"/>
                          <a:cs typeface="Arial" pitchFamily="34" charset="0"/>
                        </a:rPr>
                        <a:t>143</a:t>
                      </a:r>
                      <a:endParaRPr lang="fr-FR" sz="1400" dirty="0">
                        <a:latin typeface="Arial Narrow"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800" dirty="0">
                        <a:latin typeface="Arial Narrow" pitchFamily="34" charset="0"/>
                      </a:endParaRPr>
                    </a:p>
                    <a:p>
                      <a:endParaRPr lang="fr-FR" sz="1800" dirty="0">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lvl="0" algn="ctr"/>
                      <a:r>
                        <a:rPr lang="fr-FR" sz="1600" dirty="0">
                          <a:solidFill>
                            <a:schemeClr val="tx1"/>
                          </a:solidFill>
                          <a:latin typeface="Arial Narrow" pitchFamily="34" charset="0"/>
                        </a:rPr>
                        <a:t>211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200" dirty="0">
                        <a:solidFill>
                          <a:schemeClr val="tx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fr-FR" sz="1200" dirty="0">
                        <a:solidFill>
                          <a:schemeClr val="tx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r"/>
                      <a:endParaRPr lang="fr-FR" sz="1600" dirty="0">
                        <a:solidFill>
                          <a:schemeClr val="tx1"/>
                        </a:solidFill>
                        <a:latin typeface="Arial Narrow" panose="020B0606020202030204"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FR" sz="1200" dirty="0">
                        <a:solidFill>
                          <a:schemeClr val="tx1"/>
                        </a:solidFill>
                        <a:latin typeface="Lato"/>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9"/>
                  </a:ext>
                </a:extLst>
              </a:tr>
              <a:tr h="267016">
                <a:tc gridSpan="7">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fr-FR" sz="1200" noProof="0" dirty="0">
                          <a:solidFill>
                            <a:schemeClr val="tx1"/>
                          </a:solidFill>
                          <a:latin typeface="Arial Narrow" pitchFamily="34" charset="0"/>
                        </a:rPr>
                        <a:t>Hétérogénéité </a:t>
                      </a:r>
                      <a:r>
                        <a:rPr lang="fr-FR" sz="1200" dirty="0">
                          <a:solidFill>
                            <a:schemeClr val="tx1"/>
                          </a:solidFill>
                          <a:latin typeface="Arial Narrow" pitchFamily="34" charset="0"/>
                        </a:rPr>
                        <a:t>:</a:t>
                      </a:r>
                      <a:r>
                        <a:rPr lang="fr-FR" sz="1200" baseline="0" dirty="0">
                          <a:solidFill>
                            <a:schemeClr val="tx1"/>
                          </a:solidFill>
                          <a:latin typeface="Arial Narrow" pitchFamily="34" charset="0"/>
                        </a:rPr>
                        <a:t> Tau</a:t>
                      </a:r>
                      <a:r>
                        <a:rPr lang="fr-FR" sz="1200" baseline="30000" dirty="0">
                          <a:solidFill>
                            <a:schemeClr val="tx1"/>
                          </a:solidFill>
                          <a:latin typeface="Arial Narrow" pitchFamily="34" charset="0"/>
                        </a:rPr>
                        <a:t>2</a:t>
                      </a:r>
                      <a:r>
                        <a:rPr lang="fr-FR" sz="1200" baseline="0" dirty="0">
                          <a:solidFill>
                            <a:schemeClr val="tx1"/>
                          </a:solidFill>
                          <a:latin typeface="Arial Narrow" pitchFamily="34" charset="0"/>
                        </a:rPr>
                        <a:t> = 0,01; Chi</a:t>
                      </a:r>
                      <a:r>
                        <a:rPr lang="fr-FR" sz="1200" baseline="30000" dirty="0">
                          <a:solidFill>
                            <a:schemeClr val="tx1"/>
                          </a:solidFill>
                          <a:latin typeface="Arial Narrow" pitchFamily="34" charset="0"/>
                        </a:rPr>
                        <a:t>2</a:t>
                      </a:r>
                      <a:r>
                        <a:rPr lang="fr-FR" sz="1200" baseline="0" dirty="0">
                          <a:solidFill>
                            <a:schemeClr val="tx1"/>
                          </a:solidFill>
                          <a:latin typeface="Arial Narrow" pitchFamily="34" charset="0"/>
                        </a:rPr>
                        <a:t> = 4,40, </a:t>
                      </a:r>
                      <a:r>
                        <a:rPr lang="fr-FR" sz="1200" baseline="0" dirty="0" err="1">
                          <a:solidFill>
                            <a:schemeClr val="tx1"/>
                          </a:solidFill>
                          <a:latin typeface="Arial Narrow" pitchFamily="34" charset="0"/>
                        </a:rPr>
                        <a:t>df</a:t>
                      </a:r>
                      <a:r>
                        <a:rPr lang="fr-FR" sz="1200" baseline="0" dirty="0">
                          <a:solidFill>
                            <a:schemeClr val="tx1"/>
                          </a:solidFill>
                          <a:latin typeface="Arial Narrow" pitchFamily="34" charset="0"/>
                        </a:rPr>
                        <a:t>= 4 (P= 0,35); 1</a:t>
                      </a:r>
                      <a:r>
                        <a:rPr lang="fr-FR" sz="1200" baseline="30000" dirty="0">
                          <a:solidFill>
                            <a:schemeClr val="tx1"/>
                          </a:solidFill>
                          <a:latin typeface="Arial Narrow" pitchFamily="34" charset="0"/>
                        </a:rPr>
                        <a:t>2</a:t>
                      </a:r>
                      <a:r>
                        <a:rPr lang="fr-FR" sz="1200" baseline="0" dirty="0">
                          <a:solidFill>
                            <a:schemeClr val="tx1"/>
                          </a:solidFill>
                          <a:latin typeface="Arial Narrow" pitchFamily="34" charset="0"/>
                        </a:rPr>
                        <a:t> = 9 %</a:t>
                      </a:r>
                      <a:endParaRPr lang="fr-FR" sz="1200" dirty="0">
                        <a:solidFill>
                          <a:schemeClr val="tx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CA"/>
                    </a:p>
                  </a:txBody>
                  <a:tcPr/>
                </a:tc>
                <a:tc hMerge="1">
                  <a:txBody>
                    <a:bodyPr/>
                    <a:lstStyle/>
                    <a:p>
                      <a:endParaRPr lang="en-US"/>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sz="1200">
                        <a:solidFill>
                          <a:schemeClr val="tx1"/>
                        </a:solidFill>
                        <a:latin typeface="Lato"/>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endParaRPr lang="fr-FR" sz="1200" dirty="0">
                        <a:solidFill>
                          <a:schemeClr val="tx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FR" sz="1200" dirty="0">
                        <a:solidFill>
                          <a:schemeClr val="tx1"/>
                        </a:solidFill>
                        <a:latin typeface="Lato"/>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10"/>
                  </a:ext>
                </a:extLst>
              </a:tr>
              <a:tr h="345144">
                <a:tc gridSpan="6">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200" dirty="0">
                          <a:solidFill>
                            <a:schemeClr val="tx1"/>
                          </a:solidFill>
                          <a:latin typeface="Arial Narrow" pitchFamily="34" charset="0"/>
                        </a:rPr>
                        <a:t>Test pour</a:t>
                      </a:r>
                      <a:r>
                        <a:rPr lang="fr-FR" sz="1200" baseline="0" dirty="0">
                          <a:solidFill>
                            <a:schemeClr val="tx1"/>
                          </a:solidFill>
                          <a:latin typeface="Arial Narrow" pitchFamily="34" charset="0"/>
                        </a:rPr>
                        <a:t> l’effet global : Z = 3,39 (P = 0,0007)</a:t>
                      </a:r>
                      <a:endParaRPr lang="fr-FR" sz="1200" dirty="0">
                        <a:solidFill>
                          <a:schemeClr val="tx1"/>
                        </a:solidFill>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CA"/>
                    </a:p>
                  </a:txBody>
                  <a:tcPr/>
                </a:tc>
                <a:tc hMerge="1">
                  <a:txBody>
                    <a:bodyPr/>
                    <a:lstStyle/>
                    <a:p>
                      <a:endParaRPr lang="en-US"/>
                    </a:p>
                  </a:txBody>
                  <a:tcPr/>
                </a:tc>
                <a:tc hMerge="1">
                  <a:txBody>
                    <a:bodyPr/>
                    <a:lstStyle/>
                    <a:p>
                      <a:endParaRPr lang="en-CA"/>
                    </a:p>
                  </a:txBody>
                  <a:tcPr/>
                </a:tc>
                <a:tc hMerge="1">
                  <a:txBody>
                    <a:bodyPr/>
                    <a:lstStyle/>
                    <a:p>
                      <a:endParaRPr lang="en-CA"/>
                    </a:p>
                  </a:txBody>
                  <a:tcPr/>
                </a:tc>
                <a:tc hMerge="1">
                  <a:txBody>
                    <a:bodyPr/>
                    <a:lstStyle/>
                    <a:p>
                      <a:endParaRPr lang="en-CA"/>
                    </a:p>
                  </a:txBody>
                  <a:tcPr/>
                </a:tc>
                <a:tc>
                  <a:txBody>
                    <a:bodyPr/>
                    <a:lstStyle/>
                    <a:p>
                      <a:endParaRPr lang="fr-FR" sz="1200" dirty="0">
                        <a:latin typeface="Arial Narrow"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FR" sz="1200" dirty="0">
                        <a:solidFill>
                          <a:schemeClr val="tx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FR" sz="1200" dirty="0">
                        <a:solidFill>
                          <a:schemeClr val="tx1"/>
                        </a:solidFill>
                        <a:latin typeface="Lato"/>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11"/>
                  </a:ext>
                </a:extLst>
              </a:tr>
            </a:tbl>
          </a:graphicData>
        </a:graphic>
      </p:graphicFrame>
      <p:sp>
        <p:nvSpPr>
          <p:cNvPr id="35" name="Line 37">
            <a:extLst>
              <a:ext uri="{FF2B5EF4-FFF2-40B4-BE49-F238E27FC236}">
                <a16:creationId xmlns:a16="http://schemas.microsoft.com/office/drawing/2014/main" id="{2728A344-51EE-4EE9-94DE-EA1A5E7102AA}"/>
              </a:ext>
            </a:extLst>
          </p:cNvPr>
          <p:cNvSpPr>
            <a:spLocks noChangeShapeType="1"/>
          </p:cNvSpPr>
          <p:nvPr/>
        </p:nvSpPr>
        <p:spPr bwMode="auto">
          <a:xfrm>
            <a:off x="7696200" y="4179122"/>
            <a:ext cx="457200" cy="0"/>
          </a:xfrm>
          <a:prstGeom prst="line">
            <a:avLst/>
          </a:prstGeom>
          <a:solidFill>
            <a:srgbClr val="203174"/>
          </a:solidFill>
          <a:ln w="9525">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ea typeface="ヒラギノ角ゴ Pro W3"/>
            </a:endParaRPr>
          </a:p>
        </p:txBody>
      </p:sp>
      <p:cxnSp>
        <p:nvCxnSpPr>
          <p:cNvPr id="36" name="Straight Connector 35">
            <a:extLst>
              <a:ext uri="{FF2B5EF4-FFF2-40B4-BE49-F238E27FC236}">
                <a16:creationId xmlns:a16="http://schemas.microsoft.com/office/drawing/2014/main" id="{99B81FA0-8070-4ACC-83F2-A17C8E3E5480}"/>
              </a:ext>
            </a:extLst>
          </p:cNvPr>
          <p:cNvCxnSpPr/>
          <p:nvPr/>
        </p:nvCxnSpPr>
        <p:spPr>
          <a:xfrm>
            <a:off x="8001000" y="2662762"/>
            <a:ext cx="0" cy="3210559"/>
          </a:xfrm>
          <a:prstGeom prst="line">
            <a:avLst/>
          </a:prstGeom>
          <a:noFill/>
          <a:ln w="12700" cap="flat" cmpd="sng" algn="ctr">
            <a:solidFill>
              <a:sysClr val="windowText" lastClr="000000"/>
            </a:solidFill>
            <a:prstDash val="solid"/>
            <a:miter lim="800000"/>
          </a:ln>
          <a:effectLst/>
        </p:spPr>
      </p:cxnSp>
      <p:sp>
        <p:nvSpPr>
          <p:cNvPr id="37" name="Line 37">
            <a:extLst>
              <a:ext uri="{FF2B5EF4-FFF2-40B4-BE49-F238E27FC236}">
                <a16:creationId xmlns:a16="http://schemas.microsoft.com/office/drawing/2014/main" id="{CCE64D98-2133-4B0C-8C36-AFBEC5156AFD}"/>
              </a:ext>
            </a:extLst>
          </p:cNvPr>
          <p:cNvSpPr>
            <a:spLocks noChangeShapeType="1"/>
          </p:cNvSpPr>
          <p:nvPr/>
        </p:nvSpPr>
        <p:spPr bwMode="auto">
          <a:xfrm>
            <a:off x="7696200" y="3132085"/>
            <a:ext cx="457200" cy="0"/>
          </a:xfrm>
          <a:prstGeom prst="line">
            <a:avLst/>
          </a:prstGeom>
          <a:solidFill>
            <a:srgbClr val="203174"/>
          </a:solidFill>
          <a:ln w="9525">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ea typeface="ヒラギノ角ゴ Pro W3"/>
            </a:endParaRPr>
          </a:p>
        </p:txBody>
      </p:sp>
      <p:sp>
        <p:nvSpPr>
          <p:cNvPr id="38" name="Rectangle 37">
            <a:extLst>
              <a:ext uri="{FF2B5EF4-FFF2-40B4-BE49-F238E27FC236}">
                <a16:creationId xmlns:a16="http://schemas.microsoft.com/office/drawing/2014/main" id="{77583028-FD25-442E-AC38-8951C35B359A}"/>
              </a:ext>
            </a:extLst>
          </p:cNvPr>
          <p:cNvSpPr/>
          <p:nvPr/>
        </p:nvSpPr>
        <p:spPr>
          <a:xfrm>
            <a:off x="7848600" y="3092429"/>
            <a:ext cx="76200" cy="76200"/>
          </a:xfrm>
          <a:prstGeom prst="rect">
            <a:avLst/>
          </a:prstGeom>
          <a:solidFill>
            <a:srgbClr val="1B1A5A"/>
          </a:solidFill>
          <a:ln w="6350" cap="flat" cmpd="sng" algn="ctr">
            <a:solidFill>
              <a:srgbClr val="1B1A5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9" name="Line 37">
            <a:extLst>
              <a:ext uri="{FF2B5EF4-FFF2-40B4-BE49-F238E27FC236}">
                <a16:creationId xmlns:a16="http://schemas.microsoft.com/office/drawing/2014/main" id="{B7A7FC03-2409-4234-AC3B-1D9CAF7873A6}"/>
              </a:ext>
            </a:extLst>
          </p:cNvPr>
          <p:cNvSpPr>
            <a:spLocks noChangeShapeType="1"/>
          </p:cNvSpPr>
          <p:nvPr/>
        </p:nvSpPr>
        <p:spPr bwMode="auto">
          <a:xfrm>
            <a:off x="7620000" y="3503034"/>
            <a:ext cx="381000" cy="0"/>
          </a:xfrm>
          <a:prstGeom prst="line">
            <a:avLst/>
          </a:prstGeom>
          <a:solidFill>
            <a:srgbClr val="203174"/>
          </a:solidFill>
          <a:ln w="9525">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ea typeface="ヒラギノ角ゴ Pro W3"/>
            </a:endParaRPr>
          </a:p>
        </p:txBody>
      </p:sp>
      <p:sp>
        <p:nvSpPr>
          <p:cNvPr id="40" name="Rectangle 39">
            <a:extLst>
              <a:ext uri="{FF2B5EF4-FFF2-40B4-BE49-F238E27FC236}">
                <a16:creationId xmlns:a16="http://schemas.microsoft.com/office/drawing/2014/main" id="{A7AE8349-C525-479F-852E-A6A325A77CB6}"/>
              </a:ext>
            </a:extLst>
          </p:cNvPr>
          <p:cNvSpPr/>
          <p:nvPr/>
        </p:nvSpPr>
        <p:spPr>
          <a:xfrm>
            <a:off x="7733127" y="3442757"/>
            <a:ext cx="124610" cy="124610"/>
          </a:xfrm>
          <a:prstGeom prst="rect">
            <a:avLst/>
          </a:prstGeom>
          <a:solidFill>
            <a:srgbClr val="1B1A5A"/>
          </a:solidFill>
          <a:ln w="6350" cap="flat" cmpd="sng" algn="ctr">
            <a:solidFill>
              <a:srgbClr val="1B1A5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1" name="Line 37">
            <a:extLst>
              <a:ext uri="{FF2B5EF4-FFF2-40B4-BE49-F238E27FC236}">
                <a16:creationId xmlns:a16="http://schemas.microsoft.com/office/drawing/2014/main" id="{D822127D-8BAF-4405-804A-8F96D8A24217}"/>
              </a:ext>
            </a:extLst>
          </p:cNvPr>
          <p:cNvSpPr>
            <a:spLocks noChangeShapeType="1"/>
          </p:cNvSpPr>
          <p:nvPr/>
        </p:nvSpPr>
        <p:spPr bwMode="auto">
          <a:xfrm>
            <a:off x="7086600" y="3859915"/>
            <a:ext cx="1447800" cy="0"/>
          </a:xfrm>
          <a:prstGeom prst="line">
            <a:avLst/>
          </a:prstGeom>
          <a:solidFill>
            <a:srgbClr val="203174"/>
          </a:solidFill>
          <a:ln w="9525">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ea typeface="ヒラギノ角ゴ Pro W3"/>
            </a:endParaRPr>
          </a:p>
        </p:txBody>
      </p:sp>
      <p:sp>
        <p:nvSpPr>
          <p:cNvPr id="42" name="Rectangle 41">
            <a:extLst>
              <a:ext uri="{FF2B5EF4-FFF2-40B4-BE49-F238E27FC236}">
                <a16:creationId xmlns:a16="http://schemas.microsoft.com/office/drawing/2014/main" id="{7C63C6B5-3775-4D42-B69A-D688BC38488D}"/>
              </a:ext>
            </a:extLst>
          </p:cNvPr>
          <p:cNvSpPr/>
          <p:nvPr/>
        </p:nvSpPr>
        <p:spPr>
          <a:xfrm>
            <a:off x="7467600" y="3844079"/>
            <a:ext cx="76200" cy="45719"/>
          </a:xfrm>
          <a:prstGeom prst="rect">
            <a:avLst/>
          </a:prstGeom>
          <a:solidFill>
            <a:srgbClr val="1B1A5A"/>
          </a:solidFill>
          <a:ln w="6350" cap="flat" cmpd="sng" algn="ctr">
            <a:solidFill>
              <a:srgbClr val="1B1A5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3" name="Rectangle 42">
            <a:extLst>
              <a:ext uri="{FF2B5EF4-FFF2-40B4-BE49-F238E27FC236}">
                <a16:creationId xmlns:a16="http://schemas.microsoft.com/office/drawing/2014/main" id="{20BC0A40-A2F5-4287-BE86-363AC963EDF0}"/>
              </a:ext>
            </a:extLst>
          </p:cNvPr>
          <p:cNvSpPr/>
          <p:nvPr/>
        </p:nvSpPr>
        <p:spPr>
          <a:xfrm flipV="1">
            <a:off x="7857735" y="4146819"/>
            <a:ext cx="45719" cy="52355"/>
          </a:xfrm>
          <a:prstGeom prst="rect">
            <a:avLst/>
          </a:prstGeom>
          <a:solidFill>
            <a:srgbClr val="1B1A5A"/>
          </a:solidFill>
          <a:ln w="6350" cap="flat" cmpd="sng" algn="ctr">
            <a:solidFill>
              <a:srgbClr val="1B1A5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4" name="Line 37">
            <a:extLst>
              <a:ext uri="{FF2B5EF4-FFF2-40B4-BE49-F238E27FC236}">
                <a16:creationId xmlns:a16="http://schemas.microsoft.com/office/drawing/2014/main" id="{6E4B76DD-7B73-42EF-BC47-C483F3EB46F2}"/>
              </a:ext>
            </a:extLst>
          </p:cNvPr>
          <p:cNvSpPr>
            <a:spLocks noChangeShapeType="1"/>
          </p:cNvSpPr>
          <p:nvPr/>
        </p:nvSpPr>
        <p:spPr bwMode="auto">
          <a:xfrm>
            <a:off x="7391400" y="4515097"/>
            <a:ext cx="457200" cy="0"/>
          </a:xfrm>
          <a:prstGeom prst="line">
            <a:avLst/>
          </a:prstGeom>
          <a:solidFill>
            <a:srgbClr val="203174"/>
          </a:solidFill>
          <a:ln w="9525">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ea typeface="ヒラギノ角ゴ Pro W3"/>
            </a:endParaRPr>
          </a:p>
        </p:txBody>
      </p:sp>
      <p:sp>
        <p:nvSpPr>
          <p:cNvPr id="47" name="Rectangle 46">
            <a:extLst>
              <a:ext uri="{FF2B5EF4-FFF2-40B4-BE49-F238E27FC236}">
                <a16:creationId xmlns:a16="http://schemas.microsoft.com/office/drawing/2014/main" id="{74855DD2-3261-4BE5-9DE4-A8B13C1F111D}"/>
              </a:ext>
            </a:extLst>
          </p:cNvPr>
          <p:cNvSpPr/>
          <p:nvPr/>
        </p:nvSpPr>
        <p:spPr>
          <a:xfrm>
            <a:off x="7592589" y="4475440"/>
            <a:ext cx="76200" cy="76200"/>
          </a:xfrm>
          <a:prstGeom prst="rect">
            <a:avLst/>
          </a:prstGeom>
          <a:solidFill>
            <a:srgbClr val="1B1A5A"/>
          </a:solidFill>
          <a:ln w="6350" cap="flat" cmpd="sng" algn="ctr">
            <a:solidFill>
              <a:srgbClr val="1B1A5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A" sz="1800" b="0" i="0" u="none" strike="noStrike" kern="0" cap="none" spc="0" normalizeH="0" baseline="0" noProof="0" dirty="0">
                <a:ln>
                  <a:noFill/>
                </a:ln>
                <a:solidFill>
                  <a:prstClr val="white"/>
                </a:solidFill>
                <a:effectLst/>
                <a:uLnTx/>
                <a:uFillTx/>
                <a:latin typeface="Calibri"/>
                <a:ea typeface="+mn-ea"/>
                <a:cs typeface="+mn-cs"/>
              </a:rPr>
              <a:t> </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8" name="Diamond 47">
            <a:extLst>
              <a:ext uri="{FF2B5EF4-FFF2-40B4-BE49-F238E27FC236}">
                <a16:creationId xmlns:a16="http://schemas.microsoft.com/office/drawing/2014/main" id="{F5EFDD1E-B8D2-451C-936F-4EBECAB7FE49}"/>
              </a:ext>
            </a:extLst>
          </p:cNvPr>
          <p:cNvSpPr/>
          <p:nvPr/>
        </p:nvSpPr>
        <p:spPr>
          <a:xfrm>
            <a:off x="7696200" y="4796067"/>
            <a:ext cx="152400" cy="152400"/>
          </a:xfrm>
          <a:prstGeom prst="diamond">
            <a:avLst/>
          </a:prstGeom>
          <a:solidFill>
            <a:srgbClr val="1B1A5A"/>
          </a:solidFill>
          <a:ln w="6350" cap="flat" cmpd="sng" algn="ctr">
            <a:solidFill>
              <a:srgbClr val="1B1A5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9" name="TextBox 48">
            <a:extLst>
              <a:ext uri="{FF2B5EF4-FFF2-40B4-BE49-F238E27FC236}">
                <a16:creationId xmlns:a16="http://schemas.microsoft.com/office/drawing/2014/main" id="{2340E293-04D0-42A7-87DE-65F14A437994}"/>
              </a:ext>
            </a:extLst>
          </p:cNvPr>
          <p:cNvSpPr txBox="1"/>
          <p:nvPr/>
        </p:nvSpPr>
        <p:spPr>
          <a:xfrm>
            <a:off x="-88826" y="1214285"/>
            <a:ext cx="8955039" cy="646331"/>
          </a:xfrm>
          <a:prstGeom prst="rect">
            <a:avLst/>
          </a:prstGeom>
          <a:noFill/>
          <a:ln w="38100" cmpd="sng">
            <a:noFill/>
          </a:ln>
        </p:spPr>
        <p:txBody>
          <a:bodyPr wrap="square" rtlCol="0">
            <a:spAutoFit/>
          </a:bodyPr>
          <a:lstStyle/>
          <a:p>
            <a:pPr algn="ctr">
              <a:defRPr/>
            </a:pPr>
            <a:r>
              <a:rPr lang="en-US" b="1" dirty="0">
                <a:solidFill>
                  <a:prstClr val="black"/>
                </a:solidFill>
                <a:latin typeface="Arial Narrow" panose="020B0606020202030204" pitchFamily="34" charset="0"/>
                <a:cs typeface="Lato"/>
              </a:rPr>
              <a:t>  </a:t>
            </a:r>
            <a:r>
              <a:rPr lang="fr-CH" b="1" dirty="0">
                <a:solidFill>
                  <a:prstClr val="black"/>
                </a:solidFill>
                <a:latin typeface="Arial Narrow" panose="020B0606020202030204" pitchFamily="34" charset="0"/>
                <a:cs typeface="Lato"/>
              </a:rPr>
              <a:t>Les hémorragies majeures sous AOD sont </a:t>
            </a:r>
            <a:r>
              <a:rPr lang="fr-CH" b="1" dirty="0">
                <a:solidFill>
                  <a:srgbClr val="00B0F0"/>
                </a:solidFill>
                <a:latin typeface="Arial Narrow" panose="020B0606020202030204" pitchFamily="34" charset="0"/>
                <a:cs typeface="Lato"/>
              </a:rPr>
              <a:t>34 %</a:t>
            </a:r>
            <a:r>
              <a:rPr lang="fr-CH" b="1" dirty="0">
                <a:solidFill>
                  <a:srgbClr val="D26638"/>
                </a:solidFill>
                <a:latin typeface="Arial Narrow" panose="020B0606020202030204" pitchFamily="34" charset="0"/>
                <a:cs typeface="Lato"/>
              </a:rPr>
              <a:t> </a:t>
            </a:r>
            <a:r>
              <a:rPr lang="fr-CH" b="1" dirty="0">
                <a:solidFill>
                  <a:prstClr val="black"/>
                </a:solidFill>
                <a:latin typeface="Arial Narrow" panose="020B0606020202030204" pitchFamily="34" charset="0"/>
                <a:cs typeface="Lato"/>
              </a:rPr>
              <a:t>moins susceptibles d’entraîner la mort                        que les hémorragies sous AVK</a:t>
            </a:r>
            <a:endParaRPr lang="en-US" b="1" dirty="0">
              <a:solidFill>
                <a:prstClr val="black"/>
              </a:solidFill>
              <a:latin typeface="Arial Narrow" panose="020B0606020202030204" pitchFamily="34" charset="0"/>
              <a:cs typeface="Lato"/>
            </a:endParaRPr>
          </a:p>
        </p:txBody>
      </p:sp>
      <p:sp>
        <p:nvSpPr>
          <p:cNvPr id="50" name="Text Box 3">
            <a:extLst>
              <a:ext uri="{FF2B5EF4-FFF2-40B4-BE49-F238E27FC236}">
                <a16:creationId xmlns:a16="http://schemas.microsoft.com/office/drawing/2014/main" id="{E1CBD421-6032-4D1A-9787-E272D577A4AE}"/>
              </a:ext>
            </a:extLst>
          </p:cNvPr>
          <p:cNvSpPr txBox="1">
            <a:spLocks noChangeArrowheads="1"/>
          </p:cNvSpPr>
          <p:nvPr/>
        </p:nvSpPr>
        <p:spPr bwMode="auto">
          <a:xfrm>
            <a:off x="146654" y="6222931"/>
            <a:ext cx="4341263" cy="9233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Hylek</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EM, et al. J Am Coll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Cardiol</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2014; 63(20):2141-7.</a:t>
            </a:r>
            <a:b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b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Piccini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JP, et al.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Eur</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Heart</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J 2014; 35(28):1873-80.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Giuliano RP et al NEJM 2013; 369:2091 </a:t>
            </a:r>
            <a:b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b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Majeed A, et al. Circulation 2013; 128(21):2325-32.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sp>
        <p:nvSpPr>
          <p:cNvPr id="51" name="Date Placeholder 3">
            <a:extLst>
              <a:ext uri="{FF2B5EF4-FFF2-40B4-BE49-F238E27FC236}">
                <a16:creationId xmlns:a16="http://schemas.microsoft.com/office/drawing/2014/main" id="{ABA2BED8-414C-4180-B98B-FF928F60E389}"/>
              </a:ext>
            </a:extLst>
          </p:cNvPr>
          <p:cNvSpPr txBox="1">
            <a:spLocks/>
          </p:cNvSpPr>
          <p:nvPr/>
        </p:nvSpPr>
        <p:spPr>
          <a:xfrm>
            <a:off x="3662169" y="6231496"/>
            <a:ext cx="4195566" cy="526923"/>
          </a:xfrm>
          <a:prstGeom prst="rect">
            <a:avLst/>
          </a:prstGeom>
        </p:spPr>
        <p:txBody>
          <a:bodyPr/>
          <a:lstStyle>
            <a:lvl1pPr>
              <a:defRPr sz="9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err="1">
                <a:ln>
                  <a:noFill/>
                </a:ln>
                <a:solidFill>
                  <a:srgbClr val="FFFFFF"/>
                </a:solidFill>
                <a:effectLst/>
                <a:uLnTx/>
                <a:uFillTx/>
                <a:latin typeface="Arial Narrow" panose="020B0606020202030204" pitchFamily="34" charset="0"/>
                <a:cs typeface="Lato"/>
              </a:rPr>
              <a:t>PLoS</a:t>
            </a:r>
            <a:r>
              <a:rPr kumimoji="0" lang="fr-FR" b="0" i="0" u="none" strike="noStrike" kern="1200" cap="none" spc="0" normalizeH="0" baseline="0" noProof="0" dirty="0">
                <a:ln>
                  <a:noFill/>
                </a:ln>
                <a:solidFill>
                  <a:srgbClr val="FFFFFF"/>
                </a:solidFill>
                <a:effectLst/>
                <a:uLnTx/>
                <a:uFillTx/>
                <a:latin typeface="Arial Narrow" panose="020B0606020202030204" pitchFamily="34" charset="0"/>
                <a:cs typeface="Lato"/>
              </a:rPr>
              <a:t> One, 2015; 10(9):e0137444 </a:t>
            </a:r>
            <a:r>
              <a:rPr kumimoji="0" lang="fr-FR" b="0" i="0" u="none" strike="noStrike" kern="1200" cap="none" spc="0" normalizeH="0" baseline="0" noProof="0" dirty="0" err="1">
                <a:ln>
                  <a:noFill/>
                </a:ln>
                <a:solidFill>
                  <a:srgbClr val="FFFFFF"/>
                </a:solidFill>
                <a:effectLst/>
                <a:uLnTx/>
                <a:uFillTx/>
                <a:latin typeface="Arial Narrow" panose="020B0606020202030204" pitchFamily="34" charset="0"/>
                <a:cs typeface="Lato"/>
              </a:rPr>
              <a:t>Published</a:t>
            </a:r>
            <a:r>
              <a:rPr kumimoji="0" lang="fr-FR" b="0" i="0" u="none" strike="noStrike" kern="1200" cap="none" spc="0" normalizeH="0" baseline="0" noProof="0" dirty="0">
                <a:ln>
                  <a:noFill/>
                </a:ln>
                <a:solidFill>
                  <a:srgbClr val="FFFFFF"/>
                </a:solidFill>
                <a:effectLst/>
                <a:uLnTx/>
                <a:uFillTx/>
                <a:latin typeface="Arial Narrow" panose="020B0606020202030204" pitchFamily="34" charset="0"/>
                <a:cs typeface="Lato"/>
              </a:rPr>
              <a:t> online 2015 </a:t>
            </a:r>
            <a:r>
              <a:rPr kumimoji="0" lang="fr-FR" b="0" i="0" u="none" strike="noStrike" kern="1200" cap="none" spc="0" normalizeH="0" baseline="0" noProof="0" dirty="0" err="1">
                <a:ln>
                  <a:noFill/>
                </a:ln>
                <a:solidFill>
                  <a:srgbClr val="FFFFFF"/>
                </a:solidFill>
                <a:effectLst/>
                <a:uLnTx/>
                <a:uFillTx/>
                <a:latin typeface="Arial Narrow" panose="020B0606020202030204" pitchFamily="34" charset="0"/>
                <a:cs typeface="Lato"/>
              </a:rPr>
              <a:t>Setp</a:t>
            </a:r>
            <a:r>
              <a:rPr kumimoji="0" lang="fr-FR" b="0" i="0" u="none" strike="noStrike" kern="1200" cap="none" spc="0" normalizeH="0" baseline="0" noProof="0" dirty="0">
                <a:ln>
                  <a:noFill/>
                </a:ln>
                <a:solidFill>
                  <a:srgbClr val="FFFFFF"/>
                </a:solidFill>
                <a:effectLst/>
                <a:uLnTx/>
                <a:uFillTx/>
                <a:latin typeface="Arial Narrow" panose="020B0606020202030204" pitchFamily="34" charset="0"/>
                <a:cs typeface="Lato"/>
              </a:rPr>
              <a:t> 18. </a:t>
            </a:r>
            <a:r>
              <a:rPr kumimoji="0" lang="fr-FR" b="0" i="0" u="none" strike="noStrike" kern="1200" cap="none" spc="0" normalizeH="0" baseline="0" noProof="0" dirty="0" err="1">
                <a:ln>
                  <a:noFill/>
                </a:ln>
                <a:solidFill>
                  <a:srgbClr val="FFFFFF"/>
                </a:solidFill>
                <a:effectLst/>
                <a:uLnTx/>
                <a:uFillTx/>
                <a:latin typeface="Arial Narrow" panose="020B0606020202030204" pitchFamily="34" charset="0"/>
                <a:cs typeface="Lato"/>
              </a:rPr>
              <a:t>doi</a:t>
            </a:r>
            <a:r>
              <a:rPr kumimoji="0" lang="fr-FR" b="0" i="0" u="none" strike="noStrike" kern="1200" cap="none" spc="0" normalizeH="0" baseline="0" noProof="0" dirty="0">
                <a:ln>
                  <a:noFill/>
                </a:ln>
                <a:solidFill>
                  <a:srgbClr val="FFFFFF"/>
                </a:solidFill>
                <a:effectLst/>
                <a:uLnTx/>
                <a:uFillTx/>
                <a:latin typeface="Arial Narrow" panose="020B0606020202030204" pitchFamily="34" charset="0"/>
                <a:cs typeface="Lato"/>
              </a:rPr>
              <a:t>: 10.137/journal.pone.0137444</a:t>
            </a:r>
            <a:endParaRPr kumimoji="0" lang="da-DK" b="0" i="0" u="none" strike="noStrike" kern="1200" cap="none" spc="0" normalizeH="0" baseline="0" noProof="0" dirty="0">
              <a:ln>
                <a:noFill/>
              </a:ln>
              <a:solidFill>
                <a:srgbClr val="FFFFFF"/>
              </a:solidFill>
              <a:effectLst/>
              <a:uLnTx/>
              <a:uFillTx/>
              <a:latin typeface="Arial Narrow" panose="020B0606020202030204" pitchFamily="34" charset="0"/>
              <a:cs typeface="Lato"/>
            </a:endParaRPr>
          </a:p>
        </p:txBody>
      </p:sp>
      <p:pic>
        <p:nvPicPr>
          <p:cNvPr id="24" name="4E92DA43-5712-40E9-AFDC-2C1062C78C6F" descr="7646DFF2-B812-4635-AA57-5171E34E5A45@chrc">
            <a:extLst>
              <a:ext uri="{FF2B5EF4-FFF2-40B4-BE49-F238E27FC236}">
                <a16:creationId xmlns:a16="http://schemas.microsoft.com/office/drawing/2014/main" id="{C14E1586-64FB-4D8A-89D0-5FB0144D9D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au 1"/>
          <p:cNvGraphicFramePr>
            <a:graphicFrameLocks noGrp="1"/>
          </p:cNvGraphicFramePr>
          <p:nvPr>
            <p:extLst>
              <p:ext uri="{D42A27DB-BD31-4B8C-83A1-F6EECF244321}">
                <p14:modId xmlns:p14="http://schemas.microsoft.com/office/powerpoint/2010/main" val="2682694136"/>
              </p:ext>
            </p:extLst>
          </p:nvPr>
        </p:nvGraphicFramePr>
        <p:xfrm>
          <a:off x="2511727" y="2968652"/>
          <a:ext cx="3048000" cy="2016759"/>
        </p:xfrm>
        <a:graphic>
          <a:graphicData uri="http://schemas.openxmlformats.org/drawingml/2006/table">
            <a:tbl>
              <a:tblPr firstRow="1" bandRow="1"/>
              <a:tblGrid>
                <a:gridCol w="609600">
                  <a:extLst>
                    <a:ext uri="{9D8B030D-6E8A-4147-A177-3AD203B41FA5}">
                      <a16:colId xmlns:a16="http://schemas.microsoft.com/office/drawing/2014/main" val="3140995867"/>
                    </a:ext>
                  </a:extLst>
                </a:gridCol>
                <a:gridCol w="762000">
                  <a:extLst>
                    <a:ext uri="{9D8B030D-6E8A-4147-A177-3AD203B41FA5}">
                      <a16:colId xmlns:a16="http://schemas.microsoft.com/office/drawing/2014/main" val="3574245427"/>
                    </a:ext>
                  </a:extLst>
                </a:gridCol>
                <a:gridCol w="762000">
                  <a:extLst>
                    <a:ext uri="{9D8B030D-6E8A-4147-A177-3AD203B41FA5}">
                      <a16:colId xmlns:a16="http://schemas.microsoft.com/office/drawing/2014/main" val="3881905033"/>
                    </a:ext>
                  </a:extLst>
                </a:gridCol>
                <a:gridCol w="914400">
                  <a:extLst>
                    <a:ext uri="{9D8B030D-6E8A-4147-A177-3AD203B41FA5}">
                      <a16:colId xmlns:a16="http://schemas.microsoft.com/office/drawing/2014/main" val="3766739945"/>
                    </a:ext>
                  </a:extLst>
                </a:gridCol>
              </a:tblGrid>
              <a:tr h="340359">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327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55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462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dirty="0">
                          <a:latin typeface="Arial Narrow" panose="020B0606020202030204" pitchFamily="34" charset="0"/>
                          <a:cs typeface="Arial" pitchFamily="34" charset="0"/>
                        </a:rPr>
                        <a:t>22,9%</a:t>
                      </a:r>
                      <a:endParaRPr lang="en-CA" sz="1600" dirty="0">
                        <a:solidFill>
                          <a:schemeClr val="tx1"/>
                        </a:solidFill>
                        <a:latin typeface="Arial Narrow" panose="020B0606020202030204"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0372088"/>
                  </a:ext>
                </a:extLst>
              </a:tr>
              <a:tr h="330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672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59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524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solidFill>
                            <a:schemeClr val="tx1"/>
                          </a:solidFill>
                          <a:latin typeface="Arial Narrow" panose="020B0606020202030204" pitchFamily="34" charset="0"/>
                          <a:cs typeface="Arial" pitchFamily="34" charset="0"/>
                        </a:rPr>
                        <a:t>31,0%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591783010"/>
                  </a:ext>
                </a:extLst>
              </a:tr>
              <a:tr h="314959">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23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a:latin typeface="Arial Narrow" panose="020B0606020202030204" pitchFamily="34" charset="0"/>
                          <a:cs typeface="Arial" pitchFamily="34"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27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solidFill>
                            <a:schemeClr val="tx1"/>
                          </a:solidFill>
                          <a:latin typeface="Arial Narrow" panose="020B0606020202030204" pitchFamily="34" charset="0"/>
                          <a:cs typeface="Arial" pitchFamily="34" charset="0"/>
                        </a:rPr>
                        <a:t>0,9%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805062531"/>
                  </a:ext>
                </a:extLst>
              </a:tr>
              <a:tr h="3048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399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a:latin typeface="Arial Narrow" panose="020B0606020202030204" pitchFamily="34" charset="0"/>
                          <a:cs typeface="Arial" pitchFamily="34" charset="0"/>
                        </a:rPr>
                        <a:t>39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a:latin typeface="Arial Narrow" panose="020B0606020202030204" pitchFamily="34" charset="0"/>
                          <a:cs typeface="Arial" pitchFamily="34" charset="0"/>
                        </a:rPr>
                        <a:t>421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solidFill>
                            <a:schemeClr val="tx1"/>
                          </a:solidFill>
                          <a:latin typeface="Arial Narrow" panose="020B0606020202030204" pitchFamily="34" charset="0"/>
                          <a:cs typeface="Arial" pitchFamily="34" charset="0"/>
                        </a:rPr>
                        <a:t>18.4%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511536359"/>
                  </a:ext>
                </a:extLst>
              </a:tr>
              <a:tr h="3048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395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a:latin typeface="Arial Narrow" panose="020B0606020202030204" pitchFamily="34" charset="0"/>
                          <a:cs typeface="Arial" pitchFamily="34" charset="0"/>
                        </a:rPr>
                        <a:t>55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a:latin typeface="Arial Narrow" panose="020B0606020202030204" pitchFamily="34" charset="0"/>
                          <a:cs typeface="Arial" pitchFamily="34" charset="0"/>
                        </a:rPr>
                        <a:t>386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solidFill>
                            <a:schemeClr val="tx1"/>
                          </a:solidFill>
                          <a:latin typeface="Arial Narrow" panose="020B0606020202030204" pitchFamily="34" charset="0"/>
                          <a:cs typeface="Arial" pitchFamily="34" charset="0"/>
                        </a:rPr>
                        <a:t>20.1%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565371873"/>
                  </a:ext>
                </a:extLst>
              </a:tr>
              <a:tr h="3048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a:latin typeface="Arial Narrow" panose="020B0606020202030204" pitchFamily="34" charset="0"/>
                          <a:cs typeface="Arial" pitchFamily="34" charset="0"/>
                        </a:rPr>
                        <a:t>1816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endParaRPr lang="en-CA" sz="1600" dirty="0">
                        <a:latin typeface="Arial Narrow" panose="020B0606020202030204"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a:latin typeface="Arial Narrow" panose="020B0606020202030204" pitchFamily="34" charset="0"/>
                          <a:cs typeface="Arial" pitchFamily="34" charset="0"/>
                        </a:rPr>
                        <a:t>1820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solidFill>
                            <a:schemeClr val="tx1"/>
                          </a:solidFill>
                          <a:latin typeface="Arial Narrow" panose="020B0606020202030204" pitchFamily="34" charset="0"/>
                          <a:cs typeface="Arial" pitchFamily="34" charset="0"/>
                        </a:rPr>
                        <a:t>93.2%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846976184"/>
                  </a:ext>
                </a:extLst>
              </a:tr>
            </a:tbl>
          </a:graphicData>
        </a:graphic>
      </p:graphicFrame>
    </p:spTree>
    <p:extLst>
      <p:ext uri="{BB962C8B-B14F-4D97-AF65-F5344CB8AC3E}">
        <p14:creationId xmlns:p14="http://schemas.microsoft.com/office/powerpoint/2010/main" val="391589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441317"/>
            <a:ext cx="7368797" cy="1938992"/>
          </a:xfrm>
          <a:prstGeom prst="rect">
            <a:avLst/>
          </a:prstGeom>
        </p:spPr>
        <p:txBody>
          <a:bodyPr wrap="square">
            <a:spAutoFit/>
          </a:bodyPr>
          <a:lstStyle/>
          <a:p>
            <a:pPr algn="ctr">
              <a:defRPr/>
            </a:pPr>
            <a:r>
              <a:rPr lang="en-CA" sz="4000" b="1" dirty="0" err="1">
                <a:solidFill>
                  <a:prstClr val="white">
                    <a:lumMod val="95000"/>
                  </a:prstClr>
                </a:solidFill>
                <a:latin typeface="Arial Narrow" panose="020B0606020202030204" pitchFamily="34" charset="0"/>
                <a:cs typeface="Candara"/>
              </a:rPr>
              <a:t>Que</a:t>
            </a:r>
            <a:r>
              <a:rPr lang="en-CA" sz="4000" b="1" dirty="0">
                <a:solidFill>
                  <a:prstClr val="white">
                    <a:lumMod val="95000"/>
                  </a:prstClr>
                </a:solidFill>
                <a:latin typeface="Arial Narrow" panose="020B0606020202030204" pitchFamily="34" charset="0"/>
                <a:cs typeface="Candara"/>
              </a:rPr>
              <a:t> </a:t>
            </a:r>
            <a:r>
              <a:rPr lang="en-CA" sz="4000" b="1" dirty="0" err="1">
                <a:solidFill>
                  <a:prstClr val="white">
                    <a:lumMod val="95000"/>
                  </a:prstClr>
                </a:solidFill>
                <a:latin typeface="Arial Narrow" panose="020B0606020202030204" pitchFamily="34" charset="0"/>
                <a:cs typeface="Candara"/>
              </a:rPr>
              <a:t>diriez-vous</a:t>
            </a:r>
            <a:r>
              <a:rPr lang="en-CA" sz="4000" b="1" dirty="0">
                <a:solidFill>
                  <a:prstClr val="white">
                    <a:lumMod val="95000"/>
                  </a:prstClr>
                </a:solidFill>
                <a:latin typeface="Arial Narrow" panose="020B0606020202030204" pitchFamily="34" charset="0"/>
                <a:cs typeface="Candara"/>
              </a:rPr>
              <a:t> à Beth?</a:t>
            </a:r>
          </a:p>
          <a:p>
            <a:pPr lvl="0" algn="ctr">
              <a:defRPr/>
            </a:pPr>
            <a:endParaRPr lang="en-CA" sz="4000" b="1" dirty="0">
              <a:solidFill>
                <a:prstClr val="white">
                  <a:lumMod val="95000"/>
                </a:prstClr>
              </a:solidFill>
              <a:latin typeface="Arial Narrow" panose="020B0606020202030204" pitchFamily="34" charset="0"/>
              <a:cs typeface="Candara"/>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ED7D31"/>
              </a:buClr>
              <a:defRPr/>
            </a:pPr>
            <a:r>
              <a:rPr lang="en-CA" sz="2800" b="1" i="1" dirty="0" err="1">
                <a:solidFill>
                  <a:srgbClr val="19325C"/>
                </a:solidFill>
                <a:latin typeface="Arial Narrow" pitchFamily="34" charset="0"/>
                <a:cs typeface="Aharoni" panose="02010803020104030203" pitchFamily="2" charset="-79"/>
              </a:rPr>
              <a:t>Choisissez</a:t>
            </a:r>
            <a:r>
              <a:rPr lang="en-CA" sz="2800" b="1" i="1" dirty="0">
                <a:solidFill>
                  <a:srgbClr val="19325C"/>
                </a:solidFill>
                <a:latin typeface="Arial Narrow" pitchFamily="34" charset="0"/>
                <a:cs typeface="Aharoni" panose="02010803020104030203" pitchFamily="2" charset="-79"/>
              </a:rPr>
              <a:t> </a:t>
            </a:r>
            <a:r>
              <a:rPr lang="en-CA" sz="2800" b="1" i="1" dirty="0" err="1">
                <a:solidFill>
                  <a:srgbClr val="19325C"/>
                </a:solidFill>
                <a:latin typeface="Arial Narrow" pitchFamily="34" charset="0"/>
                <a:cs typeface="Aharoni" panose="02010803020104030203" pitchFamily="2" charset="-79"/>
              </a:rPr>
              <a:t>une</a:t>
            </a:r>
            <a:r>
              <a:rPr lang="en-CA" sz="2800" b="1" i="1" dirty="0">
                <a:solidFill>
                  <a:srgbClr val="19325C"/>
                </a:solidFill>
                <a:latin typeface="Arial Narrow" pitchFamily="34" charset="0"/>
                <a:cs typeface="Aharoni" panose="02010803020104030203" pitchFamily="2" charset="-79"/>
              </a:rPr>
              <a:t> </a:t>
            </a:r>
            <a:r>
              <a:rPr lang="en-CA" sz="2800" b="1" i="1" dirty="0" err="1">
                <a:solidFill>
                  <a:srgbClr val="19325C"/>
                </a:solidFill>
                <a:latin typeface="Arial Narrow" pitchFamily="34" charset="0"/>
                <a:cs typeface="Aharoni" panose="02010803020104030203" pitchFamily="2" charset="-79"/>
              </a:rPr>
              <a:t>ou</a:t>
            </a:r>
            <a:r>
              <a:rPr lang="en-CA" sz="2800" b="1" i="1" dirty="0">
                <a:solidFill>
                  <a:srgbClr val="19325C"/>
                </a:solidFill>
                <a:latin typeface="Arial Narrow" pitchFamily="34" charset="0"/>
                <a:cs typeface="Aharoni" panose="02010803020104030203" pitchFamily="2" charset="-79"/>
              </a:rPr>
              <a:t> </a:t>
            </a:r>
            <a:r>
              <a:rPr lang="en-CA" sz="2800" b="1" i="1" dirty="0" err="1">
                <a:solidFill>
                  <a:srgbClr val="19325C"/>
                </a:solidFill>
                <a:latin typeface="Arial Narrow" pitchFamily="34" charset="0"/>
                <a:cs typeface="Aharoni" panose="02010803020104030203" pitchFamily="2" charset="-79"/>
              </a:rPr>
              <a:t>plusieurs</a:t>
            </a:r>
            <a:r>
              <a:rPr lang="en-CA" sz="2800" b="1" i="1" dirty="0">
                <a:solidFill>
                  <a:srgbClr val="19325C"/>
                </a:solidFill>
                <a:latin typeface="Arial Narrow" pitchFamily="34" charset="0"/>
                <a:cs typeface="Aharoni" panose="02010803020104030203" pitchFamily="2" charset="-79"/>
              </a:rPr>
              <a:t> des options </a:t>
            </a:r>
            <a:r>
              <a:rPr lang="en-CA" sz="2800" b="1" i="1" dirty="0" err="1">
                <a:solidFill>
                  <a:srgbClr val="19325C"/>
                </a:solidFill>
                <a:latin typeface="Arial Narrow" pitchFamily="34" charset="0"/>
                <a:cs typeface="Aharoni" panose="02010803020104030203" pitchFamily="2" charset="-79"/>
              </a:rPr>
              <a:t>suivantes</a:t>
            </a:r>
            <a:endParaRPr lang="en-CA" sz="2800" b="1" i="1" dirty="0">
              <a:solidFill>
                <a:srgbClr val="19325C"/>
              </a:solidFill>
              <a:latin typeface="Arial Narrow"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fr-CH" sz="2200" b="1" dirty="0">
                <a:latin typeface="Arial Narrow" pitchFamily="34" charset="0"/>
              </a:rPr>
              <a:t>Passer à la warfarine, qui a un antidote spécifique – la vitamine K</a:t>
            </a:r>
          </a:p>
          <a:p>
            <a:pPr marL="914400" lvl="1" indent="-457200" algn="l" defTabSz="914377">
              <a:lnSpc>
                <a:spcPct val="100000"/>
              </a:lnSpc>
              <a:spcBef>
                <a:spcPts val="600"/>
              </a:spcBef>
              <a:buFont typeface="+mj-lt"/>
              <a:buAutoNum type="arabicPeriod"/>
            </a:pPr>
            <a:r>
              <a:rPr lang="fr-CH" sz="2200" b="1" dirty="0">
                <a:latin typeface="Arial Narrow" pitchFamily="34" charset="0"/>
              </a:rPr>
              <a:t>Arrêter tous les médicaments, étant donné qu’elle a raison </a:t>
            </a:r>
          </a:p>
          <a:p>
            <a:pPr marL="914400" lvl="1" indent="-457200" algn="l" defTabSz="914377">
              <a:lnSpc>
                <a:spcPct val="100000"/>
              </a:lnSpc>
              <a:spcBef>
                <a:spcPts val="600"/>
              </a:spcBef>
              <a:buFont typeface="+mj-lt"/>
              <a:buAutoNum type="arabicPeriod"/>
            </a:pPr>
            <a:r>
              <a:rPr lang="fr-CH" sz="2200" b="1" dirty="0">
                <a:solidFill>
                  <a:srgbClr val="5BCCDF"/>
                </a:solidFill>
                <a:latin typeface="Arial Narrow" pitchFamily="34" charset="0"/>
              </a:rPr>
              <a:t>Lui expliquer que les inhibiteurs du facteur </a:t>
            </a:r>
            <a:r>
              <a:rPr lang="fr-CH" sz="2200" b="1" dirty="0" err="1">
                <a:solidFill>
                  <a:srgbClr val="5BCCDF"/>
                </a:solidFill>
                <a:latin typeface="Arial Narrow" pitchFamily="34" charset="0"/>
              </a:rPr>
              <a:t>Xa</a:t>
            </a:r>
            <a:r>
              <a:rPr lang="fr-CH" sz="2200" b="1" dirty="0">
                <a:solidFill>
                  <a:srgbClr val="5BCCDF"/>
                </a:solidFill>
                <a:latin typeface="Arial Narrow" pitchFamily="34" charset="0"/>
              </a:rPr>
              <a:t> auront prochainement un antidote</a:t>
            </a:r>
            <a:r>
              <a:rPr lang="en-CA" sz="2200" b="1" dirty="0">
                <a:solidFill>
                  <a:srgbClr val="5BCCDF"/>
                </a:solidFill>
                <a:latin typeface="Arial Narrow" pitchFamily="34" charset="0"/>
                <a:ea typeface="Lato" panose="020F0502020204030203" pitchFamily="34" charset="0"/>
                <a:cs typeface="Lato" panose="020F0502020204030203" pitchFamily="34" charset="0"/>
              </a:rPr>
              <a:t> </a:t>
            </a:r>
          </a:p>
          <a:p>
            <a:pPr marL="914400" lvl="1" indent="-457200" algn="l" defTabSz="914377">
              <a:lnSpc>
                <a:spcPct val="100000"/>
              </a:lnSpc>
              <a:spcBef>
                <a:spcPts val="600"/>
              </a:spcBef>
              <a:buFont typeface="+mj-lt"/>
              <a:buAutoNum type="arabicPeriod"/>
            </a:pPr>
            <a:r>
              <a:rPr lang="fr-CH" sz="2200" b="1" dirty="0">
                <a:solidFill>
                  <a:srgbClr val="5BCCDF"/>
                </a:solidFill>
                <a:latin typeface="Arial Narrow" pitchFamily="34" charset="0"/>
              </a:rPr>
              <a:t>La faire passer au </a:t>
            </a:r>
            <a:r>
              <a:rPr lang="fr-CH" sz="2200" b="1" dirty="0" err="1">
                <a:solidFill>
                  <a:srgbClr val="5BCCDF"/>
                </a:solidFill>
                <a:latin typeface="Arial Narrow" pitchFamily="34" charset="0"/>
              </a:rPr>
              <a:t>dabigitran</a:t>
            </a:r>
            <a:r>
              <a:rPr lang="fr-CH" sz="2200" b="1" dirty="0">
                <a:solidFill>
                  <a:srgbClr val="5BCCDF"/>
                </a:solidFill>
                <a:latin typeface="Arial Narrow" pitchFamily="34" charset="0"/>
              </a:rPr>
              <a:t> 110 mg </a:t>
            </a:r>
            <a:r>
              <a:rPr lang="fr-CH" sz="2200" b="1" dirty="0" err="1">
                <a:solidFill>
                  <a:srgbClr val="5BCCDF"/>
                </a:solidFill>
                <a:latin typeface="Arial Narrow" pitchFamily="34" charset="0"/>
              </a:rPr>
              <a:t>bid</a:t>
            </a:r>
            <a:r>
              <a:rPr lang="fr-CH" sz="2200" b="1" dirty="0">
                <a:solidFill>
                  <a:srgbClr val="5BCCDF"/>
                </a:solidFill>
                <a:latin typeface="Arial Narrow" pitchFamily="34" charset="0"/>
              </a:rPr>
              <a:t> qui a maintenant un antidote (</a:t>
            </a:r>
            <a:r>
              <a:rPr lang="fr-CH" sz="2200" b="1" dirty="0" err="1">
                <a:solidFill>
                  <a:srgbClr val="5BCCDF"/>
                </a:solidFill>
                <a:latin typeface="Arial Narrow" pitchFamily="34" charset="0"/>
              </a:rPr>
              <a:t>idarucizumab</a:t>
            </a:r>
            <a:r>
              <a:rPr lang="fr-CH" sz="2200" b="1" dirty="0">
                <a:solidFill>
                  <a:srgbClr val="5BCCDF"/>
                </a:solidFill>
                <a:latin typeface="Arial Narrow" pitchFamily="34" charset="0"/>
              </a:rPr>
              <a:t>)</a:t>
            </a:r>
          </a:p>
          <a:p>
            <a:pPr marL="914400" lvl="1" indent="-457200" algn="l" defTabSz="914377">
              <a:lnSpc>
                <a:spcPct val="100000"/>
              </a:lnSpc>
              <a:spcBef>
                <a:spcPts val="600"/>
              </a:spcBef>
              <a:buFont typeface="+mj-lt"/>
              <a:buAutoNum type="arabicPeriod"/>
            </a:pPr>
            <a:r>
              <a:rPr lang="fr-CH" sz="2200" b="1" dirty="0">
                <a:solidFill>
                  <a:srgbClr val="5BCCDF"/>
                </a:solidFill>
                <a:latin typeface="Arial Narrow" pitchFamily="34" charset="0"/>
              </a:rPr>
              <a:t>Lui expliquer que le risque qu’elle décède d’une hémorragie est bien moins élevé avec les AOD qu’avec la warfarine  </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400" b="1" i="0" u="none" strike="noStrike" kern="120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 </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F5714E82-0711-4188-92DE-4755E8ADF5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close up of a sign&#10;&#10;Description automatically generated">
            <a:extLst>
              <a:ext uri="{FF2B5EF4-FFF2-40B4-BE49-F238E27FC236}">
                <a16:creationId xmlns:a16="http://schemas.microsoft.com/office/drawing/2014/main" id="{47BD4DF0-9B77-45AA-B9DB-87A4CB91D180}"/>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2179" y="84727"/>
            <a:ext cx="1367490" cy="3079932"/>
          </a:xfrm>
          <a:prstGeom prst="rect">
            <a:avLst/>
          </a:prstGeom>
        </p:spPr>
      </p:pic>
    </p:spTree>
    <p:extLst>
      <p:ext uri="{BB962C8B-B14F-4D97-AF65-F5344CB8AC3E}">
        <p14:creationId xmlns:p14="http://schemas.microsoft.com/office/powerpoint/2010/main" val="1493560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standing posing for the camera&#10;&#10;Description automatically generated">
            <a:extLst>
              <a:ext uri="{FF2B5EF4-FFF2-40B4-BE49-F238E27FC236}">
                <a16:creationId xmlns:a16="http://schemas.microsoft.com/office/drawing/2014/main" id="{01B1981A-4A6A-414F-93D5-F4643AF5C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028" y="58670"/>
            <a:ext cx="2087898" cy="6271232"/>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lvl="0" algn="ctr">
              <a:defRPr/>
            </a:pPr>
            <a:r>
              <a:rPr kumimoji="0" lang="en-CA" sz="4800" b="1" i="0" u="none" strike="noStrike" kern="1200" cap="none" spc="0" normalizeH="0" baseline="0" noProof="0" dirty="0" err="1">
                <a:ln>
                  <a:noFill/>
                </a:ln>
                <a:effectLst/>
                <a:uLnTx/>
                <a:uFillTx/>
                <a:latin typeface="Arial Narrow" panose="020B0606020202030204" pitchFamily="34" charset="0"/>
                <a:ea typeface="+mn-ea"/>
                <a:cs typeface="Aharoni" panose="02010803020104030203" pitchFamily="2" charset="-79"/>
              </a:rPr>
              <a:t>Cas</a:t>
            </a:r>
            <a:r>
              <a:rPr kumimoji="0" lang="en-CA" sz="4800" b="1" i="0" u="none" strike="noStrike" kern="1200" cap="none" spc="0" normalizeH="0" baseline="0" noProof="0" dirty="0">
                <a:ln>
                  <a:noFill/>
                </a:ln>
                <a:effectLst/>
                <a:uLnTx/>
                <a:uFillTx/>
                <a:latin typeface="Arial Narrow" panose="020B0606020202030204" pitchFamily="34" charset="0"/>
                <a:ea typeface="+mn-ea"/>
                <a:cs typeface="Aharoni" panose="02010803020104030203" pitchFamily="2" charset="-79"/>
              </a:rPr>
              <a:t> </a:t>
            </a:r>
            <a:r>
              <a:rPr lang="en-CA" sz="4800" b="1" dirty="0">
                <a:latin typeface="Arial Narrow" pitchFamily="34" charset="0"/>
                <a:cs typeface="Aharoni" panose="02010803020104030203" pitchFamily="2" charset="-79"/>
              </a:rPr>
              <a:t>n</a:t>
            </a:r>
            <a:r>
              <a:rPr lang="fr-FR" sz="4800" b="1" baseline="30000" dirty="0">
                <a:latin typeface="Arial Narrow" pitchFamily="34" charset="0"/>
              </a:rPr>
              <a:t>o </a:t>
            </a:r>
            <a:r>
              <a:rPr kumimoji="0" lang="en-CA" sz="4800" b="1" i="0" u="none" strike="noStrike" kern="1200" cap="none" spc="0" normalizeH="0" baseline="0" noProof="0" dirty="0">
                <a:ln>
                  <a:noFill/>
                </a:ln>
                <a:effectLst/>
                <a:uLnTx/>
                <a:uFillTx/>
                <a:latin typeface="Arial Narrow" panose="020B0606020202030204" pitchFamily="34" charset="0"/>
                <a:ea typeface="+mn-ea"/>
                <a:cs typeface="Aharoni" panose="02010803020104030203" pitchFamily="2" charset="-79"/>
              </a:rPr>
              <a:t>6</a:t>
            </a:r>
            <a:endParaRPr kumimoji="0" lang="en-US" sz="4800" b="1" i="0" u="none" strike="noStrike" kern="1200" cap="none" spc="0" normalizeH="0" baseline="0" noProof="0" dirty="0">
              <a:ln>
                <a:noFill/>
              </a:ln>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0"/>
            <a:ext cx="9144000" cy="1854631"/>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277932" y="3402892"/>
            <a:ext cx="6795523" cy="1077218"/>
          </a:xfrm>
          <a:prstGeom prst="rect">
            <a:avLst/>
          </a:prstGeom>
        </p:spPr>
        <p:txBody>
          <a:bodyPr wrap="square">
            <a:spAutoFit/>
          </a:bodyPr>
          <a:lstStyle/>
          <a:p>
            <a:pPr lvl="0" algn="ctr">
              <a:defRPr/>
            </a:pPr>
            <a:r>
              <a:rPr kumimoji="0" lang="en-CA" sz="32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Candara"/>
              </a:rPr>
              <a:t>Beth</a:t>
            </a:r>
            <a:r>
              <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 </a:t>
            </a:r>
            <a:r>
              <a:rPr lang="fr-FR" sz="3200" b="1" dirty="0">
                <a:solidFill>
                  <a:prstClr val="white"/>
                </a:solidFill>
                <a:latin typeface="Arial Narrow" pitchFamily="34" charset="0"/>
                <a:cs typeface="Candara"/>
              </a:rPr>
              <a:t>se demande quand elle devra vous voir pour sa prochaine visite de suivi</a:t>
            </a:r>
            <a:endParaRPr kumimoji="0" lang="en-CA" sz="32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12" name="4E92DA43-5712-40E9-AFDC-2C1062C78C6F" descr="7646DFF2-B812-4635-AA57-5171E34E5A45@chrc">
            <a:extLst>
              <a:ext uri="{FF2B5EF4-FFF2-40B4-BE49-F238E27FC236}">
                <a16:creationId xmlns:a16="http://schemas.microsoft.com/office/drawing/2014/main" id="{E13FD761-8E14-4840-A956-EBE4B9675A63}"/>
              </a:ext>
            </a:extLst>
          </p:cNvPr>
          <p:cNvPicPr>
            <a:picLocks noChangeAspect="1" noChangeArrowheads="1"/>
          </p:cNvPicPr>
          <p:nvPr/>
        </p:nvPicPr>
        <p:blipFill>
          <a:blip r:embed="rId6" cstate="hqprint">
            <a:lum bright="70000" contrast="-70000"/>
            <a:extLst>
              <a:ext uri="{28A0092B-C50C-407E-A947-70E740481C1C}">
                <a14:useLocalDpi xmlns:a14="http://schemas.microsoft.com/office/drawing/2010/main" val="0"/>
              </a:ext>
            </a:extLst>
          </a:blip>
          <a:srcRect/>
          <a:stretch>
            <a:fillRect/>
          </a:stretch>
        </p:blipFill>
        <p:spPr bwMode="auto">
          <a:xfrm>
            <a:off x="180222" y="6346601"/>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76490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79907" y="1148511"/>
            <a:ext cx="7368797" cy="1323439"/>
          </a:xfrm>
          <a:prstGeom prst="rect">
            <a:avLst/>
          </a:prstGeom>
        </p:spPr>
        <p:txBody>
          <a:bodyPr wrap="square">
            <a:spAutoFit/>
          </a:bodyPr>
          <a:lstStyle/>
          <a:p>
            <a:pPr algn="ctr">
              <a:defRPr/>
            </a:pPr>
            <a:r>
              <a:rPr lang="fr-FR" sz="4000" b="1" dirty="0">
                <a:solidFill>
                  <a:prstClr val="white"/>
                </a:solidFill>
                <a:latin typeface="Arial Narrow" pitchFamily="34" charset="0"/>
                <a:cs typeface="Candara"/>
              </a:rPr>
              <a:t>À quelle date fixez-vous son prochain rendez-vous? </a:t>
            </a:r>
            <a:endPar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54705" y="2907054"/>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ED7D31"/>
              </a:buClr>
              <a:defRPr/>
            </a:pPr>
            <a:r>
              <a:rPr lang="fr-BE" sz="3200" b="1" i="1" dirty="0">
                <a:solidFill>
                  <a:srgbClr val="19325C"/>
                </a:solidFill>
                <a:latin typeface="Arial Narrow" pitchFamily="34" charset="0"/>
                <a:cs typeface="Aharoni" panose="02010803020104030203" pitchFamily="2" charset="-79"/>
              </a:rPr>
              <a:t>Choisissez l’une des options ci-dessous</a:t>
            </a:r>
          </a:p>
          <a:p>
            <a:pPr lvl="0" algn="l">
              <a:lnSpc>
                <a:spcPct val="100000"/>
              </a:lnSpc>
              <a:spcBef>
                <a:spcPts val="0"/>
              </a:spcBef>
              <a:buClr>
                <a:srgbClr val="ED7D31"/>
              </a:buClr>
              <a:defRPr/>
            </a:pPr>
            <a:endParaRPr lang="fr-BE" sz="1800" b="1" i="1" dirty="0">
              <a:solidFill>
                <a:srgbClr val="19325C"/>
              </a:solidFill>
              <a:latin typeface="Arial Narrow"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fr-BE" sz="2400" b="1" dirty="0">
                <a:solidFill>
                  <a:prstClr val="black"/>
                </a:solidFill>
                <a:latin typeface="Arial Narrow" pitchFamily="34" charset="0"/>
                <a:ea typeface="Lato" panose="020F0502020204030203" pitchFamily="34" charset="0"/>
                <a:cs typeface="Lato" panose="020F0502020204030203" pitchFamily="34" charset="0"/>
              </a:rPr>
              <a:t>Dans 1 mois pour vérifier à nouveau sa fonction rénale </a:t>
            </a:r>
          </a:p>
          <a:p>
            <a:pPr marL="914400" lvl="1" indent="-457200" algn="l" defTabSz="914377">
              <a:lnSpc>
                <a:spcPct val="100000"/>
              </a:lnSpc>
              <a:spcBef>
                <a:spcPts val="600"/>
              </a:spcBef>
              <a:buFont typeface="+mj-lt"/>
              <a:buAutoNum type="arabicPeriod"/>
            </a:pPr>
            <a:r>
              <a:rPr lang="fr-BE" sz="2400" b="1" dirty="0">
                <a:solidFill>
                  <a:prstClr val="black"/>
                </a:solidFill>
                <a:latin typeface="Arial Narrow" pitchFamily="34" charset="0"/>
                <a:ea typeface="Lato" panose="020F0502020204030203" pitchFamily="34" charset="0"/>
                <a:cs typeface="Lato" panose="020F0502020204030203" pitchFamily="34" charset="0"/>
              </a:rPr>
              <a:t>Dans 4 à 6 mois pour vérifier son diabète et sa fonction rénale </a:t>
            </a:r>
          </a:p>
          <a:p>
            <a:pPr marL="914400" lvl="1" indent="-457200" algn="l" defTabSz="914377">
              <a:lnSpc>
                <a:spcPct val="100000"/>
              </a:lnSpc>
              <a:spcBef>
                <a:spcPts val="600"/>
              </a:spcBef>
              <a:buFont typeface="+mj-lt"/>
              <a:buAutoNum type="arabicPeriod"/>
            </a:pPr>
            <a:r>
              <a:rPr lang="fr-BE" sz="2400" b="1" dirty="0">
                <a:solidFill>
                  <a:prstClr val="black"/>
                </a:solidFill>
                <a:latin typeface="Arial Narrow" pitchFamily="34" charset="0"/>
                <a:ea typeface="Lato" panose="020F0502020204030203" pitchFamily="34" charset="0"/>
                <a:cs typeface="Lato" panose="020F0502020204030203" pitchFamily="34" charset="0"/>
              </a:rPr>
              <a:t>Tout va bien, revenez dans un an </a:t>
            </a:r>
            <a:endParaRPr lang="fr-BE" sz="2400" dirty="0">
              <a:solidFill>
                <a:prstClr val="black"/>
              </a:solidFill>
              <a:latin typeface="Arial Narrow" pitchFamily="34" charset="0"/>
              <a:cs typeface="Candara"/>
            </a:endParaRPr>
          </a:p>
          <a:p>
            <a:pPr lvl="0" algn="l">
              <a:buClr>
                <a:srgbClr val="ED7D31"/>
              </a:buClr>
              <a:defRPr/>
            </a:pPr>
            <a:endParaRPr lang="en-CA" dirty="0">
              <a:solidFill>
                <a:prstClr val="black"/>
              </a:solidFill>
              <a:latin typeface="Candara"/>
              <a:cs typeface="Candara"/>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360F87A7-8DA9-4282-8EBC-096799E5D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close up of a sign&#10;&#10;Description automatically generated">
            <a:extLst>
              <a:ext uri="{FF2B5EF4-FFF2-40B4-BE49-F238E27FC236}">
                <a16:creationId xmlns:a16="http://schemas.microsoft.com/office/drawing/2014/main" id="{7F74009C-6CBA-4D41-A960-3677BE024155}"/>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2179" y="84727"/>
            <a:ext cx="1367490" cy="3079932"/>
          </a:xfrm>
          <a:prstGeom prst="rect">
            <a:avLst/>
          </a:prstGeom>
        </p:spPr>
      </p:pic>
    </p:spTree>
    <p:extLst>
      <p:ext uri="{BB962C8B-B14F-4D97-AF65-F5344CB8AC3E}">
        <p14:creationId xmlns:p14="http://schemas.microsoft.com/office/powerpoint/2010/main" val="41033551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423314"/>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55010" y="143134"/>
            <a:ext cx="6149975" cy="1200329"/>
          </a:xfrm>
          <a:prstGeom prst="rect">
            <a:avLst/>
          </a:prstGeom>
          <a:noFill/>
        </p:spPr>
        <p:txBody>
          <a:bodyPr wrap="square">
            <a:spAutoFit/>
          </a:bodyPr>
          <a:lstStyle/>
          <a:p>
            <a:pPr lvl="0">
              <a:defRPr/>
            </a:pPr>
            <a:r>
              <a:rPr lang="en-CA" sz="3600" b="1" dirty="0" err="1">
                <a:solidFill>
                  <a:srgbClr val="1B1A5A"/>
                </a:solidFill>
                <a:latin typeface="Arial Narrow" panose="020B0606020202030204" pitchFamily="34" charset="0"/>
                <a:cs typeface="Aharoni" panose="02010803020104030203" pitchFamily="2" charset="-79"/>
              </a:rPr>
              <a:t>Lignes</a:t>
            </a:r>
            <a:r>
              <a:rPr lang="en-CA" sz="3600" b="1" dirty="0">
                <a:solidFill>
                  <a:srgbClr val="1B1A5A"/>
                </a:solidFill>
                <a:latin typeface="Arial Narrow" panose="020B0606020202030204" pitchFamily="34" charset="0"/>
                <a:cs typeface="Aharoni" panose="02010803020104030203" pitchFamily="2" charset="-79"/>
              </a:rPr>
              <a:t> </a:t>
            </a:r>
            <a:r>
              <a:rPr lang="en-CA" sz="3600" b="1" dirty="0" err="1">
                <a:solidFill>
                  <a:srgbClr val="1B1A5A"/>
                </a:solidFill>
                <a:latin typeface="Arial Narrow" panose="020B0606020202030204" pitchFamily="34" charset="0"/>
                <a:cs typeface="Aharoni" panose="02010803020104030203" pitchFamily="2" charset="-79"/>
              </a:rPr>
              <a:t>directrices</a:t>
            </a:r>
            <a:r>
              <a:rPr lang="en-CA" sz="3600" b="1" dirty="0">
                <a:solidFill>
                  <a:srgbClr val="1B1A5A"/>
                </a:solidFill>
                <a:latin typeface="Arial Narrow" panose="020B0606020202030204" pitchFamily="34" charset="0"/>
                <a:cs typeface="Aharoni" panose="02010803020104030203" pitchFamily="2" charset="-79"/>
              </a:rPr>
              <a:t> FA de la SCC </a:t>
            </a:r>
            <a:r>
              <a:rPr lang="en-CA" sz="3600" b="1" dirty="0" err="1">
                <a:solidFill>
                  <a:srgbClr val="1B1A5A"/>
                </a:solidFill>
                <a:latin typeface="Arial Narrow" panose="020B0606020202030204" pitchFamily="34" charset="0"/>
                <a:cs typeface="Aharoni" panose="02010803020104030203" pitchFamily="2" charset="-79"/>
              </a:rPr>
              <a:t>concernant</a:t>
            </a:r>
            <a:r>
              <a:rPr lang="en-CA" sz="3600" b="1" dirty="0">
                <a:solidFill>
                  <a:srgbClr val="1B1A5A"/>
                </a:solidFill>
                <a:latin typeface="Arial Narrow" panose="020B0606020202030204" pitchFamily="34" charset="0"/>
                <a:cs typeface="Aharoni" panose="02010803020104030203" pitchFamily="2" charset="-79"/>
              </a:rPr>
              <a:t> le </a:t>
            </a:r>
            <a:r>
              <a:rPr lang="en-CA" sz="3600" b="1" dirty="0" err="1">
                <a:solidFill>
                  <a:srgbClr val="1B1A5A"/>
                </a:solidFill>
                <a:latin typeface="Arial Narrow" panose="020B0606020202030204" pitchFamily="34" charset="0"/>
                <a:cs typeface="Aharoni" panose="02010803020104030203" pitchFamily="2" charset="-79"/>
              </a:rPr>
              <a:t>suivi</a:t>
            </a:r>
            <a:endParaRPr lang="en-CA" sz="3600" b="1" dirty="0">
              <a:solidFill>
                <a:srgbClr val="1B1A5A"/>
              </a:solidFill>
              <a:latin typeface="Arial Narrow" panose="020B0606020202030204" pitchFamily="34" charset="0"/>
              <a:cs typeface="Aharoni" panose="02010803020104030203" pitchFamily="2" charset="-79"/>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GB" sz="900" dirty="0" err="1">
                <a:solidFill>
                  <a:prstClr val="white"/>
                </a:solidFill>
                <a:latin typeface="Arial Narrow" panose="020B0606020202030204" pitchFamily="34" charset="0"/>
                <a:cs typeface="Arial" pitchFamily="34" charset="0"/>
              </a:rPr>
              <a:t>Skanes</a:t>
            </a:r>
            <a:r>
              <a:rPr lang="en-GB" sz="900" dirty="0">
                <a:solidFill>
                  <a:prstClr val="white"/>
                </a:solidFill>
                <a:latin typeface="Arial Narrow" panose="020B0606020202030204" pitchFamily="34" charset="0"/>
                <a:cs typeface="Arial" pitchFamily="34" charset="0"/>
              </a:rPr>
              <a:t> AC et al.  Can J </a:t>
            </a:r>
            <a:r>
              <a:rPr lang="en-GB" sz="900" dirty="0" err="1">
                <a:solidFill>
                  <a:prstClr val="white"/>
                </a:solidFill>
                <a:latin typeface="Arial Narrow" panose="020B0606020202030204" pitchFamily="34" charset="0"/>
                <a:cs typeface="Arial" pitchFamily="34" charset="0"/>
              </a:rPr>
              <a:t>Cardiol</a:t>
            </a:r>
            <a:r>
              <a:rPr lang="en-GB" sz="900" dirty="0">
                <a:solidFill>
                  <a:prstClr val="white"/>
                </a:solidFill>
                <a:latin typeface="Arial Narrow" panose="020B0606020202030204" pitchFamily="34" charset="0"/>
                <a:cs typeface="Arial" pitchFamily="34" charset="0"/>
              </a:rPr>
              <a:t> 28:125, 36, 2012.</a:t>
            </a:r>
          </a:p>
        </p:txBody>
      </p:sp>
      <p:sp>
        <p:nvSpPr>
          <p:cNvPr id="18" name="Rectangle 17">
            <a:extLst>
              <a:ext uri="{FF2B5EF4-FFF2-40B4-BE49-F238E27FC236}">
                <a16:creationId xmlns:a16="http://schemas.microsoft.com/office/drawing/2014/main" id="{EFB4E5F0-48FA-45A3-9A50-6467FF363D5C}"/>
              </a:ext>
            </a:extLst>
          </p:cNvPr>
          <p:cNvSpPr/>
          <p:nvPr/>
        </p:nvSpPr>
        <p:spPr>
          <a:xfrm>
            <a:off x="155166" y="2119475"/>
            <a:ext cx="8969141"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4307342D-28B2-4B83-8529-A692AA9DAE46}"/>
              </a:ext>
            </a:extLst>
          </p:cNvPr>
          <p:cNvSpPr txBox="1"/>
          <p:nvPr/>
        </p:nvSpPr>
        <p:spPr>
          <a:xfrm>
            <a:off x="164130" y="2849132"/>
            <a:ext cx="8813997" cy="33393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2400" b="1" i="0" u="none" strike="noStrike" kern="1200" cap="none" spc="0" normalizeH="0" baseline="0" noProof="0" dirty="0">
                <a:ln>
                  <a:noFill/>
                </a:ln>
                <a:solidFill>
                  <a:srgbClr val="19325C"/>
                </a:solidFill>
                <a:effectLst/>
                <a:uLnTx/>
                <a:uFillTx/>
                <a:latin typeface="Arial Narrow" panose="020B0606020202030204" pitchFamily="34" charset="0"/>
                <a:cs typeface="Candara"/>
              </a:rPr>
              <a:t>RECOMMANDATION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600"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a:p>
            <a:pPr lvl="0" algn="ctr" defTabSz="914400">
              <a:defRPr/>
            </a:pPr>
            <a:r>
              <a:rPr lang="fr-CA" sz="2000" b="1" dirty="0">
                <a:solidFill>
                  <a:prstClr val="black"/>
                </a:solidFill>
                <a:latin typeface="Arial Narrow" panose="020B0606020202030204" pitchFamily="34" charset="0"/>
                <a:cs typeface="Candara"/>
              </a:rPr>
              <a:t>Chez les patients atteints de FA qui reçoivent un ACO, la fonction rénale est évaluée au moins annuellement par la mesure de la créatinine sérique et du </a:t>
            </a:r>
            <a:r>
              <a:rPr lang="fr-CA" sz="2000" b="1" dirty="0" err="1">
                <a:solidFill>
                  <a:prstClr val="black"/>
                </a:solidFill>
                <a:latin typeface="Arial Narrow" panose="020B0606020202030204" pitchFamily="34" charset="0"/>
                <a:cs typeface="Candara"/>
              </a:rPr>
              <a:t>TFGe</a:t>
            </a:r>
            <a:endParaRPr lang="fr-CA" sz="2000" b="1" dirty="0">
              <a:solidFill>
                <a:prstClr val="black"/>
              </a:solidFill>
              <a:latin typeface="Arial Narrow" panose="020B0606020202030204" pitchFamily="34" charset="0"/>
              <a:cs typeface="Candara"/>
            </a:endParaRPr>
          </a:p>
          <a:p>
            <a:pPr lvl="0" algn="ctr" defTabSz="914400">
              <a:defRPr/>
            </a:pPr>
            <a:r>
              <a:rPr lang="fr-CA" sz="1400" b="1" dirty="0">
                <a:solidFill>
                  <a:prstClr val="black"/>
                </a:solidFill>
                <a:latin typeface="Arial Narrow" panose="020B0606020202030204" pitchFamily="34" charset="0"/>
                <a:cs typeface="Candara"/>
              </a:rPr>
              <a:t> </a:t>
            </a:r>
            <a:r>
              <a:rPr lang="fr-CA" sz="1600" b="1" dirty="0">
                <a:solidFill>
                  <a:prstClr val="black"/>
                </a:solidFill>
                <a:latin typeface="Arial Narrow" panose="020B0606020202030204" pitchFamily="34" charset="0"/>
                <a:cs typeface="Candara"/>
              </a:rPr>
              <a:t>(Forte recommandation, données de qualité moyenne).</a:t>
            </a:r>
          </a:p>
          <a:p>
            <a:pPr lvl="0" algn="ctr" defTabSz="914400">
              <a:defRPr/>
            </a:pPr>
            <a:endParaRPr lang="fr-CA" sz="1100" b="1" dirty="0">
              <a:solidFill>
                <a:prstClr val="black"/>
              </a:solidFill>
              <a:latin typeface="Arial Narrow" panose="020B0606020202030204" pitchFamily="34" charset="0"/>
              <a:cs typeface="Candara"/>
            </a:endParaRPr>
          </a:p>
          <a:p>
            <a:pPr algn="ctr" defTabSz="914400">
              <a:defRPr/>
            </a:pPr>
            <a:r>
              <a:rPr lang="fr-CA" sz="2400" b="1" dirty="0">
                <a:solidFill>
                  <a:srgbClr val="19325C"/>
                </a:solidFill>
                <a:latin typeface="Arial Narrow" panose="020B0606020202030204" pitchFamily="34" charset="0"/>
              </a:rPr>
              <a:t>CONSEIL PRATIQUE</a:t>
            </a:r>
          </a:p>
          <a:p>
            <a:pPr algn="ctr" defTabSz="914400">
              <a:defRPr/>
            </a:pPr>
            <a:endParaRPr lang="fr-CA" sz="1200" b="1" dirty="0">
              <a:solidFill>
                <a:srgbClr val="19325C"/>
              </a:solidFill>
              <a:latin typeface="Arial Narrow" panose="020B0606020202030204" pitchFamily="34" charset="0"/>
            </a:endParaRPr>
          </a:p>
          <a:p>
            <a:pPr lvl="0" algn="ctr" defTabSz="914400">
              <a:defRPr/>
            </a:pPr>
            <a:r>
              <a:rPr lang="fr-CA" sz="2000" b="1" dirty="0">
                <a:solidFill>
                  <a:prstClr val="black"/>
                </a:solidFill>
                <a:latin typeface="Arial Narrow" panose="020B0606020202030204" pitchFamily="34" charset="0"/>
                <a:cs typeface="Candara"/>
              </a:rPr>
              <a:t>Chez les patients ayant un </a:t>
            </a:r>
            <a:r>
              <a:rPr lang="fr-CA" sz="2000" b="1" dirty="0" err="1">
                <a:solidFill>
                  <a:prstClr val="black"/>
                </a:solidFill>
                <a:latin typeface="Arial Narrow" panose="020B0606020202030204" pitchFamily="34" charset="0"/>
                <a:cs typeface="Candara"/>
              </a:rPr>
              <a:t>TFGe</a:t>
            </a:r>
            <a:r>
              <a:rPr lang="fr-CA" sz="2000" b="1" dirty="0">
                <a:solidFill>
                  <a:prstClr val="black"/>
                </a:solidFill>
                <a:latin typeface="Arial Narrow" panose="020B0606020202030204" pitchFamily="34" charset="0"/>
                <a:cs typeface="Candara"/>
              </a:rPr>
              <a:t> de 30-50 </a:t>
            </a:r>
            <a:r>
              <a:rPr lang="fr-CA" sz="2000" b="1" dirty="0" err="1">
                <a:solidFill>
                  <a:prstClr val="black"/>
                </a:solidFill>
                <a:latin typeface="Arial Narrow" panose="020B0606020202030204" pitchFamily="34" charset="0"/>
                <a:cs typeface="Candara"/>
              </a:rPr>
              <a:t>mL</a:t>
            </a:r>
            <a:r>
              <a:rPr lang="fr-CA" sz="2000" b="1" dirty="0">
                <a:solidFill>
                  <a:prstClr val="black"/>
                </a:solidFill>
                <a:latin typeface="Arial Narrow" panose="020B0606020202030204" pitchFamily="34" charset="0"/>
                <a:cs typeface="Candara"/>
              </a:rPr>
              <a:t> par minute, les mesures du </a:t>
            </a:r>
            <a:r>
              <a:rPr lang="fr-CA" sz="2000" b="1" dirty="0" err="1">
                <a:solidFill>
                  <a:prstClr val="black"/>
                </a:solidFill>
                <a:latin typeface="Arial Narrow" panose="020B0606020202030204" pitchFamily="34" charset="0"/>
                <a:cs typeface="Candara"/>
              </a:rPr>
              <a:t>TFGe</a:t>
            </a:r>
            <a:r>
              <a:rPr lang="fr-CA" sz="2000" b="1" dirty="0">
                <a:solidFill>
                  <a:prstClr val="black"/>
                </a:solidFill>
                <a:latin typeface="Arial Narrow" panose="020B0606020202030204" pitchFamily="34" charset="0"/>
                <a:cs typeface="Candara"/>
              </a:rPr>
              <a:t> doivent être plus fréquentes, en particulier lorsque le patient a plus de 75 ans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2800" b="0" i="0" u="none" strike="noStrike" kern="1200" cap="none" spc="0" normalizeH="0" baseline="0" noProof="0" dirty="0">
              <a:ln>
                <a:noFill/>
              </a:ln>
              <a:solidFill>
                <a:prstClr val="black"/>
              </a:solidFill>
              <a:effectLst/>
              <a:uLnTx/>
              <a:uFillTx/>
              <a:latin typeface="Lato"/>
              <a:ea typeface="Lato" panose="020F0502020204030203" pitchFamily="34" charset="0"/>
              <a:cs typeface="Lato" panose="020F0502020204030203" pitchFamily="34" charset="0"/>
            </a:endParaRPr>
          </a:p>
        </p:txBody>
      </p:sp>
      <p:pic>
        <p:nvPicPr>
          <p:cNvPr id="14" name="Picture 2" descr="Image result for canadian cardiovascular society french logo">
            <a:extLst>
              <a:ext uri="{FF2B5EF4-FFF2-40B4-BE49-F238E27FC236}">
                <a16:creationId xmlns:a16="http://schemas.microsoft.com/office/drawing/2014/main" id="{E9F3FEDE-4310-4733-81D7-8E0207C622EE}"/>
              </a:ext>
            </a:extLst>
          </p:cNvPr>
          <p:cNvPicPr>
            <a:picLocks noChangeAspect="1" noChangeArrowheads="1"/>
          </p:cNvPicPr>
          <p:nvPr/>
        </p:nvPicPr>
        <p:blipFill>
          <a:blip r:embed="rId5" cstate="hqprint">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2679233" y="2231965"/>
            <a:ext cx="3772637" cy="497124"/>
          </a:xfrm>
          <a:prstGeom prst="rect">
            <a:avLst/>
          </a:prstGeom>
          <a:noFill/>
          <a:extLst>
            <a:ext uri="{909E8E84-426E-40DD-AFC4-6F175D3DCCD1}">
              <a14:hiddenFill xmlns:a14="http://schemas.microsoft.com/office/drawing/2010/main">
                <a:solidFill>
                  <a:srgbClr val="FFFFFF"/>
                </a:solidFill>
              </a14:hiddenFill>
            </a:ext>
          </a:extLst>
        </p:spPr>
      </p:pic>
      <p:pic>
        <p:nvPicPr>
          <p:cNvPr id="15" name="4E92DA43-5712-40E9-AFDC-2C1062C78C6F" descr="7646DFF2-B812-4635-AA57-5171E34E5A45@chrc">
            <a:extLst>
              <a:ext uri="{FF2B5EF4-FFF2-40B4-BE49-F238E27FC236}">
                <a16:creationId xmlns:a16="http://schemas.microsoft.com/office/drawing/2014/main" id="{6653E59C-63CD-4E24-B56D-D4F7707DCE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3235" y="289570"/>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3354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233072" y="1191043"/>
            <a:ext cx="7368797" cy="1323439"/>
          </a:xfrm>
          <a:prstGeom prst="rect">
            <a:avLst/>
          </a:prstGeom>
        </p:spPr>
        <p:txBody>
          <a:bodyPr wrap="square">
            <a:spAutoFit/>
          </a:bodyPr>
          <a:lstStyle/>
          <a:p>
            <a:pPr algn="ctr">
              <a:defRPr/>
            </a:pPr>
            <a:r>
              <a:rPr lang="fr-FR" sz="4000" b="1" dirty="0">
                <a:solidFill>
                  <a:prstClr val="white"/>
                </a:solidFill>
                <a:latin typeface="Arial Narrow" pitchFamily="34" charset="0"/>
                <a:cs typeface="Candara"/>
              </a:rPr>
              <a:t>À quelle date fixez-vous le prochain rendez-vous de Beth? </a:t>
            </a:r>
            <a:endPar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3136229"/>
            <a:ext cx="8910789" cy="276009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ED7D31"/>
              </a:buClr>
              <a:defRPr/>
            </a:pPr>
            <a:r>
              <a:rPr lang="fr-BE" sz="3200" b="1" i="1" dirty="0">
                <a:solidFill>
                  <a:srgbClr val="19325C"/>
                </a:solidFill>
                <a:latin typeface="Arial Narrow" pitchFamily="34" charset="0"/>
                <a:cs typeface="Aharoni" panose="02010803020104030203" pitchFamily="2" charset="-79"/>
              </a:rPr>
              <a:t>Choisissez l’une des options ci-dessous</a:t>
            </a:r>
          </a:p>
          <a:p>
            <a:pPr lvl="0" algn="l">
              <a:lnSpc>
                <a:spcPct val="100000"/>
              </a:lnSpc>
              <a:spcBef>
                <a:spcPts val="0"/>
              </a:spcBef>
              <a:buClr>
                <a:srgbClr val="ED7D31"/>
              </a:buClr>
              <a:defRPr/>
            </a:pPr>
            <a:endParaRPr lang="fr-BE" sz="1800" b="1" i="1" dirty="0">
              <a:solidFill>
                <a:srgbClr val="19325C"/>
              </a:solidFill>
              <a:latin typeface="Arial Narrow"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fr-BE" sz="2400" b="1" dirty="0">
                <a:solidFill>
                  <a:prstClr val="black"/>
                </a:solidFill>
                <a:latin typeface="Arial Narrow" pitchFamily="34" charset="0"/>
                <a:ea typeface="Lato" panose="020F0502020204030203" pitchFamily="34" charset="0"/>
                <a:cs typeface="Lato" panose="020F0502020204030203" pitchFamily="34" charset="0"/>
              </a:rPr>
              <a:t>Dans 1 mois pour vérifier à nouveau sa fonction rénale </a:t>
            </a:r>
          </a:p>
          <a:p>
            <a:pPr marL="914400" lvl="1" indent="-457200" algn="l" defTabSz="914377">
              <a:lnSpc>
                <a:spcPct val="100000"/>
              </a:lnSpc>
              <a:spcBef>
                <a:spcPts val="600"/>
              </a:spcBef>
              <a:buFont typeface="+mj-lt"/>
              <a:buAutoNum type="arabicPeriod"/>
            </a:pPr>
            <a:r>
              <a:rPr lang="fr-BE" sz="2400" b="1" dirty="0">
                <a:solidFill>
                  <a:srgbClr val="5BCCDF"/>
                </a:solidFill>
                <a:latin typeface="Arial Narrow" pitchFamily="34" charset="0"/>
                <a:ea typeface="Lato" panose="020F0502020204030203" pitchFamily="34" charset="0"/>
                <a:cs typeface="Lato" panose="020F0502020204030203" pitchFamily="34" charset="0"/>
              </a:rPr>
              <a:t>Dans 4 à 6 mois pour vérifier son diabète et sa fonction rénale </a:t>
            </a:r>
          </a:p>
          <a:p>
            <a:pPr marL="914400" lvl="1" indent="-457200" algn="l" defTabSz="914377">
              <a:lnSpc>
                <a:spcPct val="100000"/>
              </a:lnSpc>
              <a:spcBef>
                <a:spcPts val="600"/>
              </a:spcBef>
              <a:buFont typeface="+mj-lt"/>
              <a:buAutoNum type="arabicPeriod"/>
            </a:pPr>
            <a:r>
              <a:rPr lang="fr-BE" sz="2400" b="1" dirty="0">
                <a:solidFill>
                  <a:prstClr val="black"/>
                </a:solidFill>
                <a:latin typeface="Arial Narrow" pitchFamily="34" charset="0"/>
                <a:ea typeface="Lato" panose="020F0502020204030203" pitchFamily="34" charset="0"/>
                <a:cs typeface="Lato" panose="020F0502020204030203" pitchFamily="34" charset="0"/>
              </a:rPr>
              <a:t>Tout va bien, revenez dans un an </a:t>
            </a:r>
            <a:endParaRPr lang="fr-BE" sz="2400" dirty="0">
              <a:solidFill>
                <a:prstClr val="black"/>
              </a:solidFill>
              <a:latin typeface="Arial Narrow" pitchFamily="34" charset="0"/>
              <a:cs typeface="Candara"/>
            </a:endParaRPr>
          </a:p>
          <a:p>
            <a:pPr lvl="0" algn="l">
              <a:buClr>
                <a:srgbClr val="ED7D31"/>
              </a:buClr>
              <a:defRPr/>
            </a:pPr>
            <a:endParaRPr lang="en-CA" dirty="0">
              <a:solidFill>
                <a:prstClr val="black"/>
              </a:solidFill>
              <a:latin typeface="Arial Narrow" pitchFamily="34" charset="0"/>
              <a:cs typeface="Candara"/>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4EF1E29B-751F-4294-9AAA-056550499E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close up of a sign&#10;&#10;Description automatically generated">
            <a:extLst>
              <a:ext uri="{FF2B5EF4-FFF2-40B4-BE49-F238E27FC236}">
                <a16:creationId xmlns:a16="http://schemas.microsoft.com/office/drawing/2014/main" id="{3FFEA8CD-94C4-4876-A0F3-B65E918E2222}"/>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2179" y="84727"/>
            <a:ext cx="1367490" cy="3079932"/>
          </a:xfrm>
          <a:prstGeom prst="rect">
            <a:avLst/>
          </a:prstGeom>
        </p:spPr>
      </p:pic>
    </p:spTree>
    <p:extLst>
      <p:ext uri="{BB962C8B-B14F-4D97-AF65-F5344CB8AC3E}">
        <p14:creationId xmlns:p14="http://schemas.microsoft.com/office/powerpoint/2010/main" val="14920619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7249" y="316104"/>
            <a:ext cx="7472741"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Messages </a:t>
            </a:r>
            <a:r>
              <a:rPr kumimoji="0" lang="en-CA" sz="4800" b="1" i="0" u="none" strike="noStrike" kern="1200" cap="none" spc="0" normalizeH="0" baseline="0" noProof="0" dirty="0" err="1">
                <a:ln>
                  <a:noFill/>
                </a:ln>
                <a:solidFill>
                  <a:srgbClr val="1B1A5A"/>
                </a:solidFill>
                <a:effectLst/>
                <a:uLnTx/>
                <a:uFillTx/>
                <a:latin typeface="Arial Narrow" panose="020B0606020202030204" pitchFamily="34" charset="0"/>
                <a:ea typeface="+mn-ea"/>
                <a:cs typeface="Aharoni" panose="02010803020104030203" pitchFamily="2" charset="-79"/>
              </a:rPr>
              <a:t>clés</a:t>
            </a:r>
            <a:endPar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29" name="TextBox 28">
            <a:extLst>
              <a:ext uri="{FF2B5EF4-FFF2-40B4-BE49-F238E27FC236}">
                <a16:creationId xmlns:a16="http://schemas.microsoft.com/office/drawing/2014/main" id="{667D58FC-898D-48CD-B444-6272D9CFC076}"/>
              </a:ext>
            </a:extLst>
          </p:cNvPr>
          <p:cNvSpPr txBox="1"/>
          <p:nvPr/>
        </p:nvSpPr>
        <p:spPr>
          <a:xfrm>
            <a:off x="1327249" y="1389325"/>
            <a:ext cx="7816751" cy="5109091"/>
          </a:xfrm>
          <a:prstGeom prst="rect">
            <a:avLst/>
          </a:prstGeom>
          <a:noFill/>
        </p:spPr>
        <p:txBody>
          <a:bodyPr wrap="square" rtlCol="0">
            <a:spAutoFit/>
          </a:bodyPr>
          <a:lstStyle/>
          <a:p>
            <a:pPr marL="285750" lvl="0" indent="-285750" defTabSz="914400">
              <a:buFont typeface="Wingdings" panose="05000000000000000000" pitchFamily="2" charset="2"/>
              <a:buChar char="§"/>
              <a:defRPr/>
            </a:pPr>
            <a:r>
              <a:rPr lang="fr-MC" sz="2000" b="1" dirty="0">
                <a:latin typeface="Arial Narrow" pitchFamily="34" charset="0"/>
                <a:cs typeface="Candara"/>
              </a:rPr>
              <a:t>Le risque d’AVC lié à la FA est accru chez les sujets âgés</a:t>
            </a:r>
          </a:p>
          <a:p>
            <a:pPr lvl="0" defTabSz="914400">
              <a:defRPr/>
            </a:pPr>
            <a:endParaRPr lang="fr-MC" sz="1400" b="1" dirty="0">
              <a:latin typeface="Arial Narrow" pitchFamily="34" charset="0"/>
              <a:cs typeface="Candara"/>
            </a:endParaRPr>
          </a:p>
          <a:p>
            <a:pPr marL="285750" lvl="0" indent="-285750" defTabSz="914400">
              <a:buFont typeface="Wingdings" panose="05000000000000000000" pitchFamily="2" charset="2"/>
              <a:buChar char="§"/>
              <a:defRPr/>
            </a:pPr>
            <a:r>
              <a:rPr lang="fr-MC" sz="2000" b="1" dirty="0">
                <a:latin typeface="Arial Narrow" pitchFamily="34" charset="0"/>
                <a:cs typeface="Candara"/>
              </a:rPr>
              <a:t>Les AOD sont aussi efficaces chez les sujets âgés que chez de plus jeunes patients atteints de FA, le risque d’hémorragie majeur étant inférieur ou similaire à celui avec la warfarine</a:t>
            </a:r>
          </a:p>
          <a:p>
            <a:pPr marL="285750" lvl="0" indent="-285750" defTabSz="914400">
              <a:buFont typeface="Wingdings" panose="05000000000000000000" pitchFamily="2" charset="2"/>
              <a:buChar char="§"/>
              <a:defRPr/>
            </a:pPr>
            <a:endParaRPr lang="fr-MC" sz="1400" b="1" dirty="0">
              <a:latin typeface="Arial Narrow" pitchFamily="34" charset="0"/>
              <a:cs typeface="Candara"/>
            </a:endParaRPr>
          </a:p>
          <a:p>
            <a:pPr marL="285750" lvl="0" indent="-285750" defTabSz="914400">
              <a:buFont typeface="Wingdings" panose="05000000000000000000" pitchFamily="2" charset="2"/>
              <a:buChar char="§"/>
              <a:defRPr/>
            </a:pPr>
            <a:r>
              <a:rPr lang="fr-MC" sz="2000" b="1" dirty="0">
                <a:latin typeface="Arial Narrow" pitchFamily="34" charset="0"/>
                <a:cs typeface="Candara"/>
              </a:rPr>
              <a:t>Il peut être nécessaire d’ajuster les doses d’AOD chez certains patients âgés, p. ex., en tenant compte de la fonction rénale, de l’âge et/ou du poids </a:t>
            </a:r>
            <a:br>
              <a:rPr lang="fr-MC" sz="2000" b="1" dirty="0">
                <a:latin typeface="Arial Narrow" pitchFamily="34" charset="0"/>
                <a:cs typeface="Candara"/>
              </a:rPr>
            </a:br>
            <a:endParaRPr lang="fr-MC" sz="1400" b="1" dirty="0">
              <a:latin typeface="Arial Narrow" pitchFamily="34" charset="0"/>
              <a:cs typeface="Candara"/>
            </a:endParaRPr>
          </a:p>
          <a:p>
            <a:pPr marL="285750" lvl="0" indent="-285750" defTabSz="914400">
              <a:buFont typeface="Wingdings" panose="05000000000000000000" pitchFamily="2" charset="2"/>
              <a:buChar char="§"/>
              <a:defRPr/>
            </a:pPr>
            <a:r>
              <a:rPr lang="fr-MC" sz="2000" b="1" dirty="0">
                <a:latin typeface="Arial Narrow" pitchFamily="34" charset="0"/>
                <a:cs typeface="Candara"/>
              </a:rPr>
              <a:t>Évaluer la fonction rénale et surveiller étroitement les patients âgés qui reçoivent des AOD, étant donné que l’innocuité de ces médicaments dépend davantage de l’excrétion rénale </a:t>
            </a:r>
            <a:br>
              <a:rPr lang="en-CA" sz="2000" b="1" dirty="0">
                <a:solidFill>
                  <a:prstClr val="black"/>
                </a:solidFill>
                <a:latin typeface="Arial Narrow" pitchFamily="34" charset="0"/>
                <a:cs typeface="Candara"/>
              </a:rPr>
            </a:br>
            <a:endParaRPr lang="en-CA" sz="1400" b="1" dirty="0">
              <a:solidFill>
                <a:prstClr val="black"/>
              </a:solidFill>
              <a:latin typeface="Arial Narrow" pitchFamily="34" charset="0"/>
              <a:cs typeface="Candara"/>
            </a:endParaRPr>
          </a:p>
          <a:p>
            <a:pPr marL="285750" indent="-285750">
              <a:buFont typeface="Wingdings" panose="05000000000000000000" pitchFamily="2" charset="2"/>
              <a:buChar char="§"/>
              <a:defRPr/>
            </a:pPr>
            <a:r>
              <a:rPr lang="fr-MC" sz="2000" b="1" dirty="0">
                <a:latin typeface="Arial Narrow" pitchFamily="34" charset="0"/>
                <a:cs typeface="Candara"/>
              </a:rPr>
              <a:t>Les décisions éclairées liées à la prévention des AVC chez les patients âgés/frêles doivent tenir compte des valeurs et des préférences des patients</a:t>
            </a: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pic>
        <p:nvPicPr>
          <p:cNvPr id="10" name="4E92DA43-5712-40E9-AFDC-2C1062C78C6F" descr="7646DFF2-B812-4635-AA57-5171E34E5A45@chrc">
            <a:extLst>
              <a:ext uri="{FF2B5EF4-FFF2-40B4-BE49-F238E27FC236}">
                <a16:creationId xmlns:a16="http://schemas.microsoft.com/office/drawing/2014/main" id="{781BFDBF-87B5-436F-8C41-976C8A711A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235" y="257671"/>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353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40000"/>
                <a:satMod val="350000"/>
              </a:schemeClr>
            </a:gs>
            <a:gs pos="40000">
              <a:schemeClr val="bg2">
                <a:tint val="45000"/>
                <a:shade val="99000"/>
                <a:satMod val="350000"/>
              </a:schemeClr>
            </a:gs>
            <a:gs pos="100000">
              <a:srgbClr val="19325C"/>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DE7983-121C-4C98-ADC9-955B83D00D01}"/>
              </a:ext>
            </a:extLst>
          </p:cNvPr>
          <p:cNvSpPr/>
          <p:nvPr/>
        </p:nvSpPr>
        <p:spPr>
          <a:xfrm>
            <a:off x="184831" y="2459504"/>
            <a:ext cx="5097928" cy="193899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000" b="1" i="0" u="none" strike="noStrike" kern="1200" cap="none" spc="0" normalizeH="0" baseline="0" noProof="0" dirty="0" err="1">
                <a:ln>
                  <a:noFill/>
                </a:ln>
                <a:solidFill>
                  <a:srgbClr val="1B1A5A"/>
                </a:solidFill>
                <a:effectLst/>
                <a:uLnTx/>
                <a:uFillTx/>
                <a:latin typeface="Arial Narrow" panose="020B0606020202030204" pitchFamily="34" charset="0"/>
                <a:ea typeface="+mn-ea"/>
                <a:cs typeface="Aharoni" panose="02010803020104030203" pitchFamily="2" charset="-79"/>
              </a:rPr>
              <a:t>Diapositives</a:t>
            </a:r>
            <a:r>
              <a:rPr kumimoji="0" lang="en-CA" sz="6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 </a:t>
            </a:r>
            <a:r>
              <a:rPr kumimoji="0" lang="en-CA" sz="6000" b="1" i="0" u="none" strike="noStrike" kern="1200" cap="none" spc="0" normalizeH="0" baseline="0" noProof="0" dirty="0" err="1">
                <a:ln>
                  <a:noFill/>
                </a:ln>
                <a:solidFill>
                  <a:srgbClr val="1B1A5A"/>
                </a:solidFill>
                <a:effectLst/>
                <a:uLnTx/>
                <a:uFillTx/>
                <a:latin typeface="Arial Narrow" panose="020B0606020202030204" pitchFamily="34" charset="0"/>
                <a:ea typeface="+mn-ea"/>
                <a:cs typeface="Aharoni" panose="02010803020104030203" pitchFamily="2" charset="-79"/>
              </a:rPr>
              <a:t>additionnelles</a:t>
            </a:r>
            <a:endParaRPr kumimoji="0" lang="en-US" sz="6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pic>
        <p:nvPicPr>
          <p:cNvPr id="4" name="4E92DA43-5712-40E9-AFDC-2C1062C78C6F" descr="7646DFF2-B812-4635-AA57-5171E34E5A45@chrc">
            <a:extLst>
              <a:ext uri="{FF2B5EF4-FFF2-40B4-BE49-F238E27FC236}">
                <a16:creationId xmlns:a16="http://schemas.microsoft.com/office/drawing/2014/main" id="{286CC8BB-6F17-4188-A789-019543A32C17}"/>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633646" y="5762846"/>
            <a:ext cx="1287691" cy="73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74042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825D02B-0909-447C-B647-C5EB4630D86F}"/>
              </a:ext>
            </a:extLst>
          </p:cNvPr>
          <p:cNvSpPr/>
          <p:nvPr/>
        </p:nvSpPr>
        <p:spPr>
          <a:xfrm>
            <a:off x="612251" y="3095845"/>
            <a:ext cx="7991060" cy="1754326"/>
          </a:xfrm>
          <a:prstGeom prst="rect">
            <a:avLst/>
          </a:prstGeom>
          <a:noFill/>
        </p:spPr>
        <p:txBody>
          <a:bodyPr wrap="square">
            <a:spAutoFit/>
          </a:bodyPr>
          <a:lstStyle/>
          <a:p>
            <a:pPr algn="ctr"/>
            <a:r>
              <a:rPr lang="fr-CH" sz="3600" b="1" dirty="0">
                <a:solidFill>
                  <a:srgbClr val="19325C"/>
                </a:solidFill>
                <a:latin typeface="Arial Narrow" panose="020B0606020202030204" pitchFamily="34" charset="0"/>
              </a:rPr>
              <a:t>LISTE DE CONTRÔLE DU SUIVI DU TRAITEMENT PAR AOD</a:t>
            </a:r>
            <a:endParaRPr lang="fr-FR" sz="3600" dirty="0">
              <a:solidFill>
                <a:srgbClr val="19325C"/>
              </a:solidFill>
              <a:latin typeface="Arial Narrow" panose="020B0606020202030204" pitchFamily="34" charset="0"/>
            </a:endParaRPr>
          </a:p>
          <a:p>
            <a:pPr lvl="0" algn="ctr"/>
            <a:r>
              <a:rPr lang="en-CA" sz="3600" b="1" dirty="0">
                <a:solidFill>
                  <a:srgbClr val="19325C"/>
                </a:solidFill>
                <a:latin typeface="Arial Narrow" panose="020B0606020202030204" pitchFamily="34" charset="0"/>
                <a:cs typeface="Aharoni" panose="02010803020104030203" pitchFamily="2" charset="-79"/>
              </a:rPr>
              <a:t>Tableaux de </a:t>
            </a:r>
            <a:r>
              <a:rPr lang="en-CA" sz="3600" b="1" dirty="0" err="1">
                <a:solidFill>
                  <a:srgbClr val="19325C"/>
                </a:solidFill>
                <a:latin typeface="Arial Narrow" panose="020B0606020202030204" pitchFamily="34" charset="0"/>
                <a:cs typeface="Aharoni" panose="02010803020104030203" pitchFamily="2" charset="-79"/>
              </a:rPr>
              <a:t>référence</a:t>
            </a:r>
            <a:endParaRPr kumimoji="0" lang="en-US" sz="3600" b="1" i="0" u="none" strike="noStrike" kern="1200" cap="none" spc="0" normalizeH="0" baseline="0" noProof="0" dirty="0">
              <a:ln>
                <a:noFill/>
              </a:ln>
              <a:solidFill>
                <a:srgbClr val="19325C"/>
              </a:solidFill>
              <a:effectLst/>
              <a:uLnTx/>
              <a:uFillTx/>
              <a:latin typeface="Arial Narrow" panose="020B0606020202030204" pitchFamily="34" charset="0"/>
              <a:cs typeface="Aharoni" panose="02010803020104030203" pitchFamily="2" charset="-79"/>
            </a:endParaRPr>
          </a:p>
        </p:txBody>
      </p:sp>
      <p:pic>
        <p:nvPicPr>
          <p:cNvPr id="12" name="Picture 2" descr="http://thrombosiscanada.ca/wp-content/uploads/2013/05/logo.jpg">
            <a:extLst>
              <a:ext uri="{FF2B5EF4-FFF2-40B4-BE49-F238E27FC236}">
                <a16:creationId xmlns:a16="http://schemas.microsoft.com/office/drawing/2014/main" id="{247D5C37-D8DF-41F4-8664-43A6E3448A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046" y="149740"/>
            <a:ext cx="3307153" cy="815764"/>
          </a:xfrm>
          <a:prstGeom prst="rect">
            <a:avLst/>
          </a:prstGeom>
          <a:noFill/>
          <a:extLst>
            <a:ext uri="{909E8E84-426E-40DD-AFC4-6F175D3DCCD1}">
              <a14:hiddenFill xmlns:a14="http://schemas.microsoft.com/office/drawing/2010/main">
                <a:solidFill>
                  <a:srgbClr val="FFFFFF"/>
                </a:solidFill>
              </a14:hiddenFill>
            </a:ext>
          </a:extLst>
        </p:spPr>
      </p:pic>
      <p:pic>
        <p:nvPicPr>
          <p:cNvPr id="9" name="4E92DA43-5712-40E9-AFDC-2C1062C78C6F" descr="7646DFF2-B812-4635-AA57-5171E34E5A45@chrc">
            <a:extLst>
              <a:ext uri="{FF2B5EF4-FFF2-40B4-BE49-F238E27FC236}">
                <a16:creationId xmlns:a16="http://schemas.microsoft.com/office/drawing/2014/main" id="{E3DFED1A-7CC3-49FB-A099-E43CF80015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235" y="172607"/>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6490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fr-CA" sz="3600" b="1" dirty="0">
                <a:solidFill>
                  <a:srgbClr val="1B1A5A"/>
                </a:solidFill>
                <a:latin typeface="Arial Narrow" panose="020B0606020202030204" pitchFamily="34" charset="0"/>
                <a:cs typeface="Aharoni" panose="02010803020104030203" pitchFamily="2" charset="-79"/>
              </a:rPr>
              <a:t>Comité directeur</a:t>
            </a:r>
          </a:p>
        </p:txBody>
      </p:sp>
      <p:sp>
        <p:nvSpPr>
          <p:cNvPr id="10" name="Subtitle 2">
            <a:extLst>
              <a:ext uri="{FF2B5EF4-FFF2-40B4-BE49-F238E27FC236}">
                <a16:creationId xmlns:a16="http://schemas.microsoft.com/office/drawing/2014/main" id="{C11AAC30-43C8-4028-B912-5DF5570398DF}"/>
              </a:ext>
            </a:extLst>
          </p:cNvPr>
          <p:cNvSpPr txBox="1">
            <a:spLocks/>
          </p:cNvSpPr>
          <p:nvPr/>
        </p:nvSpPr>
        <p:spPr>
          <a:xfrm>
            <a:off x="4851400" y="1327609"/>
            <a:ext cx="2332613" cy="5555791"/>
          </a:xfrm>
          <a:prstGeom prst="rect">
            <a:avLst/>
          </a:prstGeom>
        </p:spPr>
        <p:txBody>
          <a:bodyPr vert="horz" lIns="91440" tIns="45720" rIns="91440" bIns="45720" rtlCol="0">
            <a:noAutofit/>
          </a:bodyPr>
          <a:lstStyle/>
          <a:p>
            <a:r>
              <a:rPr lang="fr-CA" sz="1200" b="1" dirty="0">
                <a:solidFill>
                  <a:srgbClr val="1B1A5A"/>
                </a:solidFill>
                <a:latin typeface="Arial Narrow" pitchFamily="34" charset="0"/>
              </a:rPr>
              <a:t>Sylvain </a:t>
            </a:r>
            <a:r>
              <a:rPr lang="fr-CA" sz="1200" b="1" dirty="0" err="1">
                <a:solidFill>
                  <a:srgbClr val="1B1A5A"/>
                </a:solidFill>
                <a:latin typeface="Arial Narrow" pitchFamily="34" charset="0"/>
              </a:rPr>
              <a:t>Lanthier</a:t>
            </a:r>
            <a:r>
              <a:rPr lang="fr-CA" sz="1200" b="1" dirty="0">
                <a:solidFill>
                  <a:srgbClr val="1B1A5A"/>
                </a:solidFill>
                <a:latin typeface="Arial Narrow" pitchFamily="34" charset="0"/>
              </a:rPr>
              <a:t>, M.D.</a:t>
            </a:r>
            <a:br>
              <a:rPr lang="fr-CA" sz="1200" b="1" dirty="0">
                <a:latin typeface="Arial Narrow" pitchFamily="34" charset="0"/>
              </a:rPr>
            </a:br>
            <a:r>
              <a:rPr lang="fr-CA" sz="1200" dirty="0">
                <a:latin typeface="Arial Narrow" pitchFamily="34" charset="0"/>
              </a:rPr>
              <a:t>Neurologue</a:t>
            </a:r>
          </a:p>
          <a:p>
            <a:r>
              <a:rPr lang="fr-CA" sz="1200" dirty="0">
                <a:latin typeface="Arial Narrow" pitchFamily="34" charset="0"/>
              </a:rPr>
              <a:t>Programme neuro-vasculaire, CHUM</a:t>
            </a:r>
          </a:p>
          <a:p>
            <a:r>
              <a:rPr lang="fr-CA" sz="1200" dirty="0">
                <a:latin typeface="Arial Narrow" pitchFamily="34" charset="0"/>
              </a:rPr>
              <a:t>Professeur agrégé, Université de Montréal</a:t>
            </a:r>
          </a:p>
          <a:p>
            <a:r>
              <a:rPr lang="fr-CA" sz="1200" dirty="0">
                <a:latin typeface="Arial Narrow" pitchFamily="34" charset="0"/>
              </a:rPr>
              <a:t>Montréal, Québec</a:t>
            </a:r>
          </a:p>
          <a:p>
            <a:endParaRPr lang="fr-CA" sz="1200" dirty="0">
              <a:latin typeface="Arial Narrow" panose="020B0606020202030204" pitchFamily="34" charset="0"/>
              <a:cs typeface="Lato"/>
            </a:endParaRPr>
          </a:p>
          <a:p>
            <a:r>
              <a:rPr lang="fr-CA" sz="1200" b="1" dirty="0">
                <a:solidFill>
                  <a:srgbClr val="1B1A5A"/>
                </a:solidFill>
                <a:latin typeface="Arial Narrow" panose="020B0606020202030204" pitchFamily="34" charset="0"/>
                <a:cs typeface="Lato"/>
              </a:rPr>
              <a:t>John K. Marshall, M.D. </a:t>
            </a:r>
          </a:p>
          <a:p>
            <a:r>
              <a:rPr lang="fr-CA" sz="1200" dirty="0">
                <a:latin typeface="Arial Narrow" panose="020B0606020202030204" pitchFamily="34" charset="0"/>
                <a:cs typeface="Lato"/>
              </a:rPr>
              <a:t>Professeur de médecine et Directeur de la Division de gastro-entérologie</a:t>
            </a:r>
          </a:p>
          <a:p>
            <a:r>
              <a:rPr lang="fr-CA" sz="1200" dirty="0">
                <a:latin typeface="Arial Narrow" panose="020B0606020202030204" pitchFamily="34" charset="0"/>
                <a:cs typeface="Lato"/>
              </a:rPr>
              <a:t>Université McMaster </a:t>
            </a:r>
          </a:p>
          <a:p>
            <a:r>
              <a:rPr lang="fr-CA" sz="1200" dirty="0">
                <a:latin typeface="Arial Narrow" panose="020B0606020202030204" pitchFamily="34" charset="0"/>
                <a:cs typeface="Lato"/>
              </a:rPr>
              <a:t>Hamilton, Ontario</a:t>
            </a:r>
          </a:p>
          <a:p>
            <a:endParaRPr lang="fr-CA" sz="1200" dirty="0">
              <a:latin typeface="Arial Narrow" panose="020B0606020202030204" pitchFamily="34" charset="0"/>
              <a:cs typeface="Lato"/>
            </a:endParaRPr>
          </a:p>
          <a:p>
            <a:r>
              <a:rPr lang="fr-CA" sz="1200" b="1" dirty="0">
                <a:solidFill>
                  <a:srgbClr val="1B1A5A"/>
                </a:solidFill>
                <a:latin typeface="Arial Narrow" pitchFamily="34" charset="0"/>
              </a:rPr>
              <a:t>L. Brent Mitchell, M.D.</a:t>
            </a:r>
            <a:br>
              <a:rPr lang="fr-CA" sz="1200" b="1" dirty="0">
                <a:latin typeface="Arial Narrow" pitchFamily="34" charset="0"/>
              </a:rPr>
            </a:br>
            <a:r>
              <a:rPr lang="fr-CA" sz="1200" dirty="0">
                <a:latin typeface="Arial Narrow" pitchFamily="34" charset="0"/>
              </a:rPr>
              <a:t>Cardiologue - </a:t>
            </a:r>
            <a:r>
              <a:rPr lang="fr-CA" sz="1200" dirty="0" err="1">
                <a:latin typeface="Arial Narrow" pitchFamily="34" charset="0"/>
              </a:rPr>
              <a:t>Électrophysiologiste</a:t>
            </a:r>
            <a:br>
              <a:rPr lang="fr-CA" sz="1200" dirty="0">
                <a:latin typeface="Arial Narrow" pitchFamily="34" charset="0"/>
              </a:rPr>
            </a:br>
            <a:r>
              <a:rPr lang="fr-CA" sz="1200" dirty="0">
                <a:latin typeface="Arial Narrow" pitchFamily="34" charset="0"/>
              </a:rPr>
              <a:t>Professeur, Département des sciences cardiaques</a:t>
            </a:r>
          </a:p>
          <a:p>
            <a:r>
              <a:rPr lang="fr-CA" sz="1200" dirty="0" err="1">
                <a:latin typeface="Arial Narrow" pitchFamily="34" charset="0"/>
              </a:rPr>
              <a:t>Libin</a:t>
            </a:r>
            <a:r>
              <a:rPr lang="fr-CA" sz="1200" dirty="0">
                <a:latin typeface="Arial Narrow" pitchFamily="34" charset="0"/>
              </a:rPr>
              <a:t> </a:t>
            </a:r>
            <a:r>
              <a:rPr lang="fr-CA" sz="1200" dirty="0" err="1">
                <a:latin typeface="Arial Narrow" pitchFamily="34" charset="0"/>
              </a:rPr>
              <a:t>Cardiovascular</a:t>
            </a:r>
            <a:r>
              <a:rPr lang="fr-CA" sz="1200" dirty="0">
                <a:latin typeface="Arial Narrow" pitchFamily="34" charset="0"/>
              </a:rPr>
              <a:t> Institute of Alberta</a:t>
            </a:r>
          </a:p>
          <a:p>
            <a:r>
              <a:rPr lang="fr-CA" sz="1200" dirty="0">
                <a:latin typeface="Arial Narrow" pitchFamily="34" charset="0"/>
              </a:rPr>
              <a:t>Université de Calgary</a:t>
            </a:r>
            <a:br>
              <a:rPr lang="fr-CA" sz="1200" dirty="0">
                <a:latin typeface="Arial Narrow" pitchFamily="34" charset="0"/>
              </a:rPr>
            </a:br>
            <a:r>
              <a:rPr lang="fr-CA" sz="1200" dirty="0" err="1">
                <a:latin typeface="Arial Narrow" pitchFamily="34" charset="0"/>
              </a:rPr>
              <a:t>Calgary</a:t>
            </a:r>
            <a:r>
              <a:rPr lang="fr-CA" sz="1200" dirty="0">
                <a:latin typeface="Arial Narrow" pitchFamily="34" charset="0"/>
              </a:rPr>
              <a:t>, Alberta</a:t>
            </a:r>
          </a:p>
        </p:txBody>
      </p:sp>
      <p:sp>
        <p:nvSpPr>
          <p:cNvPr id="11" name="Subtitle 2">
            <a:extLst>
              <a:ext uri="{FF2B5EF4-FFF2-40B4-BE49-F238E27FC236}">
                <a16:creationId xmlns:a16="http://schemas.microsoft.com/office/drawing/2014/main" id="{650E037E-21CA-4CD7-8A84-CC2A5F36B838}"/>
              </a:ext>
            </a:extLst>
          </p:cNvPr>
          <p:cNvSpPr txBox="1">
            <a:spLocks/>
          </p:cNvSpPr>
          <p:nvPr/>
        </p:nvSpPr>
        <p:spPr>
          <a:xfrm>
            <a:off x="7072864" y="1293591"/>
            <a:ext cx="1824638" cy="4455267"/>
          </a:xfrm>
          <a:prstGeom prst="rect">
            <a:avLst/>
          </a:prstGeom>
        </p:spPr>
        <p:txBody>
          <a:bodyPr vert="horz" lIns="91440" tIns="45720" rIns="91440" bIns="45720" rtlCol="0">
            <a:noAutofit/>
          </a:bodyPr>
          <a:lstStyle/>
          <a:p>
            <a:pPr defTabSz="914400"/>
            <a:r>
              <a:rPr lang="fr-CA" sz="1200" b="1" dirty="0">
                <a:solidFill>
                  <a:srgbClr val="002060"/>
                </a:solidFill>
                <a:latin typeface="Arial Narrow" panose="020B0606020202030204" pitchFamily="34" charset="0"/>
                <a:cs typeface="Lato"/>
              </a:rPr>
              <a:t>Daniel </a:t>
            </a:r>
            <a:r>
              <a:rPr lang="fr-CA" sz="1200" b="1" dirty="0" err="1">
                <a:solidFill>
                  <a:srgbClr val="002060"/>
                </a:solidFill>
                <a:latin typeface="Arial Narrow" panose="020B0606020202030204" pitchFamily="34" charset="0"/>
                <a:cs typeface="Lato"/>
              </a:rPr>
              <a:t>Ngui</a:t>
            </a:r>
            <a:r>
              <a:rPr lang="fr-CA" sz="1200" b="1" dirty="0">
                <a:solidFill>
                  <a:srgbClr val="002060"/>
                </a:solidFill>
                <a:latin typeface="Arial Narrow" panose="020B0606020202030204" pitchFamily="34" charset="0"/>
                <a:cs typeface="Lato"/>
              </a:rPr>
              <a:t>, M.D.</a:t>
            </a:r>
            <a:endParaRPr lang="fr-CA" sz="1200" dirty="0">
              <a:solidFill>
                <a:srgbClr val="002060"/>
              </a:solidFill>
              <a:latin typeface="Arial Narrow" panose="020B0606020202030204" pitchFamily="34" charset="0"/>
              <a:cs typeface="Lato"/>
            </a:endParaRPr>
          </a:p>
          <a:p>
            <a:pPr defTabSz="914400"/>
            <a:r>
              <a:rPr lang="fr-CA" sz="1200" dirty="0">
                <a:solidFill>
                  <a:prstClr val="black"/>
                </a:solidFill>
                <a:latin typeface="Arial Narrow" panose="020B0606020202030204" pitchFamily="34" charset="0"/>
                <a:cs typeface="Lato"/>
              </a:rPr>
              <a:t>Médecin de famille</a:t>
            </a:r>
            <a:br>
              <a:rPr lang="fr-CA" sz="1200" dirty="0">
                <a:solidFill>
                  <a:prstClr val="black"/>
                </a:solidFill>
                <a:latin typeface="Arial Narrow" panose="020B0606020202030204" pitchFamily="34" charset="0"/>
                <a:cs typeface="Lato"/>
              </a:rPr>
            </a:br>
            <a:r>
              <a:rPr lang="fr-CA" sz="1200" dirty="0">
                <a:solidFill>
                  <a:prstClr val="black"/>
                </a:solidFill>
                <a:latin typeface="Arial Narrow" panose="020B0606020202030204" pitchFamily="34" charset="0"/>
                <a:cs typeface="Lato"/>
              </a:rPr>
              <a:t>Chef clinique, Fraser Street </a:t>
            </a:r>
            <a:r>
              <a:rPr lang="fr-CA" sz="1200" dirty="0" err="1">
                <a:solidFill>
                  <a:prstClr val="black"/>
                </a:solidFill>
                <a:latin typeface="Arial Narrow" panose="020B0606020202030204" pitchFamily="34" charset="0"/>
                <a:cs typeface="Lato"/>
              </a:rPr>
              <a:t>Medical</a:t>
            </a:r>
            <a:r>
              <a:rPr lang="fr-CA" sz="1200" dirty="0">
                <a:solidFill>
                  <a:prstClr val="black"/>
                </a:solidFill>
                <a:latin typeface="Arial Narrow" panose="020B0606020202030204" pitchFamily="34" charset="0"/>
                <a:cs typeface="Lato"/>
              </a:rPr>
              <a:t> </a:t>
            </a:r>
          </a:p>
          <a:p>
            <a:pPr defTabSz="914400"/>
            <a:r>
              <a:rPr lang="fr-CA" sz="1200" dirty="0">
                <a:solidFill>
                  <a:prstClr val="black"/>
                </a:solidFill>
                <a:latin typeface="Arial Narrow" panose="020B0606020202030204" pitchFamily="34" charset="0"/>
                <a:cs typeface="Lato"/>
              </a:rPr>
              <a:t>Professeur agrégé de clinique</a:t>
            </a:r>
          </a:p>
          <a:p>
            <a:pPr defTabSz="914400"/>
            <a:r>
              <a:rPr lang="fr-CA" sz="1200" dirty="0">
                <a:solidFill>
                  <a:prstClr val="black"/>
                </a:solidFill>
                <a:latin typeface="Arial Narrow" panose="020B0606020202030204" pitchFamily="34" charset="0"/>
                <a:cs typeface="Lato"/>
              </a:rPr>
              <a:t>Département de médecine familiale de l’Université de C.-B.</a:t>
            </a:r>
            <a:br>
              <a:rPr lang="fr-CA" sz="1200" dirty="0">
                <a:solidFill>
                  <a:prstClr val="black"/>
                </a:solidFill>
                <a:latin typeface="Arial Narrow" panose="020B0606020202030204" pitchFamily="34" charset="0"/>
                <a:cs typeface="Lato"/>
              </a:rPr>
            </a:br>
            <a:r>
              <a:rPr lang="fr-CA" sz="1200" dirty="0">
                <a:solidFill>
                  <a:prstClr val="black"/>
                </a:solidFill>
                <a:latin typeface="Arial Narrow" panose="020B0606020202030204" pitchFamily="34" charset="0"/>
                <a:cs typeface="Lato"/>
              </a:rPr>
              <a:t>Vancouver, Colombie-Britannique</a:t>
            </a:r>
          </a:p>
          <a:p>
            <a:r>
              <a:rPr lang="fr-CA" sz="1200" dirty="0">
                <a:latin typeface="Arial Narrow" panose="020B0606020202030204" pitchFamily="34" charset="0"/>
                <a:cs typeface="Lato"/>
              </a:rPr>
              <a:t> </a:t>
            </a:r>
          </a:p>
          <a:p>
            <a:r>
              <a:rPr lang="fr-CA" sz="1200" b="1" dirty="0">
                <a:solidFill>
                  <a:srgbClr val="1B1A5A"/>
                </a:solidFill>
                <a:latin typeface="Arial Narrow" panose="020B0606020202030204" pitchFamily="34" charset="0"/>
                <a:cs typeface="Lato"/>
              </a:rPr>
              <a:t>Isabelle </a:t>
            </a:r>
            <a:r>
              <a:rPr lang="fr-CA" sz="1200" b="1" dirty="0" err="1">
                <a:solidFill>
                  <a:srgbClr val="1B1A5A"/>
                </a:solidFill>
                <a:latin typeface="Arial Narrow" panose="020B0606020202030204" pitchFamily="34" charset="0"/>
                <a:cs typeface="Lato"/>
              </a:rPr>
              <a:t>Noiseux</a:t>
            </a:r>
            <a:r>
              <a:rPr lang="fr-CA" sz="1200" b="1" dirty="0">
                <a:solidFill>
                  <a:srgbClr val="1B1A5A"/>
                </a:solidFill>
                <a:latin typeface="Arial Narrow" panose="020B0606020202030204" pitchFamily="34" charset="0"/>
                <a:cs typeface="Lato"/>
              </a:rPr>
              <a:t>, M.D.</a:t>
            </a:r>
          </a:p>
          <a:p>
            <a:r>
              <a:rPr lang="fr-CA" sz="1200" dirty="0">
                <a:latin typeface="Arial Narrow" panose="020B0606020202030204" pitchFamily="34" charset="0"/>
                <a:cs typeface="Lato"/>
              </a:rPr>
              <a:t>Directrice adjointe à la direction de la formation professionnelle</a:t>
            </a:r>
          </a:p>
          <a:p>
            <a:r>
              <a:rPr lang="fr-CA" sz="1200" dirty="0">
                <a:latin typeface="Arial Narrow" panose="020B0606020202030204" pitchFamily="34" charset="0"/>
                <a:cs typeface="Lato"/>
              </a:rPr>
              <a:t>FMOQ</a:t>
            </a:r>
          </a:p>
          <a:p>
            <a:endParaRPr lang="fr-CA" sz="1200" dirty="0">
              <a:latin typeface="Arial Narrow" panose="020B0606020202030204" pitchFamily="34" charset="0"/>
              <a:cs typeface="Lato"/>
            </a:endParaRPr>
          </a:p>
          <a:p>
            <a:r>
              <a:rPr lang="fr-CA" sz="1200" b="1" dirty="0" err="1">
                <a:solidFill>
                  <a:srgbClr val="1B1A5A"/>
                </a:solidFill>
                <a:latin typeface="Arial Narrow" panose="020B0606020202030204" pitchFamily="34" charset="0"/>
                <a:cs typeface="Lato"/>
              </a:rPr>
              <a:t>Faisal</a:t>
            </a:r>
            <a:r>
              <a:rPr lang="fr-CA" sz="1200" b="1" dirty="0">
                <a:solidFill>
                  <a:srgbClr val="1B1A5A"/>
                </a:solidFill>
                <a:latin typeface="Arial Narrow" panose="020B0606020202030204" pitchFamily="34" charset="0"/>
                <a:cs typeface="Lato"/>
              </a:rPr>
              <a:t> </a:t>
            </a:r>
            <a:r>
              <a:rPr lang="fr-CA" sz="1200" b="1" dirty="0" err="1">
                <a:solidFill>
                  <a:srgbClr val="1B1A5A"/>
                </a:solidFill>
                <a:latin typeface="Arial Narrow" panose="020B0606020202030204" pitchFamily="34" charset="0"/>
                <a:cs typeface="Lato"/>
              </a:rPr>
              <a:t>Rehman</a:t>
            </a:r>
            <a:r>
              <a:rPr lang="fr-CA" sz="1200" b="1" dirty="0">
                <a:solidFill>
                  <a:srgbClr val="1B1A5A"/>
                </a:solidFill>
                <a:latin typeface="Arial Narrow" panose="020B0606020202030204" pitchFamily="34" charset="0"/>
                <a:cs typeface="Lato"/>
              </a:rPr>
              <a:t>, M.D.</a:t>
            </a:r>
            <a:endParaRPr lang="fr-CA" sz="1200" dirty="0">
              <a:latin typeface="Arial Narrow" panose="020B0606020202030204" pitchFamily="34" charset="0"/>
              <a:cs typeface="Lato"/>
            </a:endParaRPr>
          </a:p>
          <a:p>
            <a:r>
              <a:rPr lang="fr-CA" sz="1200" dirty="0">
                <a:latin typeface="Arial Narrow" panose="020B0606020202030204" pitchFamily="34" charset="0"/>
                <a:cs typeface="Lato"/>
              </a:rPr>
              <a:t>Professeur de médecine</a:t>
            </a:r>
          </a:p>
          <a:p>
            <a:r>
              <a:rPr lang="fr-CA" sz="1200" dirty="0">
                <a:latin typeface="Arial Narrow" panose="020B0606020202030204" pitchFamily="34" charset="0"/>
                <a:cs typeface="Lato"/>
              </a:rPr>
              <a:t>École de médecine et de dentisterie </a:t>
            </a:r>
            <a:r>
              <a:rPr lang="fr-CA" sz="1200" dirty="0" err="1">
                <a:latin typeface="Arial Narrow" panose="020B0606020202030204" pitchFamily="34" charset="0"/>
                <a:cs typeface="Lato"/>
              </a:rPr>
              <a:t>Schulich</a:t>
            </a:r>
            <a:endParaRPr lang="fr-CA" sz="1200" dirty="0">
              <a:latin typeface="Arial Narrow" panose="020B0606020202030204" pitchFamily="34" charset="0"/>
              <a:cs typeface="Lato"/>
            </a:endParaRPr>
          </a:p>
          <a:p>
            <a:r>
              <a:rPr lang="fr-CA" sz="1200" dirty="0">
                <a:latin typeface="Arial Narrow" panose="020B0606020202030204" pitchFamily="34" charset="0"/>
                <a:cs typeface="Lato"/>
              </a:rPr>
              <a:t>Université de Western Ontario, Ontario</a:t>
            </a:r>
            <a:r>
              <a:rPr lang="fr-BE" sz="1200" dirty="0">
                <a:latin typeface="Arial Narrow" panose="020B0606020202030204" pitchFamily="34" charset="0"/>
                <a:cs typeface="Lato"/>
              </a:rPr>
              <a:t> </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fr-BE" sz="1200" b="0" i="0" u="none" strike="noStrike" kern="1200" cap="none" spc="0" normalizeH="0" baseline="0" dirty="0">
              <a:ln>
                <a:noFill/>
              </a:ln>
              <a:solidFill>
                <a:schemeClr val="tx1">
                  <a:tint val="75000"/>
                </a:schemeClr>
              </a:solidFill>
              <a:effectLst/>
              <a:uLnTx/>
              <a:uFillTx/>
              <a:latin typeface="Arial Narrow" panose="020B0606020202030204" pitchFamily="34" charset="0"/>
              <a:cs typeface="Lato"/>
            </a:endParaRPr>
          </a:p>
        </p:txBody>
      </p:sp>
      <p:sp>
        <p:nvSpPr>
          <p:cNvPr id="15" name="TextBox 14">
            <a:extLst>
              <a:ext uri="{FF2B5EF4-FFF2-40B4-BE49-F238E27FC236}">
                <a16:creationId xmlns:a16="http://schemas.microsoft.com/office/drawing/2014/main" id="{1823A46D-38B4-4F76-9D77-6EE1BC90EAB4}"/>
              </a:ext>
            </a:extLst>
          </p:cNvPr>
          <p:cNvSpPr txBox="1"/>
          <p:nvPr/>
        </p:nvSpPr>
        <p:spPr>
          <a:xfrm>
            <a:off x="79848" y="1373072"/>
            <a:ext cx="2221464" cy="4893647"/>
          </a:xfrm>
          <a:prstGeom prst="rect">
            <a:avLst/>
          </a:prstGeom>
          <a:noFill/>
        </p:spPr>
        <p:txBody>
          <a:bodyPr wrap="square" rtlCol="0">
            <a:spAutoFit/>
          </a:bodyPr>
          <a:lstStyle/>
          <a:p>
            <a:r>
              <a:rPr lang="fr-CA" sz="1200" b="1" dirty="0">
                <a:solidFill>
                  <a:srgbClr val="1B1A5A"/>
                </a:solidFill>
                <a:latin typeface="Arial Narrow" pitchFamily="34" charset="0"/>
              </a:rPr>
              <a:t>George Honos, M.D.</a:t>
            </a:r>
            <a:br>
              <a:rPr lang="fr-CA" sz="1200" b="1" dirty="0">
                <a:solidFill>
                  <a:srgbClr val="1B1A5A"/>
                </a:solidFill>
                <a:latin typeface="Arial Narrow" pitchFamily="34" charset="0"/>
              </a:rPr>
            </a:br>
            <a:r>
              <a:rPr lang="fr-CA" sz="1200" b="1" dirty="0">
                <a:solidFill>
                  <a:srgbClr val="1B1A5A"/>
                </a:solidFill>
                <a:latin typeface="Arial Narrow" pitchFamily="34" charset="0"/>
              </a:rPr>
              <a:t>Président du programme Enjeux Cliniques</a:t>
            </a:r>
            <a:br>
              <a:rPr lang="fr-CA" sz="1200" b="1" dirty="0">
                <a:solidFill>
                  <a:srgbClr val="C00000"/>
                </a:solidFill>
                <a:latin typeface="Arial Narrow" pitchFamily="34" charset="0"/>
              </a:rPr>
            </a:br>
            <a:r>
              <a:rPr lang="fr-CA" sz="1200" dirty="0">
                <a:latin typeface="Arial Narrow" pitchFamily="34" charset="0"/>
              </a:rPr>
              <a:t>Cardiologue</a:t>
            </a:r>
            <a:br>
              <a:rPr lang="fr-CA" sz="1200" dirty="0">
                <a:latin typeface="Arial Narrow" pitchFamily="34" charset="0"/>
              </a:rPr>
            </a:br>
            <a:r>
              <a:rPr lang="fr-CA" sz="1200" dirty="0">
                <a:latin typeface="Arial Narrow" pitchFamily="34" charset="0"/>
              </a:rPr>
              <a:t>Directeur médical du regroupement</a:t>
            </a:r>
            <a:br>
              <a:rPr lang="fr-CA" sz="1200" dirty="0">
                <a:latin typeface="Arial Narrow" pitchFamily="34" charset="0"/>
              </a:rPr>
            </a:br>
            <a:r>
              <a:rPr lang="fr-CA" sz="1200" dirty="0">
                <a:latin typeface="Arial Narrow" pitchFamily="34" charset="0"/>
              </a:rPr>
              <a:t>clientèle cardiovasculaire, CHUM</a:t>
            </a:r>
            <a:br>
              <a:rPr lang="fr-CA" sz="1200" dirty="0">
                <a:latin typeface="Arial Narrow" pitchFamily="34" charset="0"/>
              </a:rPr>
            </a:br>
            <a:r>
              <a:rPr lang="fr-CA" sz="1200" dirty="0">
                <a:latin typeface="Arial Narrow" pitchFamily="34" charset="0"/>
              </a:rPr>
              <a:t>Professeur agrégé de médecine</a:t>
            </a:r>
            <a:br>
              <a:rPr lang="fr-CA" sz="1200" dirty="0">
                <a:latin typeface="Arial Narrow" pitchFamily="34" charset="0"/>
              </a:rPr>
            </a:br>
            <a:r>
              <a:rPr lang="fr-CA" sz="1200" dirty="0">
                <a:latin typeface="Arial Narrow" pitchFamily="34" charset="0"/>
              </a:rPr>
              <a:t>Université de Montréal</a:t>
            </a:r>
            <a:br>
              <a:rPr lang="fr-CA" sz="1200" dirty="0">
                <a:latin typeface="Arial Narrow" pitchFamily="34" charset="0"/>
              </a:rPr>
            </a:br>
            <a:r>
              <a:rPr lang="fr-CA" sz="1200" dirty="0">
                <a:latin typeface="Arial Narrow" pitchFamily="34" charset="0"/>
              </a:rPr>
              <a:t>Montréal, Québec</a:t>
            </a:r>
          </a:p>
          <a:p>
            <a:r>
              <a:rPr lang="fr-CA" sz="1200" b="1" dirty="0">
                <a:latin typeface="Arial Narrow" pitchFamily="34" charset="0"/>
              </a:rPr>
              <a:t> </a:t>
            </a:r>
            <a:endParaRPr lang="fr-CA" sz="1200" dirty="0">
              <a:latin typeface="Arial Narrow" pitchFamily="34" charset="0"/>
            </a:endParaRPr>
          </a:p>
          <a:p>
            <a:endParaRPr lang="fr-CA" sz="1200" dirty="0">
              <a:latin typeface="Arial Narrow" panose="020B0606020202030204" pitchFamily="34" charset="0"/>
              <a:cs typeface="Lato"/>
            </a:endParaRPr>
          </a:p>
          <a:p>
            <a:r>
              <a:rPr lang="fr-CA" sz="1200" b="1" dirty="0">
                <a:solidFill>
                  <a:srgbClr val="1B1A5A"/>
                </a:solidFill>
                <a:latin typeface="Arial Narrow" panose="020B0606020202030204" pitchFamily="34" charset="0"/>
                <a:cs typeface="Lato"/>
              </a:rPr>
              <a:t>Jacques Bouchard M.D. </a:t>
            </a:r>
          </a:p>
          <a:p>
            <a:r>
              <a:rPr lang="fr-CA" sz="1200" dirty="0">
                <a:latin typeface="Arial Narrow" panose="020B0606020202030204" pitchFamily="34" charset="0"/>
                <a:cs typeface="Lato"/>
              </a:rPr>
              <a:t>Professeur agrégé de médecine clinique </a:t>
            </a:r>
          </a:p>
          <a:p>
            <a:r>
              <a:rPr lang="fr-CA" sz="1200" dirty="0">
                <a:latin typeface="Arial Narrow" panose="020B0606020202030204" pitchFamily="34" charset="0"/>
                <a:cs typeface="Lato"/>
              </a:rPr>
              <a:t>Université Laval , Québec </a:t>
            </a:r>
          </a:p>
          <a:p>
            <a:r>
              <a:rPr lang="fr-CA" sz="1200" dirty="0">
                <a:latin typeface="Arial Narrow" panose="020B0606020202030204" pitchFamily="34" charset="0"/>
                <a:cs typeface="Lato"/>
              </a:rPr>
              <a:t>Chef, département de médecine </a:t>
            </a:r>
          </a:p>
          <a:p>
            <a:r>
              <a:rPr lang="fr-CA" sz="1200" dirty="0">
                <a:latin typeface="Arial Narrow" panose="020B0606020202030204" pitchFamily="34" charset="0"/>
                <a:cs typeface="Lato"/>
              </a:rPr>
              <a:t>Hôpital de la Malbaie . Québec</a:t>
            </a:r>
          </a:p>
          <a:p>
            <a:endParaRPr lang="fr-CA" sz="1200" dirty="0">
              <a:latin typeface="Arial Narrow" panose="020B0606020202030204" pitchFamily="34" charset="0"/>
              <a:cs typeface="Lato"/>
            </a:endParaRPr>
          </a:p>
          <a:p>
            <a:r>
              <a:rPr lang="fr-CA" sz="1200" b="1" dirty="0">
                <a:solidFill>
                  <a:srgbClr val="1B1A5A"/>
                </a:solidFill>
                <a:latin typeface="Arial Narrow" pitchFamily="34" charset="0"/>
              </a:rPr>
              <a:t>Paul Dorian, M.D.</a:t>
            </a:r>
            <a:br>
              <a:rPr lang="fr-CA" sz="1200" dirty="0">
                <a:latin typeface="Arial Narrow" pitchFamily="34" charset="0"/>
              </a:rPr>
            </a:br>
            <a:r>
              <a:rPr lang="fr-CA" sz="1200" dirty="0">
                <a:latin typeface="Arial Narrow" pitchFamily="34" charset="0"/>
              </a:rPr>
              <a:t>Cardiologue</a:t>
            </a:r>
            <a:br>
              <a:rPr lang="fr-CA" sz="1200" dirty="0">
                <a:latin typeface="Arial Narrow" pitchFamily="34" charset="0"/>
              </a:rPr>
            </a:br>
            <a:r>
              <a:rPr lang="fr-CA" sz="1200" dirty="0">
                <a:latin typeface="Arial Narrow" pitchFamily="34" charset="0"/>
              </a:rPr>
              <a:t>Directeur, Division de cardiologie</a:t>
            </a:r>
            <a:br>
              <a:rPr lang="fr-CA" sz="1200" dirty="0">
                <a:latin typeface="Arial Narrow" pitchFamily="34" charset="0"/>
              </a:rPr>
            </a:br>
            <a:r>
              <a:rPr lang="fr-CA" sz="1200" dirty="0">
                <a:latin typeface="Arial Narrow" pitchFamily="34" charset="0"/>
              </a:rPr>
              <a:t>Professeur de médecine</a:t>
            </a:r>
            <a:br>
              <a:rPr lang="fr-CA" sz="1200" dirty="0">
                <a:latin typeface="Arial Narrow" pitchFamily="34" charset="0"/>
              </a:rPr>
            </a:br>
            <a:r>
              <a:rPr lang="fr-CA" sz="1200" dirty="0">
                <a:latin typeface="Arial Narrow" pitchFamily="34" charset="0"/>
              </a:rPr>
              <a:t>Hôpital St. Michael</a:t>
            </a:r>
            <a:br>
              <a:rPr lang="fr-CA" sz="1200" dirty="0">
                <a:latin typeface="Arial Narrow" pitchFamily="34" charset="0"/>
              </a:rPr>
            </a:br>
            <a:r>
              <a:rPr lang="fr-CA" sz="1200" dirty="0">
                <a:latin typeface="Arial Narrow" pitchFamily="34" charset="0"/>
              </a:rPr>
              <a:t>Université de Toronto</a:t>
            </a:r>
            <a:br>
              <a:rPr lang="fr-CA" sz="1200" dirty="0">
                <a:latin typeface="Arial Narrow" pitchFamily="34" charset="0"/>
              </a:rPr>
            </a:br>
            <a:r>
              <a:rPr lang="fr-CA" sz="1200" dirty="0" err="1">
                <a:latin typeface="Arial Narrow" pitchFamily="34" charset="0"/>
              </a:rPr>
              <a:t>Toronto</a:t>
            </a:r>
            <a:r>
              <a:rPr lang="fr-CA" sz="1200" dirty="0">
                <a:latin typeface="Arial Narrow" pitchFamily="34" charset="0"/>
              </a:rPr>
              <a:t>, Ontario</a:t>
            </a:r>
            <a:endParaRPr lang="fr-CA" sz="1200" dirty="0">
              <a:latin typeface="Arial Narrow" panose="020B0606020202030204" pitchFamily="34" charset="0"/>
              <a:cs typeface="Lato"/>
            </a:endParaRPr>
          </a:p>
        </p:txBody>
      </p:sp>
      <p:sp>
        <p:nvSpPr>
          <p:cNvPr id="2" name="Rectangle 1">
            <a:extLst>
              <a:ext uri="{FF2B5EF4-FFF2-40B4-BE49-F238E27FC236}">
                <a16:creationId xmlns:a16="http://schemas.microsoft.com/office/drawing/2014/main" id="{C5ED892F-A270-4C19-812A-112CE7D0941F}"/>
              </a:ext>
            </a:extLst>
          </p:cNvPr>
          <p:cNvSpPr/>
          <p:nvPr/>
        </p:nvSpPr>
        <p:spPr>
          <a:xfrm>
            <a:off x="2301312" y="1361392"/>
            <a:ext cx="2550088" cy="5660011"/>
          </a:xfrm>
          <a:prstGeom prst="rect">
            <a:avLst/>
          </a:prstGeom>
        </p:spPr>
        <p:txBody>
          <a:bodyPr wrap="square">
            <a:spAutoFit/>
          </a:bodyPr>
          <a:lstStyle/>
          <a:p>
            <a:r>
              <a:rPr lang="fr-BE" sz="1200" b="1" dirty="0">
                <a:solidFill>
                  <a:srgbClr val="1B1A5A"/>
                </a:solidFill>
                <a:latin typeface="Arial Narrow" panose="020B0606020202030204" pitchFamily="34" charset="0"/>
                <a:cs typeface="Lato"/>
              </a:rPr>
              <a:t>Indy (</a:t>
            </a:r>
            <a:r>
              <a:rPr lang="fr-BE" sz="1200" b="1" dirty="0" err="1">
                <a:solidFill>
                  <a:srgbClr val="1B1A5A"/>
                </a:solidFill>
                <a:latin typeface="Arial Narrow" panose="020B0606020202030204" pitchFamily="34" charset="0"/>
                <a:cs typeface="Lato"/>
              </a:rPr>
              <a:t>Indraneel</a:t>
            </a:r>
            <a:r>
              <a:rPr lang="fr-BE" sz="1200" b="1" dirty="0">
                <a:solidFill>
                  <a:srgbClr val="1B1A5A"/>
                </a:solidFill>
                <a:latin typeface="Arial Narrow" panose="020B0606020202030204" pitchFamily="34" charset="0"/>
                <a:cs typeface="Lato"/>
              </a:rPr>
              <a:t>) </a:t>
            </a:r>
            <a:r>
              <a:rPr lang="fr-BE" sz="1200" b="1" dirty="0" err="1">
                <a:solidFill>
                  <a:srgbClr val="1B1A5A"/>
                </a:solidFill>
                <a:latin typeface="Arial Narrow" panose="020B0606020202030204" pitchFamily="34" charset="0"/>
                <a:cs typeface="Lato"/>
              </a:rPr>
              <a:t>Ghosh</a:t>
            </a:r>
            <a:r>
              <a:rPr lang="fr-BE" sz="1200" b="1" dirty="0">
                <a:solidFill>
                  <a:srgbClr val="1B1A5A"/>
                </a:solidFill>
                <a:latin typeface="Arial Narrow" panose="020B0606020202030204" pitchFamily="34" charset="0"/>
                <a:cs typeface="Lato"/>
              </a:rPr>
              <a:t>, M.D.</a:t>
            </a:r>
          </a:p>
          <a:p>
            <a:r>
              <a:rPr lang="fr-BE" sz="1200" dirty="0">
                <a:latin typeface="Arial Narrow" panose="020B0606020202030204" pitchFamily="34" charset="0"/>
                <a:cs typeface="Lato"/>
              </a:rPr>
              <a:t>Professeur de clinique adjoint, Université McMaster </a:t>
            </a:r>
          </a:p>
          <a:p>
            <a:r>
              <a:rPr lang="fr-BE" sz="1200" dirty="0">
                <a:latin typeface="Arial Narrow" panose="020B0606020202030204" pitchFamily="34" charset="0"/>
                <a:cs typeface="Lato"/>
              </a:rPr>
              <a:t>Urgentiste au sein de </a:t>
            </a:r>
            <a:r>
              <a:rPr lang="fr-BE" sz="1200" dirty="0" err="1">
                <a:latin typeface="Arial Narrow" panose="020B0606020202030204" pitchFamily="34" charset="0"/>
                <a:cs typeface="Lato"/>
              </a:rPr>
              <a:t>Trillium</a:t>
            </a:r>
            <a:r>
              <a:rPr lang="fr-BE" sz="1200" dirty="0">
                <a:latin typeface="Arial Narrow" panose="020B0606020202030204" pitchFamily="34" charset="0"/>
                <a:cs typeface="Lato"/>
              </a:rPr>
              <a:t> </a:t>
            </a:r>
            <a:r>
              <a:rPr lang="fr-BE" sz="1200" dirty="0" err="1">
                <a:latin typeface="Arial Narrow" panose="020B0606020202030204" pitchFamily="34" charset="0"/>
                <a:cs typeface="Lato"/>
              </a:rPr>
              <a:t>Health</a:t>
            </a:r>
            <a:r>
              <a:rPr lang="fr-BE" sz="1200" dirty="0">
                <a:latin typeface="Arial Narrow" panose="020B0606020202030204" pitchFamily="34" charset="0"/>
                <a:cs typeface="Lato"/>
              </a:rPr>
              <a:t> </a:t>
            </a:r>
            <a:r>
              <a:rPr lang="fr-BE" sz="1200" dirty="0" err="1">
                <a:latin typeface="Arial Narrow" panose="020B0606020202030204" pitchFamily="34" charset="0"/>
                <a:cs typeface="Lato"/>
              </a:rPr>
              <a:t>Partners</a:t>
            </a:r>
            <a:endParaRPr lang="fr-BE" sz="1200" dirty="0">
              <a:latin typeface="Arial Narrow" panose="020B0606020202030204" pitchFamily="34" charset="0"/>
              <a:cs typeface="Lato"/>
            </a:endParaRPr>
          </a:p>
          <a:p>
            <a:endParaRPr lang="fr-BE" sz="1200" dirty="0">
              <a:latin typeface="Arial Narrow" panose="020B0606020202030204" pitchFamily="34" charset="0"/>
              <a:cs typeface="Lato"/>
            </a:endParaRPr>
          </a:p>
          <a:p>
            <a:pPr defTabSz="914400"/>
            <a:r>
              <a:rPr lang="fr-BE" sz="1200" b="1" dirty="0" err="1">
                <a:solidFill>
                  <a:srgbClr val="002060"/>
                </a:solidFill>
                <a:latin typeface="Arial Narrow" panose="020B0606020202030204" pitchFamily="34" charset="0"/>
                <a:cs typeface="Lato"/>
              </a:rPr>
              <a:t>Shaun</a:t>
            </a:r>
            <a:r>
              <a:rPr lang="fr-BE" sz="1200" b="1" dirty="0">
                <a:solidFill>
                  <a:srgbClr val="002060"/>
                </a:solidFill>
                <a:latin typeface="Arial Narrow" panose="020B0606020202030204" pitchFamily="34" charset="0"/>
                <a:cs typeface="Lato"/>
              </a:rPr>
              <a:t> Goodman, M.D.</a:t>
            </a:r>
          </a:p>
          <a:p>
            <a:pPr defTabSz="914400"/>
            <a:r>
              <a:rPr lang="fr-BE" sz="1200" dirty="0">
                <a:solidFill>
                  <a:prstClr val="black"/>
                </a:solidFill>
                <a:latin typeface="Arial Narrow" panose="020B0606020202030204" pitchFamily="34" charset="0"/>
                <a:cs typeface="Lato"/>
              </a:rPr>
              <a:t>Chef adjoint, Division de cardiologie, Hôpital St. Michael</a:t>
            </a:r>
          </a:p>
          <a:p>
            <a:pPr defTabSz="914400"/>
            <a:r>
              <a:rPr lang="fr-BE" sz="1200" dirty="0">
                <a:solidFill>
                  <a:prstClr val="black"/>
                </a:solidFill>
                <a:latin typeface="Arial Narrow" panose="020B0606020202030204" pitchFamily="34" charset="0"/>
                <a:cs typeface="Lato"/>
              </a:rPr>
              <a:t>Professeur et président, Fondation des maladies du cœur et de l’AVC de l’Ontario (Polo), Département de médecine, Université de Toronto</a:t>
            </a:r>
          </a:p>
          <a:p>
            <a:pPr defTabSz="914400"/>
            <a:r>
              <a:rPr lang="fr-BE" sz="1200" dirty="0">
                <a:solidFill>
                  <a:prstClr val="black"/>
                </a:solidFill>
                <a:latin typeface="Arial Narrow" panose="020B0606020202030204" pitchFamily="34" charset="0"/>
                <a:cs typeface="Lato"/>
              </a:rPr>
              <a:t>Professeur adjoint, Département de médecine, Université d’Alberta</a:t>
            </a:r>
          </a:p>
          <a:p>
            <a:pPr defTabSz="914400"/>
            <a:endParaRPr lang="fr-BE" sz="1200" dirty="0">
              <a:solidFill>
                <a:prstClr val="black"/>
              </a:solidFill>
              <a:latin typeface="Arial Narrow" panose="020B0606020202030204" pitchFamily="34" charset="0"/>
              <a:cs typeface="Lato"/>
            </a:endParaRPr>
          </a:p>
          <a:p>
            <a:r>
              <a:rPr lang="fr-BE" sz="1200" b="1" dirty="0">
                <a:solidFill>
                  <a:srgbClr val="1B1A5A"/>
                </a:solidFill>
                <a:latin typeface="Arial Narrow" pitchFamily="34" charset="0"/>
              </a:rPr>
              <a:t>Jeffrey Habert, M.D. </a:t>
            </a:r>
          </a:p>
          <a:p>
            <a:r>
              <a:rPr lang="fr-BE" sz="1200" dirty="0">
                <a:latin typeface="Arial Narrow" pitchFamily="34" charset="0"/>
              </a:rPr>
              <a:t>Médecin de famille</a:t>
            </a:r>
          </a:p>
          <a:p>
            <a:r>
              <a:rPr lang="fr-BE" sz="1200" dirty="0">
                <a:latin typeface="Arial Narrow" pitchFamily="34" charset="0"/>
              </a:rPr>
              <a:t>Professeur adjoint</a:t>
            </a:r>
          </a:p>
          <a:p>
            <a:r>
              <a:rPr lang="fr-BE" sz="1200" dirty="0">
                <a:latin typeface="Arial Narrow" pitchFamily="34" charset="0"/>
              </a:rPr>
              <a:t>Université de Toronto</a:t>
            </a:r>
          </a:p>
          <a:p>
            <a:r>
              <a:rPr lang="fr-BE" sz="1200" dirty="0">
                <a:latin typeface="Arial Narrow" pitchFamily="34" charset="0"/>
              </a:rPr>
              <a:t>Département de médecine familiale et communautaire </a:t>
            </a:r>
            <a:br>
              <a:rPr lang="fr-BE" sz="1200" dirty="0">
                <a:latin typeface="Arial Narrow" pitchFamily="34" charset="0"/>
              </a:rPr>
            </a:br>
            <a:r>
              <a:rPr lang="fr-BE" sz="1200" dirty="0">
                <a:latin typeface="Arial Narrow" pitchFamily="34" charset="0"/>
              </a:rPr>
              <a:t>Toronto, Ontario</a:t>
            </a:r>
          </a:p>
          <a:p>
            <a:endParaRPr lang="fr-BE" sz="1200" dirty="0">
              <a:latin typeface="Agency FB" pitchFamily="34" charset="0"/>
            </a:endParaRPr>
          </a:p>
          <a:p>
            <a:endParaRPr lang="en-CA" dirty="0">
              <a:latin typeface="Arial Narrow" panose="020B0606020202030204" pitchFamily="34" charset="0"/>
              <a:cs typeface="Lato"/>
            </a:endParaRPr>
          </a:p>
          <a:p>
            <a:pPr>
              <a:lnSpc>
                <a:spcPct val="110000"/>
              </a:lnSpc>
            </a:pPr>
            <a:endParaRPr lang="en-CA" dirty="0">
              <a:latin typeface="Arial Narrow" panose="020B0606020202030204" pitchFamily="34" charset="0"/>
              <a:cs typeface="Lato"/>
            </a:endParaRPr>
          </a:p>
          <a:p>
            <a:pPr>
              <a:lnSpc>
                <a:spcPct val="50000"/>
              </a:lnSpc>
            </a:pPr>
            <a:endParaRPr lang="en-US" dirty="0">
              <a:solidFill>
                <a:srgbClr val="C00000"/>
              </a:solidFill>
              <a:latin typeface="Arial Narrow" panose="020B0606020202030204" pitchFamily="34" charset="0"/>
              <a:cs typeface="Lato"/>
            </a:endParaRPr>
          </a:p>
          <a:p>
            <a:pPr>
              <a:lnSpc>
                <a:spcPct val="50000"/>
              </a:lnSpc>
            </a:pPr>
            <a:endParaRPr lang="en-CA" dirty="0">
              <a:solidFill>
                <a:srgbClr val="C00000"/>
              </a:solidFill>
              <a:latin typeface="Arial Narrow" panose="020B0606020202030204" pitchFamily="34" charset="0"/>
              <a:cs typeface="Lato"/>
            </a:endParaRPr>
          </a:p>
          <a:p>
            <a:endParaRPr lang="en-CA" dirty="0">
              <a:latin typeface="Arial Narrow" panose="020B0606020202030204" pitchFamily="34" charset="0"/>
              <a:cs typeface="Lato"/>
            </a:endParaRPr>
          </a:p>
        </p:txBody>
      </p:sp>
      <p:pic>
        <p:nvPicPr>
          <p:cNvPr id="12" name="4E92DA43-5712-40E9-AFDC-2C1062C78C6F" descr="7646DFF2-B812-4635-AA57-5171E34E5A45@chrc">
            <a:extLst>
              <a:ext uri="{FF2B5EF4-FFF2-40B4-BE49-F238E27FC236}">
                <a16:creationId xmlns:a16="http://schemas.microsoft.com/office/drawing/2014/main" id="{4AAF291B-3BDC-4F9B-9378-DA388B5AD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8" y="126338"/>
            <a:ext cx="1377978" cy="78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14928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FD00E9-2E95-4F8C-AEA7-A139F6B1A4E6}"/>
              </a:ext>
            </a:extLst>
          </p:cNvPr>
          <p:cNvPicPr>
            <a:picLocks noChangeAspect="1"/>
          </p:cNvPicPr>
          <p:nvPr/>
        </p:nvPicPr>
        <p:blipFill>
          <a:blip r:embed="rId3"/>
          <a:stretch>
            <a:fillRect/>
          </a:stretch>
        </p:blipFill>
        <p:spPr>
          <a:xfrm>
            <a:off x="1774470" y="0"/>
            <a:ext cx="5595060" cy="6858000"/>
          </a:xfrm>
          <a:prstGeom prst="rect">
            <a:avLst/>
          </a:prstGeom>
        </p:spPr>
      </p:pic>
    </p:spTree>
    <p:extLst>
      <p:ext uri="{BB962C8B-B14F-4D97-AF65-F5344CB8AC3E}">
        <p14:creationId xmlns:p14="http://schemas.microsoft.com/office/powerpoint/2010/main" val="40801069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5DF652-A7A2-4940-8413-CD9E20CD48BE}"/>
              </a:ext>
            </a:extLst>
          </p:cNvPr>
          <p:cNvPicPr>
            <a:picLocks noChangeAspect="1"/>
          </p:cNvPicPr>
          <p:nvPr/>
        </p:nvPicPr>
        <p:blipFill>
          <a:blip r:embed="rId3"/>
          <a:stretch>
            <a:fillRect/>
          </a:stretch>
        </p:blipFill>
        <p:spPr>
          <a:xfrm>
            <a:off x="581034" y="0"/>
            <a:ext cx="7981931" cy="6858000"/>
          </a:xfrm>
          <a:prstGeom prst="rect">
            <a:avLst/>
          </a:prstGeom>
        </p:spPr>
      </p:pic>
    </p:spTree>
    <p:extLst>
      <p:ext uri="{BB962C8B-B14F-4D97-AF65-F5344CB8AC3E}">
        <p14:creationId xmlns:p14="http://schemas.microsoft.com/office/powerpoint/2010/main" val="22971670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5EE5EC-8EDA-4C90-9B3D-7C286B568A0E}"/>
              </a:ext>
            </a:extLst>
          </p:cNvPr>
          <p:cNvPicPr>
            <a:picLocks noChangeAspect="1"/>
          </p:cNvPicPr>
          <p:nvPr/>
        </p:nvPicPr>
        <p:blipFill>
          <a:blip r:embed="rId3"/>
          <a:stretch>
            <a:fillRect/>
          </a:stretch>
        </p:blipFill>
        <p:spPr>
          <a:xfrm>
            <a:off x="0" y="1380682"/>
            <a:ext cx="9144000" cy="4096636"/>
          </a:xfrm>
          <a:prstGeom prst="rect">
            <a:avLst/>
          </a:prstGeom>
        </p:spPr>
      </p:pic>
    </p:spTree>
    <p:extLst>
      <p:ext uri="{BB962C8B-B14F-4D97-AF65-F5344CB8AC3E}">
        <p14:creationId xmlns:p14="http://schemas.microsoft.com/office/powerpoint/2010/main" val="1685788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73E371-4165-47F1-B3E1-1FBAC631AC63}"/>
              </a:ext>
            </a:extLst>
          </p:cNvPr>
          <p:cNvPicPr>
            <a:picLocks noChangeAspect="1"/>
          </p:cNvPicPr>
          <p:nvPr/>
        </p:nvPicPr>
        <p:blipFill>
          <a:blip r:embed="rId3"/>
          <a:stretch>
            <a:fillRect/>
          </a:stretch>
        </p:blipFill>
        <p:spPr>
          <a:xfrm>
            <a:off x="267664" y="0"/>
            <a:ext cx="8608671" cy="6858000"/>
          </a:xfrm>
          <a:prstGeom prst="rect">
            <a:avLst/>
          </a:prstGeom>
        </p:spPr>
      </p:pic>
    </p:spTree>
    <p:extLst>
      <p:ext uri="{BB962C8B-B14F-4D97-AF65-F5344CB8AC3E}">
        <p14:creationId xmlns:p14="http://schemas.microsoft.com/office/powerpoint/2010/main" val="16848248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45F9532-BE38-400B-9F56-89D3891A2655}"/>
              </a:ext>
            </a:extLst>
          </p:cNvPr>
          <p:cNvSpPr/>
          <p:nvPr/>
        </p:nvSpPr>
        <p:spPr>
          <a:xfrm>
            <a:off x="-6448" y="42532"/>
            <a:ext cx="6024476" cy="1569660"/>
          </a:xfrm>
          <a:prstGeom prst="rect">
            <a:avLst/>
          </a:prstGeom>
          <a:noFill/>
        </p:spPr>
        <p:txBody>
          <a:bodyPr wrap="square">
            <a:spAutoFit/>
          </a:bodyPr>
          <a:lstStyle/>
          <a:p>
            <a:pPr lvl="0">
              <a:defRPr/>
            </a:pPr>
            <a:r>
              <a:rPr lang="fr-CH" sz="3200" b="1" dirty="0">
                <a:solidFill>
                  <a:srgbClr val="1B1A5A"/>
                </a:solidFill>
                <a:latin typeface="Arial Narrow" pitchFamily="34" charset="0"/>
                <a:cs typeface="Aharoni" panose="02010803020104030203" pitchFamily="2" charset="-79"/>
              </a:rPr>
              <a:t>Facteurs à prendre en considération pour les patients âgés</a:t>
            </a:r>
          </a:p>
          <a:p>
            <a:pPr marR="0" indent="0" fontAlgn="auto">
              <a:lnSpc>
                <a:spcPct val="100000"/>
              </a:lnSpc>
              <a:spcBef>
                <a:spcPts val="0"/>
              </a:spcBef>
              <a:spcAft>
                <a:spcPts val="0"/>
              </a:spcAft>
              <a:buClrTx/>
              <a:buSzTx/>
              <a:buFontTx/>
              <a:buNone/>
              <a:tabLst/>
              <a:defRPr/>
            </a:pPr>
            <a:endParaRPr lang="en-CA" sz="3200" b="1" dirty="0">
              <a:solidFill>
                <a:srgbClr val="1B1A5A"/>
              </a:solidFill>
              <a:latin typeface="Arial Narrow" panose="020B0606020202030204" pitchFamily="34" charset="0"/>
              <a:cs typeface="Aharoni" panose="02010803020104030203" pitchFamily="2" charset="-79"/>
            </a:endParaRPr>
          </a:p>
        </p:txBody>
      </p:sp>
      <p:pic>
        <p:nvPicPr>
          <p:cNvPr id="10" name="Picture 9">
            <a:extLst>
              <a:ext uri="{FF2B5EF4-FFF2-40B4-BE49-F238E27FC236}">
                <a16:creationId xmlns:a16="http://schemas.microsoft.com/office/drawing/2014/main" id="{82D433F9-E728-42D9-B20C-703B67077712}"/>
              </a:ext>
            </a:extLst>
          </p:cNvPr>
          <p:cNvPicPr>
            <a:picLocks noChangeAspect="1"/>
          </p:cNvPicPr>
          <p:nvPr/>
        </p:nvPicPr>
        <p:blipFill>
          <a:blip r:embed="rId5"/>
          <a:stretch>
            <a:fillRect/>
          </a:stretch>
        </p:blipFill>
        <p:spPr>
          <a:xfrm>
            <a:off x="115438" y="2340769"/>
            <a:ext cx="8913124" cy="2176461"/>
          </a:xfrm>
          <a:prstGeom prst="rect">
            <a:avLst/>
          </a:prstGeom>
        </p:spPr>
      </p:pic>
      <p:pic>
        <p:nvPicPr>
          <p:cNvPr id="15" name="4E92DA43-5712-40E9-AFDC-2C1062C78C6F" descr="7646DFF2-B812-4635-AA57-5171E34E5A45@chrc">
            <a:extLst>
              <a:ext uri="{FF2B5EF4-FFF2-40B4-BE49-F238E27FC236}">
                <a16:creationId xmlns:a16="http://schemas.microsoft.com/office/drawing/2014/main" id="{2FF93C6B-F9BA-4C0B-A613-98C37B02C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235" y="161974"/>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24630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77377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45F9532-BE38-400B-9F56-89D3891A2655}"/>
              </a:ext>
            </a:extLst>
          </p:cNvPr>
          <p:cNvSpPr/>
          <p:nvPr/>
        </p:nvSpPr>
        <p:spPr>
          <a:xfrm>
            <a:off x="110266" y="280452"/>
            <a:ext cx="6736953" cy="1200329"/>
          </a:xfrm>
          <a:prstGeom prst="rect">
            <a:avLst/>
          </a:prstGeom>
          <a:noFill/>
        </p:spPr>
        <p:txBody>
          <a:bodyPr wrap="square">
            <a:spAutoFit/>
          </a:bodyPr>
          <a:lstStyle/>
          <a:p>
            <a:pPr lvl="0">
              <a:defRPr/>
            </a:pPr>
            <a:r>
              <a:rPr lang="fr-CH" sz="2400" b="1" dirty="0">
                <a:solidFill>
                  <a:srgbClr val="1B1A5A"/>
                </a:solidFill>
                <a:latin typeface="Arial Narrow" pitchFamily="34" charset="0"/>
                <a:cs typeface="Aharoni" panose="02010803020104030203" pitchFamily="2" charset="-79"/>
              </a:rPr>
              <a:t>L’effet du risque d’hémorragie et de la fragilité sur les schémas d’anticoagulation chez les octogénaires atteints de fibrillation auriculaire : L’étude FRAIL-AF</a:t>
            </a:r>
            <a:endParaRPr lang="en-CA" sz="2400" b="1" dirty="0">
              <a:solidFill>
                <a:srgbClr val="1B1A5A"/>
              </a:solidFill>
              <a:latin typeface="Arial Narrow" panose="020B0606020202030204" pitchFamily="34" charset="0"/>
              <a:cs typeface="Aharoni" panose="02010803020104030203" pitchFamily="2" charset="-79"/>
            </a:endParaRPr>
          </a:p>
        </p:txBody>
      </p:sp>
      <p:graphicFrame>
        <p:nvGraphicFramePr>
          <p:cNvPr id="21" name="Chart 20">
            <a:extLst>
              <a:ext uri="{FF2B5EF4-FFF2-40B4-BE49-F238E27FC236}">
                <a16:creationId xmlns:a16="http://schemas.microsoft.com/office/drawing/2014/main" id="{E93361AB-4F06-4220-B661-878B68EA3AE1}"/>
              </a:ext>
            </a:extLst>
          </p:cNvPr>
          <p:cNvGraphicFramePr/>
          <p:nvPr>
            <p:extLst>
              <p:ext uri="{D42A27DB-BD31-4B8C-83A1-F6EECF244321}">
                <p14:modId xmlns:p14="http://schemas.microsoft.com/office/powerpoint/2010/main" val="838826612"/>
              </p:ext>
            </p:extLst>
          </p:nvPr>
        </p:nvGraphicFramePr>
        <p:xfrm>
          <a:off x="516402" y="2188902"/>
          <a:ext cx="6814986" cy="3556164"/>
        </p:xfrm>
        <a:graphic>
          <a:graphicData uri="http://schemas.openxmlformats.org/drawingml/2006/chart">
            <c:chart xmlns:c="http://schemas.openxmlformats.org/drawingml/2006/chart" xmlns:r="http://schemas.openxmlformats.org/officeDocument/2006/relationships" r:id="rId5"/>
          </a:graphicData>
        </a:graphic>
      </p:graphicFrame>
      <p:sp>
        <p:nvSpPr>
          <p:cNvPr id="22" name="TextBox 21">
            <a:extLst>
              <a:ext uri="{FF2B5EF4-FFF2-40B4-BE49-F238E27FC236}">
                <a16:creationId xmlns:a16="http://schemas.microsoft.com/office/drawing/2014/main" id="{C447430F-BF53-4F60-A099-E0DA00683FAF}"/>
              </a:ext>
            </a:extLst>
          </p:cNvPr>
          <p:cNvSpPr txBox="1"/>
          <p:nvPr/>
        </p:nvSpPr>
        <p:spPr>
          <a:xfrm>
            <a:off x="5242084" y="2532578"/>
            <a:ext cx="795089" cy="246221"/>
          </a:xfrm>
          <a:prstGeom prst="rect">
            <a:avLst/>
          </a:prstGeom>
          <a:noFill/>
        </p:spPr>
        <p:txBody>
          <a:bodyPr wrap="none" lIns="0" tIns="0" rIns="0" bIns="0" rtlCol="0">
            <a:spAutoFit/>
          </a:bodyPr>
          <a:lstStyle/>
          <a:p>
            <a:pPr defTabSz="914400">
              <a:defRPr/>
            </a:pPr>
            <a:r>
              <a:rPr lang="en-CA" sz="1600" i="1" kern="0" dirty="0">
                <a:solidFill>
                  <a:srgbClr val="1B1A5A"/>
                </a:solidFill>
                <a:latin typeface="Arial Narrow" panose="020B0606020202030204" pitchFamily="34" charset="0"/>
              </a:rPr>
              <a:t>p</a:t>
            </a:r>
            <a:r>
              <a:rPr lang="en-CA" sz="1600" kern="0" dirty="0">
                <a:solidFill>
                  <a:srgbClr val="1B1A5A"/>
                </a:solidFill>
                <a:latin typeface="Arial Narrow" panose="020B0606020202030204" pitchFamily="34" charset="0"/>
              </a:rPr>
              <a:t> &lt; 0,0001</a:t>
            </a:r>
          </a:p>
        </p:txBody>
      </p:sp>
      <p:sp>
        <p:nvSpPr>
          <p:cNvPr id="23" name="TextBox 22">
            <a:extLst>
              <a:ext uri="{FF2B5EF4-FFF2-40B4-BE49-F238E27FC236}">
                <a16:creationId xmlns:a16="http://schemas.microsoft.com/office/drawing/2014/main" id="{EFD07030-FB6C-488F-87C0-5C7BCB4A71F8}"/>
              </a:ext>
            </a:extLst>
          </p:cNvPr>
          <p:cNvSpPr txBox="1"/>
          <p:nvPr/>
        </p:nvSpPr>
        <p:spPr>
          <a:xfrm>
            <a:off x="5127784" y="4248908"/>
            <a:ext cx="795089" cy="246221"/>
          </a:xfrm>
          <a:prstGeom prst="rect">
            <a:avLst/>
          </a:prstGeom>
          <a:noFill/>
        </p:spPr>
        <p:txBody>
          <a:bodyPr wrap="none" lIns="0" tIns="0" rIns="0" bIns="0" rtlCol="0">
            <a:spAutoFit/>
          </a:bodyPr>
          <a:lstStyle/>
          <a:p>
            <a:pPr defTabSz="914400">
              <a:defRPr/>
            </a:pPr>
            <a:r>
              <a:rPr lang="en-CA" sz="1600" i="1" kern="0" dirty="0">
                <a:solidFill>
                  <a:srgbClr val="356AC1"/>
                </a:solidFill>
                <a:latin typeface="Arial Narrow" panose="020B0606020202030204" pitchFamily="34" charset="0"/>
              </a:rPr>
              <a:t>p</a:t>
            </a:r>
            <a:r>
              <a:rPr lang="en-CA" sz="1600" kern="0" dirty="0">
                <a:solidFill>
                  <a:srgbClr val="356AC1"/>
                </a:solidFill>
                <a:latin typeface="Arial Narrow" panose="020B0606020202030204" pitchFamily="34" charset="0"/>
              </a:rPr>
              <a:t> &lt; 0,0001</a:t>
            </a:r>
          </a:p>
        </p:txBody>
      </p:sp>
      <p:sp>
        <p:nvSpPr>
          <p:cNvPr id="24" name="TextBox 23">
            <a:extLst>
              <a:ext uri="{FF2B5EF4-FFF2-40B4-BE49-F238E27FC236}">
                <a16:creationId xmlns:a16="http://schemas.microsoft.com/office/drawing/2014/main" id="{7FC8904A-A75F-446D-AD45-8CBE3C8C0EF2}"/>
              </a:ext>
            </a:extLst>
          </p:cNvPr>
          <p:cNvSpPr txBox="1"/>
          <p:nvPr/>
        </p:nvSpPr>
        <p:spPr>
          <a:xfrm>
            <a:off x="6624463" y="4398221"/>
            <a:ext cx="795089" cy="246221"/>
          </a:xfrm>
          <a:prstGeom prst="rect">
            <a:avLst/>
          </a:prstGeom>
          <a:noFill/>
        </p:spPr>
        <p:txBody>
          <a:bodyPr wrap="none" lIns="0" tIns="0" rIns="0" bIns="0" rtlCol="0">
            <a:spAutoFit/>
          </a:bodyPr>
          <a:lstStyle/>
          <a:p>
            <a:pPr defTabSz="914400">
              <a:defRPr/>
            </a:pPr>
            <a:r>
              <a:rPr lang="en-CA" sz="1600" i="1" kern="0" dirty="0">
                <a:solidFill>
                  <a:srgbClr val="FF5353"/>
                </a:solidFill>
                <a:latin typeface="Arial Narrow" panose="020B0606020202030204" pitchFamily="34" charset="0"/>
              </a:rPr>
              <a:t>p</a:t>
            </a:r>
            <a:r>
              <a:rPr lang="en-CA" sz="1600" kern="0" dirty="0">
                <a:solidFill>
                  <a:srgbClr val="FF5353"/>
                </a:solidFill>
                <a:latin typeface="Arial Narrow" panose="020B0606020202030204" pitchFamily="34" charset="0"/>
              </a:rPr>
              <a:t> &lt; 0,0006</a:t>
            </a:r>
          </a:p>
        </p:txBody>
      </p:sp>
      <p:cxnSp>
        <p:nvCxnSpPr>
          <p:cNvPr id="25" name="Straight Connector 24">
            <a:extLst>
              <a:ext uri="{FF2B5EF4-FFF2-40B4-BE49-F238E27FC236}">
                <a16:creationId xmlns:a16="http://schemas.microsoft.com/office/drawing/2014/main" id="{0AAEADA2-4083-403F-B83B-7609E3ABB5AA}"/>
              </a:ext>
            </a:extLst>
          </p:cNvPr>
          <p:cNvCxnSpPr/>
          <p:nvPr/>
        </p:nvCxnSpPr>
        <p:spPr>
          <a:xfrm>
            <a:off x="7445688" y="2709510"/>
            <a:ext cx="365760" cy="0"/>
          </a:xfrm>
          <a:prstGeom prst="line">
            <a:avLst/>
          </a:prstGeom>
          <a:noFill/>
          <a:ln w="28575" cap="flat" cmpd="sng" algn="ctr">
            <a:solidFill>
              <a:srgbClr val="1B1A5A"/>
            </a:solidFill>
            <a:prstDash val="solid"/>
            <a:miter lim="800000"/>
          </a:ln>
          <a:effectLst/>
        </p:spPr>
      </p:cxnSp>
      <p:cxnSp>
        <p:nvCxnSpPr>
          <p:cNvPr id="26" name="Straight Connector 25">
            <a:extLst>
              <a:ext uri="{FF2B5EF4-FFF2-40B4-BE49-F238E27FC236}">
                <a16:creationId xmlns:a16="http://schemas.microsoft.com/office/drawing/2014/main" id="{5199AACD-6A12-4FF8-B2CB-A186E3DC81C1}"/>
              </a:ext>
            </a:extLst>
          </p:cNvPr>
          <p:cNvCxnSpPr/>
          <p:nvPr/>
        </p:nvCxnSpPr>
        <p:spPr>
          <a:xfrm>
            <a:off x="7445688" y="2977660"/>
            <a:ext cx="365760" cy="0"/>
          </a:xfrm>
          <a:prstGeom prst="line">
            <a:avLst/>
          </a:prstGeom>
          <a:noFill/>
          <a:ln w="28575" cap="flat" cmpd="sng" algn="ctr">
            <a:solidFill>
              <a:srgbClr val="FF5353"/>
            </a:solidFill>
            <a:prstDash val="solid"/>
            <a:miter lim="800000"/>
          </a:ln>
          <a:effectLst/>
        </p:spPr>
      </p:cxnSp>
      <p:cxnSp>
        <p:nvCxnSpPr>
          <p:cNvPr id="27" name="Straight Connector 26">
            <a:extLst>
              <a:ext uri="{FF2B5EF4-FFF2-40B4-BE49-F238E27FC236}">
                <a16:creationId xmlns:a16="http://schemas.microsoft.com/office/drawing/2014/main" id="{99625921-B8F9-4397-A7F9-CD5AD3470A64}"/>
              </a:ext>
            </a:extLst>
          </p:cNvPr>
          <p:cNvCxnSpPr/>
          <p:nvPr/>
        </p:nvCxnSpPr>
        <p:spPr>
          <a:xfrm>
            <a:off x="7445688" y="3240861"/>
            <a:ext cx="365760" cy="0"/>
          </a:xfrm>
          <a:prstGeom prst="line">
            <a:avLst/>
          </a:prstGeom>
          <a:noFill/>
          <a:ln w="28575" cap="flat" cmpd="sng" algn="ctr">
            <a:solidFill>
              <a:srgbClr val="356AC1"/>
            </a:solidFill>
            <a:prstDash val="solid"/>
            <a:miter lim="800000"/>
          </a:ln>
          <a:effectLst/>
        </p:spPr>
      </p:cxnSp>
      <p:sp>
        <p:nvSpPr>
          <p:cNvPr id="28" name="TextBox 27">
            <a:extLst>
              <a:ext uri="{FF2B5EF4-FFF2-40B4-BE49-F238E27FC236}">
                <a16:creationId xmlns:a16="http://schemas.microsoft.com/office/drawing/2014/main" id="{51418BB3-D734-4876-AEBB-570BA5A2F1D1}"/>
              </a:ext>
            </a:extLst>
          </p:cNvPr>
          <p:cNvSpPr txBox="1"/>
          <p:nvPr/>
        </p:nvSpPr>
        <p:spPr>
          <a:xfrm>
            <a:off x="7827030" y="2566586"/>
            <a:ext cx="1203342" cy="307777"/>
          </a:xfrm>
          <a:prstGeom prst="rect">
            <a:avLst/>
          </a:prstGeom>
          <a:noFill/>
        </p:spPr>
        <p:txBody>
          <a:bodyPr wrap="square" rtlCol="0">
            <a:spAutoFit/>
          </a:bodyPr>
          <a:lstStyle/>
          <a:p>
            <a:pPr defTabSz="914400">
              <a:defRPr/>
            </a:pPr>
            <a:r>
              <a:rPr lang="en-CA" sz="1400" kern="0" dirty="0">
                <a:solidFill>
                  <a:prstClr val="black"/>
                </a:solidFill>
                <a:latin typeface="Arial Narrow" panose="020B0606020202030204" pitchFamily="34" charset="0"/>
              </a:rPr>
              <a:t>Score CHADS</a:t>
            </a:r>
            <a:r>
              <a:rPr lang="en-CA" sz="1400" kern="0" baseline="-25000" dirty="0">
                <a:solidFill>
                  <a:prstClr val="black"/>
                </a:solidFill>
                <a:latin typeface="Arial Narrow" panose="020B0606020202030204" pitchFamily="34" charset="0"/>
              </a:rPr>
              <a:t>2</a:t>
            </a:r>
          </a:p>
        </p:txBody>
      </p:sp>
      <p:sp>
        <p:nvSpPr>
          <p:cNvPr id="29" name="TextBox 28">
            <a:extLst>
              <a:ext uri="{FF2B5EF4-FFF2-40B4-BE49-F238E27FC236}">
                <a16:creationId xmlns:a16="http://schemas.microsoft.com/office/drawing/2014/main" id="{51E18394-3ACC-4050-879E-9A0C6C560268}"/>
              </a:ext>
            </a:extLst>
          </p:cNvPr>
          <p:cNvSpPr txBox="1"/>
          <p:nvPr/>
        </p:nvSpPr>
        <p:spPr>
          <a:xfrm>
            <a:off x="7827029" y="2825363"/>
            <a:ext cx="1398235" cy="307777"/>
          </a:xfrm>
          <a:prstGeom prst="rect">
            <a:avLst/>
          </a:prstGeom>
          <a:noFill/>
        </p:spPr>
        <p:txBody>
          <a:bodyPr wrap="square" rtlCol="0">
            <a:spAutoFit/>
          </a:bodyPr>
          <a:lstStyle/>
          <a:p>
            <a:pPr defTabSz="914400">
              <a:defRPr/>
            </a:pPr>
            <a:r>
              <a:rPr lang="en-CA" sz="1400" kern="0" dirty="0">
                <a:solidFill>
                  <a:prstClr val="black"/>
                </a:solidFill>
                <a:latin typeface="Arial Narrow" panose="020B0606020202030204" pitchFamily="34" charset="0"/>
              </a:rPr>
              <a:t>Score HAS-BLED</a:t>
            </a:r>
            <a:endParaRPr lang="en-CA" sz="1400" kern="0" baseline="-25000" dirty="0">
              <a:solidFill>
                <a:prstClr val="black"/>
              </a:solidFill>
              <a:latin typeface="Arial Narrow" panose="020B0606020202030204" pitchFamily="34" charset="0"/>
            </a:endParaRPr>
          </a:p>
        </p:txBody>
      </p:sp>
      <p:sp>
        <p:nvSpPr>
          <p:cNvPr id="30" name="TextBox 29">
            <a:extLst>
              <a:ext uri="{FF2B5EF4-FFF2-40B4-BE49-F238E27FC236}">
                <a16:creationId xmlns:a16="http://schemas.microsoft.com/office/drawing/2014/main" id="{4BBD4022-1067-4890-A0D0-39ECC994AE13}"/>
              </a:ext>
            </a:extLst>
          </p:cNvPr>
          <p:cNvSpPr txBox="1"/>
          <p:nvPr/>
        </p:nvSpPr>
        <p:spPr>
          <a:xfrm>
            <a:off x="7834716" y="3102362"/>
            <a:ext cx="1398235" cy="307777"/>
          </a:xfrm>
          <a:prstGeom prst="rect">
            <a:avLst/>
          </a:prstGeom>
          <a:noFill/>
        </p:spPr>
        <p:txBody>
          <a:bodyPr wrap="square" rtlCol="0">
            <a:spAutoFit/>
          </a:bodyPr>
          <a:lstStyle/>
          <a:p>
            <a:pPr defTabSz="914400">
              <a:defRPr/>
            </a:pPr>
            <a:r>
              <a:rPr lang="en-CA" sz="1400" kern="0" dirty="0">
                <a:solidFill>
                  <a:prstClr val="black"/>
                </a:solidFill>
                <a:latin typeface="Arial Narrow" panose="020B0606020202030204" pitchFamily="34" charset="0"/>
              </a:rPr>
              <a:t>Score CFS</a:t>
            </a:r>
            <a:r>
              <a:rPr lang="en-CA" sz="1400" kern="0" baseline="-25000" dirty="0">
                <a:solidFill>
                  <a:prstClr val="black"/>
                </a:solidFill>
                <a:latin typeface="Arial Narrow" panose="020B0606020202030204" pitchFamily="34" charset="0"/>
              </a:rPr>
              <a:t> </a:t>
            </a:r>
          </a:p>
        </p:txBody>
      </p:sp>
      <p:sp>
        <p:nvSpPr>
          <p:cNvPr id="31" name="Text Box 3">
            <a:extLst>
              <a:ext uri="{FF2B5EF4-FFF2-40B4-BE49-F238E27FC236}">
                <a16:creationId xmlns:a16="http://schemas.microsoft.com/office/drawing/2014/main" id="{24A55D6D-503D-4C61-B841-0E87388284DE}"/>
              </a:ext>
            </a:extLst>
          </p:cNvPr>
          <p:cNvSpPr txBox="1">
            <a:spLocks noChangeArrowheads="1"/>
          </p:cNvSpPr>
          <p:nvPr/>
        </p:nvSpPr>
        <p:spPr bwMode="auto">
          <a:xfrm>
            <a:off x="176057" y="6394888"/>
            <a:ext cx="5463571" cy="415498"/>
          </a:xfrm>
          <a:prstGeom prst="rect">
            <a:avLst/>
          </a:prstGeom>
          <a:noFill/>
          <a:ln w="9525">
            <a:noFill/>
            <a:miter lim="800000"/>
            <a:headEnd/>
            <a:tailEnd/>
          </a:ln>
        </p:spPr>
        <p:txBody>
          <a:bodyPr wrap="square">
            <a:spAutoFit/>
          </a:bodyPr>
          <a:lstStyle/>
          <a:p>
            <a:pPr>
              <a:defRPr/>
            </a:pPr>
            <a:r>
              <a:rPr lang="en-CA" sz="1000" dirty="0">
                <a:solidFill>
                  <a:schemeClr val="bg1"/>
                </a:solidFill>
                <a:latin typeface="Arial Narrow" panose="020B0606020202030204" pitchFamily="34" charset="0"/>
              </a:rPr>
              <a:t>Lefebvre MC, et al. Can J </a:t>
            </a:r>
            <a:r>
              <a:rPr lang="en-CA" sz="1000" dirty="0" err="1">
                <a:solidFill>
                  <a:schemeClr val="bg1"/>
                </a:solidFill>
                <a:latin typeface="Arial Narrow" panose="020B0606020202030204" pitchFamily="34" charset="0"/>
              </a:rPr>
              <a:t>Cardiol</a:t>
            </a:r>
            <a:r>
              <a:rPr lang="en-CA" sz="1000" dirty="0">
                <a:solidFill>
                  <a:schemeClr val="bg1"/>
                </a:solidFill>
                <a:latin typeface="Arial Narrow" panose="020B0606020202030204" pitchFamily="34" charset="0"/>
              </a:rPr>
              <a:t>. 2016 Feb; 32(2):169-76.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1000" b="0" i="0" u="none" strike="noStrike" kern="1200" cap="none" spc="0" normalizeH="0" baseline="0" noProof="0" dirty="0">
              <a:ln>
                <a:noFill/>
              </a:ln>
              <a:solidFill>
                <a:schemeClr val="bg1"/>
              </a:solidFill>
              <a:effectLst/>
              <a:uLnTx/>
              <a:uFillTx/>
              <a:latin typeface="Arial Narrow" panose="020B0606020202030204" pitchFamily="34" charset="0"/>
              <a:cs typeface="Lato"/>
            </a:endParaRPr>
          </a:p>
        </p:txBody>
      </p:sp>
      <p:pic>
        <p:nvPicPr>
          <p:cNvPr id="18" name="4E92DA43-5712-40E9-AFDC-2C1062C78C6F" descr="7646DFF2-B812-4635-AA57-5171E34E5A45@chrc">
            <a:extLst>
              <a:ext uri="{FF2B5EF4-FFF2-40B4-BE49-F238E27FC236}">
                <a16:creationId xmlns:a16="http://schemas.microsoft.com/office/drawing/2014/main" id="{D38844CF-5364-4571-8E0E-7BFBF77667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0704" y="44944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71736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372614"/>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45F9532-BE38-400B-9F56-89D3891A2655}"/>
              </a:ext>
            </a:extLst>
          </p:cNvPr>
          <p:cNvSpPr/>
          <p:nvPr/>
        </p:nvSpPr>
        <p:spPr>
          <a:xfrm>
            <a:off x="110266" y="35332"/>
            <a:ext cx="6736953" cy="1754326"/>
          </a:xfrm>
          <a:prstGeom prst="rect">
            <a:avLst/>
          </a:prstGeom>
          <a:noFill/>
        </p:spPr>
        <p:txBody>
          <a:bodyPr wrap="square">
            <a:spAutoFit/>
          </a:bodyPr>
          <a:lstStyle/>
          <a:p>
            <a:pPr lvl="0"/>
            <a:r>
              <a:rPr lang="fr-MC" sz="3600" b="1" dirty="0">
                <a:solidFill>
                  <a:srgbClr val="1B1A5A"/>
                </a:solidFill>
                <a:latin typeface="Arial Narrow" pitchFamily="34" charset="0"/>
                <a:cs typeface="Aharoni" panose="02010803020104030203" pitchFamily="2" charset="-79"/>
              </a:rPr>
              <a:t>Risque de chutes et d’hémorragie </a:t>
            </a:r>
          </a:p>
          <a:p>
            <a:pPr lvl="0"/>
            <a:r>
              <a:rPr lang="fr-MC" sz="3600" b="1" dirty="0">
                <a:solidFill>
                  <a:srgbClr val="1B1A5A"/>
                </a:solidFill>
                <a:latin typeface="Arial Narrow" pitchFamily="34" charset="0"/>
                <a:cs typeface="Aharoni" panose="02010803020104030203" pitchFamily="2" charset="-79"/>
              </a:rPr>
              <a:t>majeure</a:t>
            </a:r>
          </a:p>
          <a:p>
            <a:pPr marR="0" indent="0" fontAlgn="auto">
              <a:lnSpc>
                <a:spcPct val="100000"/>
              </a:lnSpc>
              <a:spcBef>
                <a:spcPts val="0"/>
              </a:spcBef>
              <a:spcAft>
                <a:spcPts val="0"/>
              </a:spcAft>
              <a:buClrTx/>
              <a:buSzTx/>
              <a:buFontTx/>
              <a:buNone/>
              <a:tabLst/>
              <a:defRPr/>
            </a:pPr>
            <a:endParaRPr lang="en-CA" sz="3600" b="1" dirty="0">
              <a:solidFill>
                <a:srgbClr val="1B1A5A"/>
              </a:solidFill>
              <a:latin typeface="Arial Narrow" panose="020B0606020202030204" pitchFamily="34" charset="0"/>
              <a:cs typeface="Aharoni" panose="02010803020104030203" pitchFamily="2" charset="-79"/>
            </a:endParaRPr>
          </a:p>
        </p:txBody>
      </p:sp>
      <p:sp>
        <p:nvSpPr>
          <p:cNvPr id="31" name="Text Box 3">
            <a:extLst>
              <a:ext uri="{FF2B5EF4-FFF2-40B4-BE49-F238E27FC236}">
                <a16:creationId xmlns:a16="http://schemas.microsoft.com/office/drawing/2014/main" id="{24A55D6D-503D-4C61-B841-0E87388284DE}"/>
              </a:ext>
            </a:extLst>
          </p:cNvPr>
          <p:cNvSpPr txBox="1">
            <a:spLocks noChangeArrowheads="1"/>
          </p:cNvSpPr>
          <p:nvPr/>
        </p:nvSpPr>
        <p:spPr bwMode="auto">
          <a:xfrm>
            <a:off x="110266" y="6281113"/>
            <a:ext cx="8504075" cy="707886"/>
          </a:xfrm>
          <a:prstGeom prst="rect">
            <a:avLst/>
          </a:prstGeom>
          <a:noFill/>
          <a:ln w="9525">
            <a:noFill/>
            <a:miter lim="800000"/>
            <a:headEnd/>
            <a:tailEnd/>
          </a:ln>
        </p:spPr>
        <p:txBody>
          <a:bodyPr wrap="square">
            <a:spAutoFit/>
          </a:bodyPr>
          <a:lstStyle/>
          <a:p>
            <a:pPr marL="228600" indent="-228600">
              <a:buAutoNum type="arabicPeriod"/>
              <a:defRPr/>
            </a:pPr>
            <a:r>
              <a:rPr lang="en-CA" sz="1000" dirty="0" err="1">
                <a:solidFill>
                  <a:schemeClr val="bg1"/>
                </a:solidFill>
                <a:latin typeface="Arial Narrow" panose="020B0606020202030204" pitchFamily="34" charset="0"/>
              </a:rPr>
              <a:t>Donzé</a:t>
            </a:r>
            <a:r>
              <a:rPr lang="en-CA" sz="1000" dirty="0">
                <a:solidFill>
                  <a:schemeClr val="bg1"/>
                </a:solidFill>
                <a:latin typeface="Arial Narrow" panose="020B0606020202030204" pitchFamily="34" charset="0"/>
              </a:rPr>
              <a:t> et al. Am J Med. 2012;125:773-8; 2. Man-Son-Hing et al. Arch Intern Med. 1999;159:677-85.</a:t>
            </a:r>
          </a:p>
          <a:p>
            <a:pPr marL="228600" indent="-228600">
              <a:buAutoNum type="arabicPeriod"/>
              <a:defRPr/>
            </a:pPr>
            <a:r>
              <a:rPr lang="en-CA" sz="1000" dirty="0">
                <a:solidFill>
                  <a:schemeClr val="bg1"/>
                </a:solidFill>
                <a:latin typeface="Arial Narrow" panose="020B0606020202030204" pitchFamily="34" charset="0"/>
              </a:rPr>
              <a:t>Man-Son-Hing M, Nichol G, Lau A, et al. Choosing antithrombotic therapy for elderly patients with atrial fibrillation who are at risk for falls. Arch Intern Med. 1999;159:677-85.</a:t>
            </a:r>
          </a:p>
          <a:p>
            <a:pPr marL="228600" indent="-228600">
              <a:buAutoNum type="arabicPeriod"/>
              <a:defRPr/>
            </a:pPr>
            <a:endParaRPr lang="en-CA" sz="1000" dirty="0">
              <a:solidFill>
                <a:schemeClr val="bg1"/>
              </a:solidFill>
              <a:latin typeface="Arial Narrow" panose="020B0606020202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1000" b="0" i="0" u="none" strike="noStrike" kern="1200" cap="none" spc="0" normalizeH="0" baseline="0" noProof="0" dirty="0">
              <a:ln>
                <a:noFill/>
              </a:ln>
              <a:solidFill>
                <a:schemeClr val="bg1"/>
              </a:solidFill>
              <a:effectLst/>
              <a:uLnTx/>
              <a:uFillTx/>
              <a:latin typeface="Arial Narrow" panose="020B0606020202030204" pitchFamily="34" charset="0"/>
              <a:cs typeface="Lato"/>
            </a:endParaRPr>
          </a:p>
        </p:txBody>
      </p:sp>
      <p:sp>
        <p:nvSpPr>
          <p:cNvPr id="18" name="TextBox 17">
            <a:extLst>
              <a:ext uri="{FF2B5EF4-FFF2-40B4-BE49-F238E27FC236}">
                <a16:creationId xmlns:a16="http://schemas.microsoft.com/office/drawing/2014/main" id="{0036616E-E018-4E6D-A558-5EFD30C89125}"/>
              </a:ext>
            </a:extLst>
          </p:cNvPr>
          <p:cNvSpPr txBox="1"/>
          <p:nvPr/>
        </p:nvSpPr>
        <p:spPr>
          <a:xfrm>
            <a:off x="2036824" y="2727761"/>
            <a:ext cx="38985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1.0</a:t>
            </a:r>
          </a:p>
        </p:txBody>
      </p:sp>
      <p:sp>
        <p:nvSpPr>
          <p:cNvPr id="19" name="TextBox 18">
            <a:extLst>
              <a:ext uri="{FF2B5EF4-FFF2-40B4-BE49-F238E27FC236}">
                <a16:creationId xmlns:a16="http://schemas.microsoft.com/office/drawing/2014/main" id="{34E0368E-359C-4716-8A27-49B83E902C44}"/>
              </a:ext>
            </a:extLst>
          </p:cNvPr>
          <p:cNvSpPr txBox="1"/>
          <p:nvPr/>
        </p:nvSpPr>
        <p:spPr>
          <a:xfrm>
            <a:off x="2036824" y="3060356"/>
            <a:ext cx="38985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0.8</a:t>
            </a:r>
          </a:p>
        </p:txBody>
      </p:sp>
      <p:sp>
        <p:nvSpPr>
          <p:cNvPr id="20" name="TextBox 19">
            <a:extLst>
              <a:ext uri="{FF2B5EF4-FFF2-40B4-BE49-F238E27FC236}">
                <a16:creationId xmlns:a16="http://schemas.microsoft.com/office/drawing/2014/main" id="{FCBEBDB9-3858-4CFB-9E9F-DAE5F3E9C35B}"/>
              </a:ext>
            </a:extLst>
          </p:cNvPr>
          <p:cNvSpPr txBox="1"/>
          <p:nvPr/>
        </p:nvSpPr>
        <p:spPr>
          <a:xfrm>
            <a:off x="2036824" y="3401939"/>
            <a:ext cx="38985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0.6</a:t>
            </a:r>
          </a:p>
        </p:txBody>
      </p:sp>
      <p:sp>
        <p:nvSpPr>
          <p:cNvPr id="32" name="TextBox 31">
            <a:extLst>
              <a:ext uri="{FF2B5EF4-FFF2-40B4-BE49-F238E27FC236}">
                <a16:creationId xmlns:a16="http://schemas.microsoft.com/office/drawing/2014/main" id="{7FD6FA4D-F29C-4481-AA0E-35CF5B69157F}"/>
              </a:ext>
            </a:extLst>
          </p:cNvPr>
          <p:cNvSpPr txBox="1"/>
          <p:nvPr/>
        </p:nvSpPr>
        <p:spPr>
          <a:xfrm>
            <a:off x="2036824" y="3739026"/>
            <a:ext cx="38985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0.4</a:t>
            </a:r>
          </a:p>
        </p:txBody>
      </p:sp>
      <p:sp>
        <p:nvSpPr>
          <p:cNvPr id="33" name="TextBox 32">
            <a:extLst>
              <a:ext uri="{FF2B5EF4-FFF2-40B4-BE49-F238E27FC236}">
                <a16:creationId xmlns:a16="http://schemas.microsoft.com/office/drawing/2014/main" id="{0AB38302-9016-414B-9150-529D881ABF2A}"/>
              </a:ext>
            </a:extLst>
          </p:cNvPr>
          <p:cNvSpPr txBox="1"/>
          <p:nvPr/>
        </p:nvSpPr>
        <p:spPr>
          <a:xfrm>
            <a:off x="2036824" y="4085103"/>
            <a:ext cx="38985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0.2</a:t>
            </a:r>
          </a:p>
        </p:txBody>
      </p:sp>
      <p:sp>
        <p:nvSpPr>
          <p:cNvPr id="34" name="TextBox 33">
            <a:extLst>
              <a:ext uri="{FF2B5EF4-FFF2-40B4-BE49-F238E27FC236}">
                <a16:creationId xmlns:a16="http://schemas.microsoft.com/office/drawing/2014/main" id="{EDC62B65-2B82-415C-A216-01A849B31421}"/>
              </a:ext>
            </a:extLst>
          </p:cNvPr>
          <p:cNvSpPr txBox="1"/>
          <p:nvPr/>
        </p:nvSpPr>
        <p:spPr>
          <a:xfrm>
            <a:off x="2036824" y="4422191"/>
            <a:ext cx="38985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0.0</a:t>
            </a:r>
          </a:p>
        </p:txBody>
      </p:sp>
      <p:cxnSp>
        <p:nvCxnSpPr>
          <p:cNvPr id="35" name="Straight Connector 34">
            <a:extLst>
              <a:ext uri="{FF2B5EF4-FFF2-40B4-BE49-F238E27FC236}">
                <a16:creationId xmlns:a16="http://schemas.microsoft.com/office/drawing/2014/main" id="{A807877D-CA87-4E05-ABC3-27C7FC7EA9D7}"/>
              </a:ext>
            </a:extLst>
          </p:cNvPr>
          <p:cNvCxnSpPr/>
          <p:nvPr/>
        </p:nvCxnSpPr>
        <p:spPr>
          <a:xfrm>
            <a:off x="2440858" y="2880577"/>
            <a:ext cx="0" cy="1693636"/>
          </a:xfrm>
          <a:prstGeom prst="line">
            <a:avLst/>
          </a:prstGeom>
          <a:noFill/>
          <a:ln w="12700" cap="flat" cmpd="sng" algn="ctr">
            <a:solidFill>
              <a:srgbClr val="1C1E5E"/>
            </a:solidFill>
            <a:prstDash val="solid"/>
            <a:miter lim="800000"/>
          </a:ln>
          <a:effectLst/>
        </p:spPr>
      </p:cxnSp>
      <p:cxnSp>
        <p:nvCxnSpPr>
          <p:cNvPr id="36" name="Straight Connector 35">
            <a:extLst>
              <a:ext uri="{FF2B5EF4-FFF2-40B4-BE49-F238E27FC236}">
                <a16:creationId xmlns:a16="http://schemas.microsoft.com/office/drawing/2014/main" id="{DABC73F8-A571-4C7A-B8EE-2377CE475E82}"/>
              </a:ext>
            </a:extLst>
          </p:cNvPr>
          <p:cNvCxnSpPr/>
          <p:nvPr/>
        </p:nvCxnSpPr>
        <p:spPr>
          <a:xfrm>
            <a:off x="2425759" y="4575523"/>
            <a:ext cx="3137682" cy="0"/>
          </a:xfrm>
          <a:prstGeom prst="line">
            <a:avLst/>
          </a:prstGeom>
          <a:noFill/>
          <a:ln w="12700" cap="flat" cmpd="sng" algn="ctr">
            <a:solidFill>
              <a:srgbClr val="595959"/>
            </a:solidFill>
            <a:prstDash val="solid"/>
            <a:miter lim="800000"/>
          </a:ln>
          <a:effectLst/>
        </p:spPr>
      </p:cxnSp>
      <p:cxnSp>
        <p:nvCxnSpPr>
          <p:cNvPr id="37" name="Straight Connector 36">
            <a:extLst>
              <a:ext uri="{FF2B5EF4-FFF2-40B4-BE49-F238E27FC236}">
                <a16:creationId xmlns:a16="http://schemas.microsoft.com/office/drawing/2014/main" id="{F3BB6F93-445E-416E-AC25-73ABC53A2050}"/>
              </a:ext>
            </a:extLst>
          </p:cNvPr>
          <p:cNvCxnSpPr/>
          <p:nvPr/>
        </p:nvCxnSpPr>
        <p:spPr>
          <a:xfrm>
            <a:off x="2374363" y="2885072"/>
            <a:ext cx="74291" cy="0"/>
          </a:xfrm>
          <a:prstGeom prst="line">
            <a:avLst/>
          </a:prstGeom>
          <a:noFill/>
          <a:ln w="12700" cap="flat" cmpd="sng" algn="ctr">
            <a:solidFill>
              <a:srgbClr val="595959"/>
            </a:solidFill>
            <a:prstDash val="solid"/>
            <a:miter lim="800000"/>
          </a:ln>
          <a:effectLst/>
        </p:spPr>
      </p:cxnSp>
      <p:cxnSp>
        <p:nvCxnSpPr>
          <p:cNvPr id="38" name="Straight Connector 37">
            <a:extLst>
              <a:ext uri="{FF2B5EF4-FFF2-40B4-BE49-F238E27FC236}">
                <a16:creationId xmlns:a16="http://schemas.microsoft.com/office/drawing/2014/main" id="{EF02A8ED-ECF6-4165-8D58-8EAC8AB85D07}"/>
              </a:ext>
            </a:extLst>
          </p:cNvPr>
          <p:cNvCxnSpPr/>
          <p:nvPr/>
        </p:nvCxnSpPr>
        <p:spPr>
          <a:xfrm>
            <a:off x="2374363" y="3213172"/>
            <a:ext cx="74291" cy="0"/>
          </a:xfrm>
          <a:prstGeom prst="line">
            <a:avLst/>
          </a:prstGeom>
          <a:noFill/>
          <a:ln w="12700" cap="flat" cmpd="sng" algn="ctr">
            <a:solidFill>
              <a:srgbClr val="595959"/>
            </a:solidFill>
            <a:prstDash val="solid"/>
            <a:miter lim="800000"/>
          </a:ln>
          <a:effectLst/>
        </p:spPr>
      </p:cxnSp>
      <p:cxnSp>
        <p:nvCxnSpPr>
          <p:cNvPr id="39" name="Straight Connector 38">
            <a:extLst>
              <a:ext uri="{FF2B5EF4-FFF2-40B4-BE49-F238E27FC236}">
                <a16:creationId xmlns:a16="http://schemas.microsoft.com/office/drawing/2014/main" id="{7316DA9B-36A6-4724-A9D0-9E67F26E4279}"/>
              </a:ext>
            </a:extLst>
          </p:cNvPr>
          <p:cNvCxnSpPr/>
          <p:nvPr/>
        </p:nvCxnSpPr>
        <p:spPr>
          <a:xfrm>
            <a:off x="2374363" y="3559249"/>
            <a:ext cx="74291" cy="0"/>
          </a:xfrm>
          <a:prstGeom prst="line">
            <a:avLst/>
          </a:prstGeom>
          <a:noFill/>
          <a:ln w="12700" cap="flat" cmpd="sng" algn="ctr">
            <a:solidFill>
              <a:srgbClr val="595959"/>
            </a:solidFill>
            <a:prstDash val="solid"/>
            <a:miter lim="800000"/>
          </a:ln>
          <a:effectLst/>
        </p:spPr>
      </p:cxnSp>
      <p:cxnSp>
        <p:nvCxnSpPr>
          <p:cNvPr id="40" name="Straight Connector 39">
            <a:extLst>
              <a:ext uri="{FF2B5EF4-FFF2-40B4-BE49-F238E27FC236}">
                <a16:creationId xmlns:a16="http://schemas.microsoft.com/office/drawing/2014/main" id="{422FE6BA-EEB6-4365-9458-2B672AA30AD0}"/>
              </a:ext>
            </a:extLst>
          </p:cNvPr>
          <p:cNvCxnSpPr/>
          <p:nvPr/>
        </p:nvCxnSpPr>
        <p:spPr>
          <a:xfrm>
            <a:off x="2374363" y="3891842"/>
            <a:ext cx="74291" cy="0"/>
          </a:xfrm>
          <a:prstGeom prst="line">
            <a:avLst/>
          </a:prstGeom>
          <a:noFill/>
          <a:ln w="12700" cap="flat" cmpd="sng" algn="ctr">
            <a:solidFill>
              <a:srgbClr val="595959"/>
            </a:solidFill>
            <a:prstDash val="solid"/>
            <a:miter lim="800000"/>
          </a:ln>
          <a:effectLst/>
        </p:spPr>
      </p:cxnSp>
      <p:cxnSp>
        <p:nvCxnSpPr>
          <p:cNvPr id="41" name="Straight Connector 40">
            <a:extLst>
              <a:ext uri="{FF2B5EF4-FFF2-40B4-BE49-F238E27FC236}">
                <a16:creationId xmlns:a16="http://schemas.microsoft.com/office/drawing/2014/main" id="{A5447E07-70F2-4B10-BCD9-AADDEA0F366D}"/>
              </a:ext>
            </a:extLst>
          </p:cNvPr>
          <p:cNvCxnSpPr/>
          <p:nvPr/>
        </p:nvCxnSpPr>
        <p:spPr>
          <a:xfrm>
            <a:off x="2374363" y="4237920"/>
            <a:ext cx="74291" cy="0"/>
          </a:xfrm>
          <a:prstGeom prst="line">
            <a:avLst/>
          </a:prstGeom>
          <a:noFill/>
          <a:ln w="12700" cap="flat" cmpd="sng" algn="ctr">
            <a:solidFill>
              <a:srgbClr val="595959"/>
            </a:solidFill>
            <a:prstDash val="solid"/>
            <a:miter lim="800000"/>
          </a:ln>
          <a:effectLst/>
        </p:spPr>
      </p:cxnSp>
      <p:cxnSp>
        <p:nvCxnSpPr>
          <p:cNvPr id="42" name="Straight Connector 41">
            <a:extLst>
              <a:ext uri="{FF2B5EF4-FFF2-40B4-BE49-F238E27FC236}">
                <a16:creationId xmlns:a16="http://schemas.microsoft.com/office/drawing/2014/main" id="{4147EBE1-44DC-43AD-92CB-8BA3A01B09B6}"/>
              </a:ext>
            </a:extLst>
          </p:cNvPr>
          <p:cNvCxnSpPr/>
          <p:nvPr/>
        </p:nvCxnSpPr>
        <p:spPr>
          <a:xfrm>
            <a:off x="2374363" y="4575009"/>
            <a:ext cx="74291" cy="0"/>
          </a:xfrm>
          <a:prstGeom prst="line">
            <a:avLst/>
          </a:prstGeom>
          <a:noFill/>
          <a:ln w="12700" cap="flat" cmpd="sng" algn="ctr">
            <a:solidFill>
              <a:srgbClr val="595959"/>
            </a:solidFill>
            <a:prstDash val="solid"/>
            <a:miter lim="800000"/>
          </a:ln>
          <a:effectLst/>
        </p:spPr>
      </p:cxnSp>
      <p:cxnSp>
        <p:nvCxnSpPr>
          <p:cNvPr id="43" name="Straight Connector 42">
            <a:extLst>
              <a:ext uri="{FF2B5EF4-FFF2-40B4-BE49-F238E27FC236}">
                <a16:creationId xmlns:a16="http://schemas.microsoft.com/office/drawing/2014/main" id="{22FA39CB-375E-40F9-9252-E81F1BCFEB26}"/>
              </a:ext>
            </a:extLst>
          </p:cNvPr>
          <p:cNvCxnSpPr/>
          <p:nvPr/>
        </p:nvCxnSpPr>
        <p:spPr>
          <a:xfrm>
            <a:off x="2587450" y="4583460"/>
            <a:ext cx="0" cy="67417"/>
          </a:xfrm>
          <a:prstGeom prst="line">
            <a:avLst/>
          </a:prstGeom>
          <a:noFill/>
          <a:ln w="12700" cap="flat" cmpd="sng" algn="ctr">
            <a:solidFill>
              <a:srgbClr val="595959"/>
            </a:solidFill>
            <a:prstDash val="solid"/>
            <a:miter lim="800000"/>
          </a:ln>
          <a:effectLst/>
        </p:spPr>
      </p:cxnSp>
      <p:cxnSp>
        <p:nvCxnSpPr>
          <p:cNvPr id="44" name="Straight Connector 43">
            <a:extLst>
              <a:ext uri="{FF2B5EF4-FFF2-40B4-BE49-F238E27FC236}">
                <a16:creationId xmlns:a16="http://schemas.microsoft.com/office/drawing/2014/main" id="{6BDDC61C-540D-4774-BD44-1CE2D4047977}"/>
              </a:ext>
            </a:extLst>
          </p:cNvPr>
          <p:cNvCxnSpPr/>
          <p:nvPr/>
        </p:nvCxnSpPr>
        <p:spPr>
          <a:xfrm>
            <a:off x="3325985" y="4583460"/>
            <a:ext cx="0" cy="67417"/>
          </a:xfrm>
          <a:prstGeom prst="line">
            <a:avLst/>
          </a:prstGeom>
          <a:noFill/>
          <a:ln w="12700" cap="flat" cmpd="sng" algn="ctr">
            <a:solidFill>
              <a:srgbClr val="595959"/>
            </a:solidFill>
            <a:prstDash val="solid"/>
            <a:miter lim="800000"/>
          </a:ln>
          <a:effectLst/>
        </p:spPr>
      </p:cxnSp>
      <p:cxnSp>
        <p:nvCxnSpPr>
          <p:cNvPr id="47" name="Straight Connector 46">
            <a:extLst>
              <a:ext uri="{FF2B5EF4-FFF2-40B4-BE49-F238E27FC236}">
                <a16:creationId xmlns:a16="http://schemas.microsoft.com/office/drawing/2014/main" id="{4498FC4D-BBA8-4CD8-943B-36B660910775}"/>
              </a:ext>
            </a:extLst>
          </p:cNvPr>
          <p:cNvCxnSpPr/>
          <p:nvPr/>
        </p:nvCxnSpPr>
        <p:spPr>
          <a:xfrm>
            <a:off x="4064520" y="4583460"/>
            <a:ext cx="0" cy="67417"/>
          </a:xfrm>
          <a:prstGeom prst="line">
            <a:avLst/>
          </a:prstGeom>
          <a:noFill/>
          <a:ln w="12700" cap="flat" cmpd="sng" algn="ctr">
            <a:solidFill>
              <a:srgbClr val="595959"/>
            </a:solidFill>
            <a:prstDash val="solid"/>
            <a:miter lim="800000"/>
          </a:ln>
          <a:effectLst/>
        </p:spPr>
      </p:cxnSp>
      <p:cxnSp>
        <p:nvCxnSpPr>
          <p:cNvPr id="48" name="Straight Connector 47">
            <a:extLst>
              <a:ext uri="{FF2B5EF4-FFF2-40B4-BE49-F238E27FC236}">
                <a16:creationId xmlns:a16="http://schemas.microsoft.com/office/drawing/2014/main" id="{96A1F608-AA78-4A06-9306-3F758D011F29}"/>
              </a:ext>
            </a:extLst>
          </p:cNvPr>
          <p:cNvCxnSpPr/>
          <p:nvPr/>
        </p:nvCxnSpPr>
        <p:spPr>
          <a:xfrm>
            <a:off x="4803055" y="4583460"/>
            <a:ext cx="0" cy="67417"/>
          </a:xfrm>
          <a:prstGeom prst="line">
            <a:avLst/>
          </a:prstGeom>
          <a:noFill/>
          <a:ln w="12700" cap="flat" cmpd="sng" algn="ctr">
            <a:solidFill>
              <a:srgbClr val="595959"/>
            </a:solidFill>
            <a:prstDash val="solid"/>
            <a:miter lim="800000"/>
          </a:ln>
          <a:effectLst/>
        </p:spPr>
      </p:cxnSp>
      <p:cxnSp>
        <p:nvCxnSpPr>
          <p:cNvPr id="49" name="Straight Connector 48">
            <a:extLst>
              <a:ext uri="{FF2B5EF4-FFF2-40B4-BE49-F238E27FC236}">
                <a16:creationId xmlns:a16="http://schemas.microsoft.com/office/drawing/2014/main" id="{048D52E2-79F2-4B38-A8FD-FCB1FAD1EFC6}"/>
              </a:ext>
            </a:extLst>
          </p:cNvPr>
          <p:cNvCxnSpPr/>
          <p:nvPr/>
        </p:nvCxnSpPr>
        <p:spPr>
          <a:xfrm>
            <a:off x="5550330" y="4583460"/>
            <a:ext cx="0" cy="67417"/>
          </a:xfrm>
          <a:prstGeom prst="line">
            <a:avLst/>
          </a:prstGeom>
          <a:noFill/>
          <a:ln w="12700" cap="flat" cmpd="sng" algn="ctr">
            <a:solidFill>
              <a:srgbClr val="595959"/>
            </a:solidFill>
            <a:prstDash val="solid"/>
            <a:miter lim="800000"/>
          </a:ln>
          <a:effectLst/>
        </p:spPr>
      </p:cxnSp>
      <p:sp>
        <p:nvSpPr>
          <p:cNvPr id="50" name="TextBox 49">
            <a:extLst>
              <a:ext uri="{FF2B5EF4-FFF2-40B4-BE49-F238E27FC236}">
                <a16:creationId xmlns:a16="http://schemas.microsoft.com/office/drawing/2014/main" id="{810F2497-170E-4BDE-A29C-AB51B840F9E1}"/>
              </a:ext>
            </a:extLst>
          </p:cNvPr>
          <p:cNvSpPr txBox="1"/>
          <p:nvPr/>
        </p:nvSpPr>
        <p:spPr>
          <a:xfrm>
            <a:off x="2438873" y="4619412"/>
            <a:ext cx="26642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0</a:t>
            </a:r>
          </a:p>
        </p:txBody>
      </p:sp>
      <p:sp>
        <p:nvSpPr>
          <p:cNvPr id="51" name="TextBox 50">
            <a:extLst>
              <a:ext uri="{FF2B5EF4-FFF2-40B4-BE49-F238E27FC236}">
                <a16:creationId xmlns:a16="http://schemas.microsoft.com/office/drawing/2014/main" id="{2B952830-702D-4396-8C11-CA875DC6B4C8}"/>
              </a:ext>
            </a:extLst>
          </p:cNvPr>
          <p:cNvSpPr txBox="1"/>
          <p:nvPr/>
        </p:nvSpPr>
        <p:spPr>
          <a:xfrm>
            <a:off x="3109417" y="4619412"/>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100</a:t>
            </a:r>
          </a:p>
        </p:txBody>
      </p:sp>
      <p:sp>
        <p:nvSpPr>
          <p:cNvPr id="52" name="TextBox 51">
            <a:extLst>
              <a:ext uri="{FF2B5EF4-FFF2-40B4-BE49-F238E27FC236}">
                <a16:creationId xmlns:a16="http://schemas.microsoft.com/office/drawing/2014/main" id="{70374359-7EDE-41B0-9DC0-CA921B0C4808}"/>
              </a:ext>
            </a:extLst>
          </p:cNvPr>
          <p:cNvSpPr txBox="1"/>
          <p:nvPr/>
        </p:nvSpPr>
        <p:spPr>
          <a:xfrm>
            <a:off x="3843583" y="4619412"/>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200</a:t>
            </a:r>
          </a:p>
        </p:txBody>
      </p:sp>
      <p:sp>
        <p:nvSpPr>
          <p:cNvPr id="53" name="TextBox 52">
            <a:extLst>
              <a:ext uri="{FF2B5EF4-FFF2-40B4-BE49-F238E27FC236}">
                <a16:creationId xmlns:a16="http://schemas.microsoft.com/office/drawing/2014/main" id="{B1A035A1-D543-4A92-84C1-77C5445B68DD}"/>
              </a:ext>
            </a:extLst>
          </p:cNvPr>
          <p:cNvSpPr txBox="1"/>
          <p:nvPr/>
        </p:nvSpPr>
        <p:spPr>
          <a:xfrm>
            <a:off x="4586487" y="4619412"/>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300</a:t>
            </a:r>
          </a:p>
        </p:txBody>
      </p:sp>
      <p:sp>
        <p:nvSpPr>
          <p:cNvPr id="54" name="TextBox 53">
            <a:extLst>
              <a:ext uri="{FF2B5EF4-FFF2-40B4-BE49-F238E27FC236}">
                <a16:creationId xmlns:a16="http://schemas.microsoft.com/office/drawing/2014/main" id="{DF271527-F9E0-40F1-A115-029C153F15A4}"/>
              </a:ext>
            </a:extLst>
          </p:cNvPr>
          <p:cNvSpPr txBox="1"/>
          <p:nvPr/>
        </p:nvSpPr>
        <p:spPr>
          <a:xfrm>
            <a:off x="5338134" y="4619412"/>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400</a:t>
            </a:r>
          </a:p>
        </p:txBody>
      </p:sp>
      <p:sp>
        <p:nvSpPr>
          <p:cNvPr id="55" name="TextBox 54">
            <a:extLst>
              <a:ext uri="{FF2B5EF4-FFF2-40B4-BE49-F238E27FC236}">
                <a16:creationId xmlns:a16="http://schemas.microsoft.com/office/drawing/2014/main" id="{A5BBEFEA-EC8A-486B-A6F5-D55BAC5255A4}"/>
              </a:ext>
            </a:extLst>
          </p:cNvPr>
          <p:cNvSpPr txBox="1"/>
          <p:nvPr/>
        </p:nvSpPr>
        <p:spPr>
          <a:xfrm rot="16200000">
            <a:off x="742198" y="3540286"/>
            <a:ext cx="2486578"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dirty="0">
                <a:ln>
                  <a:noFill/>
                </a:ln>
                <a:solidFill>
                  <a:schemeClr val="tx1">
                    <a:lumMod val="85000"/>
                    <a:lumOff val="15000"/>
                  </a:schemeClr>
                </a:solidFill>
                <a:effectLst/>
                <a:uLnTx/>
                <a:uFillTx/>
                <a:latin typeface="Arial Narrow" panose="020B0606020202030204" pitchFamily="34" charset="0"/>
                <a:cs typeface="Century Gothic"/>
              </a:rPr>
              <a:t>Proportion sans événements</a:t>
            </a:r>
          </a:p>
        </p:txBody>
      </p:sp>
      <p:sp>
        <p:nvSpPr>
          <p:cNvPr id="56" name="TextBox 55">
            <a:extLst>
              <a:ext uri="{FF2B5EF4-FFF2-40B4-BE49-F238E27FC236}">
                <a16:creationId xmlns:a16="http://schemas.microsoft.com/office/drawing/2014/main" id="{DFFFFD3E-97C3-4972-83EA-EC0E85C30ED2}"/>
              </a:ext>
            </a:extLst>
          </p:cNvPr>
          <p:cNvSpPr txBox="1"/>
          <p:nvPr/>
        </p:nvSpPr>
        <p:spPr>
          <a:xfrm>
            <a:off x="1628316" y="4847762"/>
            <a:ext cx="4899098"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MC" sz="1600" b="1" i="0" u="none" strike="noStrike" kern="0" cap="none" spc="0" normalizeH="0" baseline="0" dirty="0">
                <a:ln>
                  <a:noFill/>
                </a:ln>
                <a:solidFill>
                  <a:schemeClr val="tx1">
                    <a:lumMod val="85000"/>
                    <a:lumOff val="15000"/>
                  </a:schemeClr>
                </a:solidFill>
                <a:effectLst/>
                <a:uLnTx/>
                <a:uFillTx/>
                <a:latin typeface="Arial Narrow" panose="020B0606020202030204" pitchFamily="34" charset="0"/>
                <a:cs typeface="Century Gothic"/>
              </a:rPr>
              <a:t>Temps jusqu’au premier événement hémorragique (jours)</a:t>
            </a:r>
          </a:p>
        </p:txBody>
      </p:sp>
      <p:sp>
        <p:nvSpPr>
          <p:cNvPr id="57" name="TextBox 56">
            <a:extLst>
              <a:ext uri="{FF2B5EF4-FFF2-40B4-BE49-F238E27FC236}">
                <a16:creationId xmlns:a16="http://schemas.microsoft.com/office/drawing/2014/main" id="{D4EC3E2D-B5FC-4DAF-BE0C-B84C6FD62CE1}"/>
              </a:ext>
            </a:extLst>
          </p:cNvPr>
          <p:cNvSpPr txBox="1"/>
          <p:nvPr/>
        </p:nvSpPr>
        <p:spPr>
          <a:xfrm>
            <a:off x="3736768" y="3316550"/>
            <a:ext cx="1465466"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p=0,65 (</a:t>
            </a:r>
            <a:r>
              <a:rPr lang="en-US" sz="1200" kern="0" dirty="0">
                <a:solidFill>
                  <a:schemeClr val="tx1">
                    <a:lumMod val="85000"/>
                    <a:lumOff val="15000"/>
                  </a:schemeClr>
                </a:solidFill>
                <a:latin typeface="Arial Narrow" panose="020B0606020202030204" pitchFamily="34" charset="0"/>
                <a:cs typeface="Century Gothic"/>
              </a:rPr>
              <a:t>Test </a:t>
            </a:r>
            <a:r>
              <a:rPr kumimoji="0" lang="en-US" sz="12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log-rank)</a:t>
            </a:r>
          </a:p>
        </p:txBody>
      </p:sp>
      <p:sp>
        <p:nvSpPr>
          <p:cNvPr id="58" name="Freeform 32">
            <a:extLst>
              <a:ext uri="{FF2B5EF4-FFF2-40B4-BE49-F238E27FC236}">
                <a16:creationId xmlns:a16="http://schemas.microsoft.com/office/drawing/2014/main" id="{719C07CC-F023-482C-A8A8-2E86EB7CD187}"/>
              </a:ext>
            </a:extLst>
          </p:cNvPr>
          <p:cNvSpPr/>
          <p:nvPr/>
        </p:nvSpPr>
        <p:spPr>
          <a:xfrm>
            <a:off x="2600560" y="2880577"/>
            <a:ext cx="2971620" cy="107869"/>
          </a:xfrm>
          <a:custGeom>
            <a:avLst/>
            <a:gdLst>
              <a:gd name="connsiteX0" fmla="*/ 2657231 w 2657231"/>
              <a:gd name="connsiteY0" fmla="*/ 85970 h 93785"/>
              <a:gd name="connsiteX1" fmla="*/ 1942123 w 2657231"/>
              <a:gd name="connsiteY1" fmla="*/ 93785 h 93785"/>
              <a:gd name="connsiteX2" fmla="*/ 1906954 w 2657231"/>
              <a:gd name="connsiteY2" fmla="*/ 74246 h 93785"/>
              <a:gd name="connsiteX3" fmla="*/ 1672492 w 2657231"/>
              <a:gd name="connsiteY3" fmla="*/ 74246 h 93785"/>
              <a:gd name="connsiteX4" fmla="*/ 1539631 w 2657231"/>
              <a:gd name="connsiteY4" fmla="*/ 66431 h 93785"/>
              <a:gd name="connsiteX5" fmla="*/ 1488831 w 2657231"/>
              <a:gd name="connsiteY5" fmla="*/ 54708 h 93785"/>
              <a:gd name="connsiteX6" fmla="*/ 1387231 w 2657231"/>
              <a:gd name="connsiteY6" fmla="*/ 54708 h 93785"/>
              <a:gd name="connsiteX7" fmla="*/ 1344246 w 2657231"/>
              <a:gd name="connsiteY7" fmla="*/ 42985 h 93785"/>
              <a:gd name="connsiteX8" fmla="*/ 441569 w 2657231"/>
              <a:gd name="connsiteY8" fmla="*/ 42985 h 93785"/>
              <a:gd name="connsiteX9" fmla="*/ 406400 w 2657231"/>
              <a:gd name="connsiteY9" fmla="*/ 27354 h 93785"/>
              <a:gd name="connsiteX10" fmla="*/ 328246 w 2657231"/>
              <a:gd name="connsiteY10" fmla="*/ 31262 h 93785"/>
              <a:gd name="connsiteX11" fmla="*/ 285262 w 2657231"/>
              <a:gd name="connsiteY11" fmla="*/ 15631 h 93785"/>
              <a:gd name="connsiteX12" fmla="*/ 187569 w 2657231"/>
              <a:gd name="connsiteY12" fmla="*/ 15631 h 93785"/>
              <a:gd name="connsiteX13" fmla="*/ 105508 w 2657231"/>
              <a:gd name="connsiteY13" fmla="*/ 0 h 93785"/>
              <a:gd name="connsiteX14" fmla="*/ 0 w 2657231"/>
              <a:gd name="connsiteY14" fmla="*/ 0 h 9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57231" h="93785">
                <a:moveTo>
                  <a:pt x="2657231" y="85970"/>
                </a:moveTo>
                <a:lnTo>
                  <a:pt x="1942123" y="93785"/>
                </a:lnTo>
                <a:lnTo>
                  <a:pt x="1906954" y="74246"/>
                </a:lnTo>
                <a:lnTo>
                  <a:pt x="1672492" y="74246"/>
                </a:lnTo>
                <a:lnTo>
                  <a:pt x="1539631" y="66431"/>
                </a:lnTo>
                <a:lnTo>
                  <a:pt x="1488831" y="54708"/>
                </a:lnTo>
                <a:lnTo>
                  <a:pt x="1387231" y="54708"/>
                </a:lnTo>
                <a:lnTo>
                  <a:pt x="1344246" y="42985"/>
                </a:lnTo>
                <a:lnTo>
                  <a:pt x="441569" y="42985"/>
                </a:lnTo>
                <a:lnTo>
                  <a:pt x="406400" y="27354"/>
                </a:lnTo>
                <a:lnTo>
                  <a:pt x="328246" y="31262"/>
                </a:lnTo>
                <a:lnTo>
                  <a:pt x="285262" y="15631"/>
                </a:lnTo>
                <a:lnTo>
                  <a:pt x="187569" y="15631"/>
                </a:lnTo>
                <a:lnTo>
                  <a:pt x="105508" y="0"/>
                </a:lnTo>
                <a:lnTo>
                  <a:pt x="0" y="0"/>
                </a:lnTo>
              </a:path>
            </a:pathLst>
          </a:custGeom>
          <a:solidFill>
            <a:srgbClr val="1C1E5E"/>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tx1">
                  <a:lumMod val="85000"/>
                  <a:lumOff val="15000"/>
                </a:schemeClr>
              </a:solidFill>
              <a:effectLst/>
              <a:uLnTx/>
              <a:uFillTx/>
              <a:latin typeface="Arial Narrow" panose="020B0606020202030204" pitchFamily="34" charset="0"/>
            </a:endParaRPr>
          </a:p>
        </p:txBody>
      </p:sp>
      <p:sp>
        <p:nvSpPr>
          <p:cNvPr id="59" name="Freeform 33">
            <a:extLst>
              <a:ext uri="{FF2B5EF4-FFF2-40B4-BE49-F238E27FC236}">
                <a16:creationId xmlns:a16="http://schemas.microsoft.com/office/drawing/2014/main" id="{7A29CC84-DE25-4D8D-826E-39085F0E4A7C}"/>
              </a:ext>
            </a:extLst>
          </p:cNvPr>
          <p:cNvSpPr/>
          <p:nvPr/>
        </p:nvSpPr>
        <p:spPr>
          <a:xfrm>
            <a:off x="2583080" y="2871589"/>
            <a:ext cx="2962880" cy="134836"/>
          </a:xfrm>
          <a:custGeom>
            <a:avLst/>
            <a:gdLst>
              <a:gd name="connsiteX0" fmla="*/ 0 w 2649416"/>
              <a:gd name="connsiteY0" fmla="*/ 0 h 117231"/>
              <a:gd name="connsiteX1" fmla="*/ 148493 w 2649416"/>
              <a:gd name="connsiteY1" fmla="*/ 7815 h 117231"/>
              <a:gd name="connsiteX2" fmla="*/ 187570 w 2649416"/>
              <a:gd name="connsiteY2" fmla="*/ 23446 h 117231"/>
              <a:gd name="connsiteX3" fmla="*/ 308708 w 2649416"/>
              <a:gd name="connsiteY3" fmla="*/ 23446 h 117231"/>
              <a:gd name="connsiteX4" fmla="*/ 308708 w 2649416"/>
              <a:gd name="connsiteY4" fmla="*/ 23446 h 117231"/>
              <a:gd name="connsiteX5" fmla="*/ 347785 w 2649416"/>
              <a:gd name="connsiteY5" fmla="*/ 39077 h 117231"/>
              <a:gd name="connsiteX6" fmla="*/ 437662 w 2649416"/>
              <a:gd name="connsiteY6" fmla="*/ 39077 h 117231"/>
              <a:gd name="connsiteX7" fmla="*/ 476739 w 2649416"/>
              <a:gd name="connsiteY7" fmla="*/ 50800 h 117231"/>
              <a:gd name="connsiteX8" fmla="*/ 609600 w 2649416"/>
              <a:gd name="connsiteY8" fmla="*/ 54708 h 117231"/>
              <a:gd name="connsiteX9" fmla="*/ 777631 w 2649416"/>
              <a:gd name="connsiteY9" fmla="*/ 58615 h 117231"/>
              <a:gd name="connsiteX10" fmla="*/ 828431 w 2649416"/>
              <a:gd name="connsiteY10" fmla="*/ 66431 h 117231"/>
              <a:gd name="connsiteX11" fmla="*/ 867508 w 2649416"/>
              <a:gd name="connsiteY11" fmla="*/ 74246 h 117231"/>
              <a:gd name="connsiteX12" fmla="*/ 1144954 w 2649416"/>
              <a:gd name="connsiteY12" fmla="*/ 74246 h 117231"/>
              <a:gd name="connsiteX13" fmla="*/ 1195754 w 2649416"/>
              <a:gd name="connsiteY13" fmla="*/ 78154 h 117231"/>
              <a:gd name="connsiteX14" fmla="*/ 1262185 w 2649416"/>
              <a:gd name="connsiteY14" fmla="*/ 82061 h 117231"/>
              <a:gd name="connsiteX15" fmla="*/ 1371600 w 2649416"/>
              <a:gd name="connsiteY15" fmla="*/ 89877 h 117231"/>
              <a:gd name="connsiteX16" fmla="*/ 1414585 w 2649416"/>
              <a:gd name="connsiteY16" fmla="*/ 93785 h 117231"/>
              <a:gd name="connsiteX17" fmla="*/ 1957754 w 2649416"/>
              <a:gd name="connsiteY17" fmla="*/ 93785 h 117231"/>
              <a:gd name="connsiteX18" fmla="*/ 1957754 w 2649416"/>
              <a:gd name="connsiteY18" fmla="*/ 93785 h 117231"/>
              <a:gd name="connsiteX19" fmla="*/ 1992923 w 2649416"/>
              <a:gd name="connsiteY19" fmla="*/ 105508 h 117231"/>
              <a:gd name="connsiteX20" fmla="*/ 2305539 w 2649416"/>
              <a:gd name="connsiteY20" fmla="*/ 105508 h 117231"/>
              <a:gd name="connsiteX21" fmla="*/ 2348523 w 2649416"/>
              <a:gd name="connsiteY21" fmla="*/ 117231 h 117231"/>
              <a:gd name="connsiteX22" fmla="*/ 2649416 w 2649416"/>
              <a:gd name="connsiteY22" fmla="*/ 109415 h 11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9416" h="117231">
                <a:moveTo>
                  <a:pt x="0" y="0"/>
                </a:moveTo>
                <a:lnTo>
                  <a:pt x="148493" y="7815"/>
                </a:lnTo>
                <a:lnTo>
                  <a:pt x="187570" y="23446"/>
                </a:lnTo>
                <a:lnTo>
                  <a:pt x="308708" y="23446"/>
                </a:lnTo>
                <a:lnTo>
                  <a:pt x="308708" y="23446"/>
                </a:lnTo>
                <a:lnTo>
                  <a:pt x="347785" y="39077"/>
                </a:lnTo>
                <a:lnTo>
                  <a:pt x="437662" y="39077"/>
                </a:lnTo>
                <a:lnTo>
                  <a:pt x="476739" y="50800"/>
                </a:lnTo>
                <a:lnTo>
                  <a:pt x="609600" y="54708"/>
                </a:lnTo>
                <a:lnTo>
                  <a:pt x="777631" y="58615"/>
                </a:lnTo>
                <a:lnTo>
                  <a:pt x="828431" y="66431"/>
                </a:lnTo>
                <a:lnTo>
                  <a:pt x="867508" y="74246"/>
                </a:lnTo>
                <a:lnTo>
                  <a:pt x="1144954" y="74246"/>
                </a:lnTo>
                <a:lnTo>
                  <a:pt x="1195754" y="78154"/>
                </a:lnTo>
                <a:lnTo>
                  <a:pt x="1262185" y="82061"/>
                </a:lnTo>
                <a:lnTo>
                  <a:pt x="1371600" y="89877"/>
                </a:lnTo>
                <a:lnTo>
                  <a:pt x="1414585" y="93785"/>
                </a:lnTo>
                <a:lnTo>
                  <a:pt x="1957754" y="93785"/>
                </a:lnTo>
                <a:lnTo>
                  <a:pt x="1957754" y="93785"/>
                </a:lnTo>
                <a:lnTo>
                  <a:pt x="1992923" y="105508"/>
                </a:lnTo>
                <a:lnTo>
                  <a:pt x="2305539" y="105508"/>
                </a:lnTo>
                <a:lnTo>
                  <a:pt x="2348523" y="117231"/>
                </a:lnTo>
                <a:lnTo>
                  <a:pt x="2649416" y="109415"/>
                </a:lnTo>
              </a:path>
            </a:pathLst>
          </a:custGeom>
          <a:noFill/>
          <a:ln w="12700" cap="flat" cmpd="sng" algn="ctr">
            <a:solidFill>
              <a:srgbClr val="1A998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endParaRPr>
          </a:p>
        </p:txBody>
      </p:sp>
      <p:sp>
        <p:nvSpPr>
          <p:cNvPr id="60" name="TextBox 59">
            <a:extLst>
              <a:ext uri="{FF2B5EF4-FFF2-40B4-BE49-F238E27FC236}">
                <a16:creationId xmlns:a16="http://schemas.microsoft.com/office/drawing/2014/main" id="{C7C206E3-5007-4038-8211-D442D904BEB5}"/>
              </a:ext>
            </a:extLst>
          </p:cNvPr>
          <p:cNvSpPr txBox="1"/>
          <p:nvPr/>
        </p:nvSpPr>
        <p:spPr>
          <a:xfrm>
            <a:off x="4549600" y="4174999"/>
            <a:ext cx="126989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chemeClr val="tx1">
                    <a:lumMod val="85000"/>
                    <a:lumOff val="15000"/>
                  </a:schemeClr>
                </a:solidFill>
                <a:effectLst/>
                <a:uLnTx/>
                <a:uFillTx/>
                <a:latin typeface="Arial Narrow" panose="020B0606020202030204" pitchFamily="34" charset="0"/>
                <a:cs typeface="Century Gothic"/>
              </a:rPr>
              <a:t>Risque</a:t>
            </a:r>
            <a:r>
              <a:rPr kumimoji="0" lang="en-US" sz="10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 </a:t>
            </a:r>
            <a:r>
              <a:rPr kumimoji="0" lang="en-US" sz="1000" b="0" i="0" u="none" strike="noStrike" kern="0" cap="none" spc="0" normalizeH="0" baseline="0" noProof="0" dirty="0" err="1">
                <a:ln>
                  <a:noFill/>
                </a:ln>
                <a:solidFill>
                  <a:schemeClr val="tx1">
                    <a:lumMod val="85000"/>
                    <a:lumOff val="15000"/>
                  </a:schemeClr>
                </a:solidFill>
                <a:effectLst/>
                <a:uLnTx/>
                <a:uFillTx/>
                <a:latin typeface="Arial Narrow" panose="020B0606020202030204" pitchFamily="34" charset="0"/>
                <a:cs typeface="Century Gothic"/>
              </a:rPr>
              <a:t>élevé</a:t>
            </a:r>
            <a:r>
              <a:rPr kumimoji="0" lang="en-US" sz="10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 de chutes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chemeClr val="tx1">
                    <a:lumMod val="85000"/>
                    <a:lumOff val="15000"/>
                  </a:schemeClr>
                </a:solidFill>
                <a:effectLst/>
                <a:uLnTx/>
                <a:uFillTx/>
                <a:latin typeface="Arial Narrow" panose="020B0606020202030204" pitchFamily="34" charset="0"/>
                <a:cs typeface="Century Gothic"/>
              </a:rPr>
              <a:t>Faible</a:t>
            </a:r>
            <a:r>
              <a:rPr kumimoji="0" lang="en-US" sz="10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 </a:t>
            </a:r>
            <a:r>
              <a:rPr kumimoji="0" lang="en-US" sz="1000" b="0" i="0" u="none" strike="noStrike" kern="0" cap="none" spc="0" normalizeH="0" baseline="0" noProof="0" dirty="0" err="1">
                <a:ln>
                  <a:noFill/>
                </a:ln>
                <a:solidFill>
                  <a:schemeClr val="tx1">
                    <a:lumMod val="85000"/>
                    <a:lumOff val="15000"/>
                  </a:schemeClr>
                </a:solidFill>
                <a:effectLst/>
                <a:uLnTx/>
                <a:uFillTx/>
                <a:latin typeface="Arial Narrow" panose="020B0606020202030204" pitchFamily="34" charset="0"/>
                <a:cs typeface="Century Gothic"/>
              </a:rPr>
              <a:t>risque</a:t>
            </a:r>
            <a:r>
              <a:rPr kumimoji="0" lang="en-US" sz="10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 de </a:t>
            </a:r>
            <a:r>
              <a:rPr lang="en-US" sz="1000" kern="0" dirty="0">
                <a:solidFill>
                  <a:schemeClr val="tx1">
                    <a:lumMod val="85000"/>
                    <a:lumOff val="15000"/>
                  </a:schemeClr>
                </a:solidFill>
                <a:latin typeface="Arial Narrow" panose="020B0606020202030204" pitchFamily="34" charset="0"/>
                <a:cs typeface="Century Gothic"/>
              </a:rPr>
              <a:t>chutes</a:t>
            </a:r>
            <a:endParaRPr kumimoji="0" lang="en-US" sz="10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endParaRPr>
          </a:p>
        </p:txBody>
      </p:sp>
      <p:cxnSp>
        <p:nvCxnSpPr>
          <p:cNvPr id="61" name="Straight Connector 60">
            <a:extLst>
              <a:ext uri="{FF2B5EF4-FFF2-40B4-BE49-F238E27FC236}">
                <a16:creationId xmlns:a16="http://schemas.microsoft.com/office/drawing/2014/main" id="{47941FC2-76CE-4921-A7AF-CFF493E2ADD3}"/>
              </a:ext>
            </a:extLst>
          </p:cNvPr>
          <p:cNvCxnSpPr/>
          <p:nvPr/>
        </p:nvCxnSpPr>
        <p:spPr>
          <a:xfrm>
            <a:off x="4479683" y="4300845"/>
            <a:ext cx="117990" cy="0"/>
          </a:xfrm>
          <a:prstGeom prst="line">
            <a:avLst/>
          </a:prstGeom>
          <a:noFill/>
          <a:ln w="12700" cap="flat" cmpd="sng" algn="ctr">
            <a:solidFill>
              <a:srgbClr val="1A998B"/>
            </a:solidFill>
            <a:prstDash val="solid"/>
            <a:miter lim="800000"/>
          </a:ln>
          <a:effectLst/>
        </p:spPr>
      </p:cxnSp>
      <p:cxnSp>
        <p:nvCxnSpPr>
          <p:cNvPr id="62" name="Straight Connector 61">
            <a:extLst>
              <a:ext uri="{FF2B5EF4-FFF2-40B4-BE49-F238E27FC236}">
                <a16:creationId xmlns:a16="http://schemas.microsoft.com/office/drawing/2014/main" id="{0084E6C8-D883-4EFD-B073-CEEFA023D1B7}"/>
              </a:ext>
            </a:extLst>
          </p:cNvPr>
          <p:cNvCxnSpPr/>
          <p:nvPr/>
        </p:nvCxnSpPr>
        <p:spPr>
          <a:xfrm>
            <a:off x="4479683" y="4435681"/>
            <a:ext cx="117990" cy="0"/>
          </a:xfrm>
          <a:prstGeom prst="line">
            <a:avLst/>
          </a:prstGeom>
          <a:noFill/>
          <a:ln w="12700" cap="flat" cmpd="sng" algn="ctr">
            <a:solidFill>
              <a:srgbClr val="1C1E5E"/>
            </a:solidFill>
            <a:prstDash val="solid"/>
            <a:miter lim="800000"/>
          </a:ln>
          <a:effectLst/>
        </p:spPr>
      </p:cxnSp>
      <p:sp>
        <p:nvSpPr>
          <p:cNvPr id="63" name="TextBox 62">
            <a:extLst>
              <a:ext uri="{FF2B5EF4-FFF2-40B4-BE49-F238E27FC236}">
                <a16:creationId xmlns:a16="http://schemas.microsoft.com/office/drawing/2014/main" id="{7A74321A-F1A2-44F5-9EF4-706B4FE66B82}"/>
              </a:ext>
            </a:extLst>
          </p:cNvPr>
          <p:cNvSpPr txBox="1"/>
          <p:nvPr/>
        </p:nvSpPr>
        <p:spPr>
          <a:xfrm>
            <a:off x="6040013" y="3272483"/>
            <a:ext cx="3308898" cy="830997"/>
          </a:xfrm>
          <a:prstGeom prst="rect">
            <a:avLst/>
          </a:prstGeom>
          <a:noFill/>
        </p:spPr>
        <p:txBody>
          <a:bodyPr wrap="square" rtlCol="0">
            <a:spAutoFit/>
          </a:bodyPr>
          <a:lstStyle/>
          <a:p>
            <a:pPr defTabSz="914400"/>
            <a:r>
              <a:rPr lang="fr-MC" sz="1600" u="sng" dirty="0">
                <a:solidFill>
                  <a:schemeClr val="tx1">
                    <a:lumMod val="85000"/>
                    <a:lumOff val="15000"/>
                  </a:schemeClr>
                </a:solidFill>
                <a:latin typeface="Arial Narrow" pitchFamily="34" charset="0"/>
              </a:rPr>
              <a:t>Risque d’hémorragie majeure</a:t>
            </a:r>
            <a:r>
              <a:rPr lang="fr-MC" sz="1600" u="sng" baseline="30000" dirty="0">
                <a:solidFill>
                  <a:schemeClr val="tx1">
                    <a:lumMod val="85000"/>
                    <a:lumOff val="15000"/>
                  </a:schemeClr>
                </a:solidFill>
                <a:latin typeface="Arial Narrow" pitchFamily="34" charset="0"/>
              </a:rPr>
              <a:t>1</a:t>
            </a:r>
            <a:r>
              <a:rPr lang="fr-MC" sz="1600" u="sng" dirty="0">
                <a:solidFill>
                  <a:schemeClr val="tx1">
                    <a:lumMod val="85000"/>
                    <a:lumOff val="15000"/>
                  </a:schemeClr>
                </a:solidFill>
                <a:latin typeface="Arial Narrow" pitchFamily="34" charset="0"/>
              </a:rPr>
              <a:t> </a:t>
            </a:r>
          </a:p>
          <a:p>
            <a:pPr defTabSz="914400"/>
            <a:r>
              <a:rPr lang="fr-MC" sz="1600" b="1" dirty="0">
                <a:solidFill>
                  <a:schemeClr val="tx1">
                    <a:lumMod val="85000"/>
                    <a:lumOff val="15000"/>
                  </a:schemeClr>
                </a:solidFill>
                <a:latin typeface="Arial Narrow" pitchFamily="34" charset="0"/>
              </a:rPr>
              <a:t>HR : 1,09 </a:t>
            </a:r>
            <a:r>
              <a:rPr lang="fr-MC" sz="1600" dirty="0">
                <a:solidFill>
                  <a:schemeClr val="tx1">
                    <a:lumMod val="85000"/>
                    <a:lumOff val="15000"/>
                  </a:schemeClr>
                </a:solidFill>
                <a:latin typeface="Arial Narrow" pitchFamily="34" charset="0"/>
              </a:rPr>
              <a:t>(0,54-2,21)</a:t>
            </a:r>
          </a:p>
          <a:p>
            <a:pPr defTabSz="914400"/>
            <a:r>
              <a:rPr lang="fr-MC" sz="1600" dirty="0">
                <a:solidFill>
                  <a:schemeClr val="tx1">
                    <a:lumMod val="85000"/>
                    <a:lumOff val="15000"/>
                  </a:schemeClr>
                </a:solidFill>
                <a:latin typeface="Arial Narrow" pitchFamily="34" charset="0"/>
              </a:rPr>
              <a:t>(risque élevé vs faible risque de chutes)</a:t>
            </a:r>
          </a:p>
        </p:txBody>
      </p:sp>
      <p:sp>
        <p:nvSpPr>
          <p:cNvPr id="64" name="TextBox 63">
            <a:extLst>
              <a:ext uri="{FF2B5EF4-FFF2-40B4-BE49-F238E27FC236}">
                <a16:creationId xmlns:a16="http://schemas.microsoft.com/office/drawing/2014/main" id="{1AAE8EA4-3F01-4A52-982A-9D2BA9169C50}"/>
              </a:ext>
            </a:extLst>
          </p:cNvPr>
          <p:cNvSpPr txBox="1"/>
          <p:nvPr/>
        </p:nvSpPr>
        <p:spPr>
          <a:xfrm>
            <a:off x="702294" y="1604430"/>
            <a:ext cx="7821731" cy="1200329"/>
          </a:xfrm>
          <a:prstGeom prst="rect">
            <a:avLst/>
          </a:prstGeom>
          <a:noFill/>
        </p:spPr>
        <p:txBody>
          <a:bodyPr wrap="square" rtlCol="0">
            <a:spAutoFit/>
          </a:bodyPr>
          <a:lstStyle/>
          <a:p>
            <a:pPr algn="ctr" defTabSz="914400"/>
            <a:r>
              <a:rPr lang="fr-CH" sz="2400" b="1" dirty="0">
                <a:solidFill>
                  <a:schemeClr val="tx1">
                    <a:lumMod val="85000"/>
                    <a:lumOff val="15000"/>
                  </a:schemeClr>
                </a:solidFill>
                <a:latin typeface="Arial Narrow" pitchFamily="34" charset="0"/>
              </a:rPr>
              <a:t>Temps non ajusté jusqu’à la première hémorragie majeure selon le risque de chute</a:t>
            </a:r>
            <a:r>
              <a:rPr lang="fr-CH" sz="2400" b="1" baseline="30000" dirty="0">
                <a:solidFill>
                  <a:schemeClr val="tx1">
                    <a:lumMod val="85000"/>
                    <a:lumOff val="15000"/>
                  </a:schemeClr>
                </a:solidFill>
                <a:latin typeface="Arial Narrow" pitchFamily="34" charset="0"/>
              </a:rPr>
              <a:t>1</a:t>
            </a:r>
            <a:endParaRPr lang="fr-CH" sz="2400" b="1" dirty="0">
              <a:solidFill>
                <a:schemeClr val="tx1">
                  <a:lumMod val="85000"/>
                  <a:lumOff val="15000"/>
                </a:schemeClr>
              </a:solidFill>
              <a:latin typeface="Arial Narrow" pitchFamily="34" charset="0"/>
            </a:endParaRPr>
          </a:p>
          <a:p>
            <a:pPr algn="ctr" defTabSz="914400"/>
            <a:endParaRPr lang="en-US" sz="2400" b="1" dirty="0">
              <a:solidFill>
                <a:schemeClr val="tx1">
                  <a:lumMod val="85000"/>
                  <a:lumOff val="15000"/>
                </a:schemeClr>
              </a:solidFill>
              <a:latin typeface="Arial Narrow" panose="020B0606020202030204" pitchFamily="34" charset="0"/>
            </a:endParaRPr>
          </a:p>
        </p:txBody>
      </p:sp>
      <p:sp>
        <p:nvSpPr>
          <p:cNvPr id="65" name="TextBox 64">
            <a:extLst>
              <a:ext uri="{FF2B5EF4-FFF2-40B4-BE49-F238E27FC236}">
                <a16:creationId xmlns:a16="http://schemas.microsoft.com/office/drawing/2014/main" id="{2824E199-EC99-4B52-AC11-02E06564E249}"/>
              </a:ext>
            </a:extLst>
          </p:cNvPr>
          <p:cNvSpPr txBox="1"/>
          <p:nvPr/>
        </p:nvSpPr>
        <p:spPr>
          <a:xfrm>
            <a:off x="156178" y="5247312"/>
            <a:ext cx="8940363" cy="923330"/>
          </a:xfrm>
          <a:prstGeom prst="rect">
            <a:avLst/>
          </a:prstGeom>
          <a:noFill/>
        </p:spPr>
        <p:txBody>
          <a:bodyPr wrap="square" rtlCol="0">
            <a:spAutoFit/>
          </a:bodyPr>
          <a:lstStyle/>
          <a:p>
            <a:pPr algn="ctr" defTabSz="914400"/>
            <a:r>
              <a:rPr lang="fr-MC" dirty="0">
                <a:latin typeface="Arial Narrow" pitchFamily="34" charset="0"/>
              </a:rPr>
              <a:t>Pour que le risque calculé d’hématome sous-dural dû à une chute soit supérieur au bénéfice offert par la warfarine en termes de réduction du taux d’AVC, un patient qui présente un risque annuel d’AVC dû à la FA de 5 %  devrait tomber </a:t>
            </a:r>
            <a:r>
              <a:rPr lang="fr-MC" b="1" dirty="0">
                <a:solidFill>
                  <a:srgbClr val="356AC1"/>
                </a:solidFill>
                <a:latin typeface="Arial Narrow" panose="020B0606020202030204" pitchFamily="34" charset="0"/>
              </a:rPr>
              <a:t>295 fois</a:t>
            </a:r>
            <a:r>
              <a:rPr lang="fr-MC" dirty="0">
                <a:solidFill>
                  <a:srgbClr val="D26638"/>
                </a:solidFill>
                <a:latin typeface="Arial Narrow" pitchFamily="34" charset="0"/>
              </a:rPr>
              <a:t> </a:t>
            </a:r>
            <a:r>
              <a:rPr lang="fr-MC" dirty="0">
                <a:latin typeface="Arial Narrow" pitchFamily="34" charset="0"/>
              </a:rPr>
              <a:t>en 1 an</a:t>
            </a:r>
            <a:r>
              <a:rPr lang="fr-MC" baseline="30000" dirty="0">
                <a:latin typeface="Arial Narrow" pitchFamily="34" charset="0"/>
              </a:rPr>
              <a:t>2</a:t>
            </a:r>
            <a:endParaRPr lang="fr-MC" dirty="0">
              <a:latin typeface="Arial Narrow" panose="020B0606020202030204" pitchFamily="34" charset="0"/>
            </a:endParaRPr>
          </a:p>
        </p:txBody>
      </p:sp>
      <p:pic>
        <p:nvPicPr>
          <p:cNvPr id="66" name="4E92DA43-5712-40E9-AFDC-2C1062C78C6F" descr="7646DFF2-B812-4635-AA57-5171E34E5A45@chrc">
            <a:extLst>
              <a:ext uri="{FF2B5EF4-FFF2-40B4-BE49-F238E27FC236}">
                <a16:creationId xmlns:a16="http://schemas.microsoft.com/office/drawing/2014/main" id="{78CCFBC1-340B-4BD5-9E36-2BB7BEF021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3235" y="204506"/>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36294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23378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45F9532-BE38-400B-9F56-89D3891A2655}"/>
              </a:ext>
            </a:extLst>
          </p:cNvPr>
          <p:cNvSpPr/>
          <p:nvPr/>
        </p:nvSpPr>
        <p:spPr>
          <a:xfrm>
            <a:off x="47793" y="4228"/>
            <a:ext cx="6736953" cy="1200329"/>
          </a:xfrm>
          <a:prstGeom prst="rect">
            <a:avLst/>
          </a:prstGeom>
          <a:noFill/>
        </p:spPr>
        <p:txBody>
          <a:bodyPr wrap="square">
            <a:spAutoFit/>
          </a:bodyPr>
          <a:lstStyle/>
          <a:p>
            <a:pPr marR="0" indent="0" fontAlgn="auto">
              <a:lnSpc>
                <a:spcPct val="100000"/>
              </a:lnSpc>
              <a:spcBef>
                <a:spcPts val="0"/>
              </a:spcBef>
              <a:spcAft>
                <a:spcPts val="0"/>
              </a:spcAft>
              <a:buClrTx/>
              <a:buSzTx/>
              <a:buFontTx/>
              <a:buNone/>
              <a:tabLst/>
              <a:defRPr/>
            </a:pPr>
            <a:r>
              <a:rPr lang="fr-CH" b="1" dirty="0">
                <a:solidFill>
                  <a:srgbClr val="1B1A5A"/>
                </a:solidFill>
                <a:latin typeface="Arial Narrow" pitchFamily="34" charset="0"/>
                <a:cs typeface="Aharoni" panose="02010803020104030203" pitchFamily="2" charset="-79"/>
              </a:rPr>
              <a:t>Les patients atteints de fibrillation auriculaire et ayant des antécédents de chutes présentent un risque élevé d’hémorragie et ont moins d’hémorragie avec l’apixaban qu’avec la warfarine : </a:t>
            </a:r>
          </a:p>
          <a:p>
            <a:pPr marR="0" indent="0" fontAlgn="auto">
              <a:lnSpc>
                <a:spcPct val="100000"/>
              </a:lnSpc>
              <a:spcBef>
                <a:spcPts val="0"/>
              </a:spcBef>
              <a:spcAft>
                <a:spcPts val="0"/>
              </a:spcAft>
              <a:buClrTx/>
              <a:buSzTx/>
              <a:buFontTx/>
              <a:buNone/>
              <a:tabLst/>
              <a:defRPr/>
            </a:pPr>
            <a:r>
              <a:rPr lang="fr-CH" b="1" dirty="0">
                <a:solidFill>
                  <a:srgbClr val="356AC1"/>
                </a:solidFill>
                <a:latin typeface="Arial Narrow" pitchFamily="34" charset="0"/>
                <a:cs typeface="Aharoni" panose="02010803020104030203" pitchFamily="2" charset="-79"/>
              </a:rPr>
              <a:t>Résultats de l’étude </a:t>
            </a:r>
            <a:r>
              <a:rPr lang="en-CA" b="1" dirty="0">
                <a:solidFill>
                  <a:srgbClr val="356AC1"/>
                </a:solidFill>
                <a:latin typeface="Arial Narrow" panose="020B0606020202030204" pitchFamily="34" charset="0"/>
                <a:cs typeface="Aharoni" panose="02010803020104030203" pitchFamily="2" charset="-79"/>
              </a:rPr>
              <a:t>ARISTOTLE</a:t>
            </a:r>
          </a:p>
        </p:txBody>
      </p:sp>
      <p:sp>
        <p:nvSpPr>
          <p:cNvPr id="31" name="Text Box 3">
            <a:extLst>
              <a:ext uri="{FF2B5EF4-FFF2-40B4-BE49-F238E27FC236}">
                <a16:creationId xmlns:a16="http://schemas.microsoft.com/office/drawing/2014/main" id="{24A55D6D-503D-4C61-B841-0E87388284DE}"/>
              </a:ext>
            </a:extLst>
          </p:cNvPr>
          <p:cNvSpPr txBox="1">
            <a:spLocks noChangeArrowheads="1"/>
          </p:cNvSpPr>
          <p:nvPr/>
        </p:nvSpPr>
        <p:spPr bwMode="auto">
          <a:xfrm>
            <a:off x="176057" y="6394888"/>
            <a:ext cx="5463571" cy="415498"/>
          </a:xfrm>
          <a:prstGeom prst="rect">
            <a:avLst/>
          </a:prstGeom>
          <a:noFill/>
          <a:ln w="9525">
            <a:noFill/>
            <a:miter lim="800000"/>
            <a:headEnd/>
            <a:tailEnd/>
          </a:ln>
        </p:spPr>
        <p:txBody>
          <a:bodyPr wrap="square">
            <a:spAutoFit/>
          </a:bodyPr>
          <a:lstStyle/>
          <a:p>
            <a:pPr>
              <a:defRPr/>
            </a:pPr>
            <a:r>
              <a:rPr lang="en-CA" sz="1000" dirty="0">
                <a:solidFill>
                  <a:schemeClr val="bg1"/>
                </a:solidFill>
                <a:latin typeface="Arial Narrow" panose="020B0606020202030204" pitchFamily="34" charset="0"/>
              </a:rPr>
              <a:t>Rao P, et al. Presented at ESC 2016. abstract #1352.</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1000" b="0" i="0" u="none" strike="noStrike" kern="1200" cap="none" spc="0" normalizeH="0" baseline="0" noProof="0" dirty="0">
              <a:ln>
                <a:noFill/>
              </a:ln>
              <a:solidFill>
                <a:schemeClr val="bg1"/>
              </a:solidFill>
              <a:effectLst/>
              <a:uLnTx/>
              <a:uFillTx/>
              <a:latin typeface="Arial Narrow" panose="020B0606020202030204" pitchFamily="34" charset="0"/>
              <a:cs typeface="Lato"/>
            </a:endParaRPr>
          </a:p>
        </p:txBody>
      </p:sp>
      <p:pic>
        <p:nvPicPr>
          <p:cNvPr id="3" name="Picture 2">
            <a:extLst>
              <a:ext uri="{FF2B5EF4-FFF2-40B4-BE49-F238E27FC236}">
                <a16:creationId xmlns:a16="http://schemas.microsoft.com/office/drawing/2014/main" id="{45ECE4B9-2329-4B36-8AD3-7DAC33AE2B09}"/>
              </a:ext>
            </a:extLst>
          </p:cNvPr>
          <p:cNvPicPr>
            <a:picLocks noChangeAspect="1"/>
          </p:cNvPicPr>
          <p:nvPr/>
        </p:nvPicPr>
        <p:blipFill>
          <a:blip r:embed="rId5"/>
          <a:stretch>
            <a:fillRect/>
          </a:stretch>
        </p:blipFill>
        <p:spPr>
          <a:xfrm>
            <a:off x="820781" y="1466692"/>
            <a:ext cx="8118541" cy="4779572"/>
          </a:xfrm>
          <a:prstGeom prst="rect">
            <a:avLst/>
          </a:prstGeom>
        </p:spPr>
      </p:pic>
      <p:pic>
        <p:nvPicPr>
          <p:cNvPr id="12" name="4E92DA43-5712-40E9-AFDC-2C1062C78C6F" descr="7646DFF2-B812-4635-AA57-5171E34E5A45@chrc">
            <a:extLst>
              <a:ext uri="{FF2B5EF4-FFF2-40B4-BE49-F238E27FC236}">
                <a16:creationId xmlns:a16="http://schemas.microsoft.com/office/drawing/2014/main" id="{FB1E3AC4-5907-4277-978B-FDCD412BAB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6629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endParaRPr lang="en-US" dirty="0"/>
          </a:p>
        </p:txBody>
      </p:sp>
      <p:sp>
        <p:nvSpPr>
          <p:cNvPr id="4" name="Rectangle 3">
            <a:extLst>
              <a:ext uri="{FF2B5EF4-FFF2-40B4-BE49-F238E27FC236}">
                <a16:creationId xmlns:a16="http://schemas.microsoft.com/office/drawing/2014/main" id="{9B878E3E-03CE-44DE-91BF-54E76C1C3319}"/>
              </a:ext>
            </a:extLst>
          </p:cNvPr>
          <p:cNvSpPr/>
          <p:nvPr/>
        </p:nvSpPr>
        <p:spPr>
          <a:xfrm>
            <a:off x="0" y="6359866"/>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358439"/>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14103"/>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776365"/>
            <a:ext cx="9144000" cy="822960"/>
          </a:xfrm>
          <a:prstGeom prst="rect">
            <a:avLst/>
          </a:prstGeom>
          <a:solidFill>
            <a:srgbClr val="254A87"/>
          </a:solidFill>
        </p:spPr>
        <p:txBody>
          <a:bodyPr wrap="square" rtlCol="0">
            <a:spAutoFit/>
          </a:bodyPr>
          <a:lstStyle/>
          <a:p>
            <a:endParaRPr lang="en-US" dirty="0"/>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66854" y="1847031"/>
            <a:ext cx="640080" cy="64008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I</a:t>
            </a:r>
            <a:endParaRPr lang="en-US" sz="2400" b="1" dirty="0">
              <a:latin typeface="Arial Narrow" panose="020B0606020202030204" pitchFamily="34" charset="0"/>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173788" y="1835056"/>
            <a:ext cx="7231228" cy="707886"/>
          </a:xfrm>
          <a:prstGeom prst="rect">
            <a:avLst/>
          </a:prstGeom>
          <a:noFill/>
        </p:spPr>
        <p:txBody>
          <a:bodyPr wrap="square" rtlCol="0">
            <a:spAutoFit/>
          </a:bodyPr>
          <a:lstStyle/>
          <a:p>
            <a:r>
              <a:rPr lang="fr-FR" sz="2000" b="1" dirty="0">
                <a:solidFill>
                  <a:schemeClr val="bg1"/>
                </a:solidFill>
                <a:latin typeface="Arial Narrow" panose="020B0606020202030204" pitchFamily="34" charset="0"/>
              </a:rPr>
              <a:t>Évaluer les risques de  FA, d'AVC et d'hémorragie majeure chez les personnes âgées </a:t>
            </a:r>
            <a:endParaRPr lang="en-US" sz="2000" b="1" dirty="0">
              <a:solidFill>
                <a:schemeClr val="bg1"/>
              </a:solidFill>
              <a:latin typeface="Arial Narrow" panose="020B0606020202030204" pitchFamily="34" charset="0"/>
            </a:endParaRPr>
          </a:p>
        </p:txBody>
      </p:sp>
      <p:grpSp>
        <p:nvGrpSpPr>
          <p:cNvPr id="15" name="Group 14">
            <a:extLst>
              <a:ext uri="{FF2B5EF4-FFF2-40B4-BE49-F238E27FC236}">
                <a16:creationId xmlns:a16="http://schemas.microsoft.com/office/drawing/2014/main" id="{FD698FC6-587C-4D99-9D5A-0B5E53CB6C20}"/>
              </a:ext>
            </a:extLst>
          </p:cNvPr>
          <p:cNvGrpSpPr/>
          <p:nvPr/>
        </p:nvGrpSpPr>
        <p:grpSpPr>
          <a:xfrm>
            <a:off x="0" y="2883922"/>
            <a:ext cx="9144000" cy="824400"/>
            <a:chOff x="0" y="2775010"/>
            <a:chExt cx="9144000" cy="824400"/>
          </a:xfrm>
        </p:grpSpPr>
        <p:sp>
          <p:nvSpPr>
            <p:cNvPr id="13" name="TextBox 12">
              <a:extLst>
                <a:ext uri="{FF2B5EF4-FFF2-40B4-BE49-F238E27FC236}">
                  <a16:creationId xmlns:a16="http://schemas.microsoft.com/office/drawing/2014/main" id="{B3E2E79C-6F84-4E28-8017-986AD1C3AEF8}"/>
                </a:ext>
              </a:extLst>
            </p:cNvPr>
            <p:cNvSpPr txBox="1"/>
            <p:nvPr/>
          </p:nvSpPr>
          <p:spPr>
            <a:xfrm>
              <a:off x="0" y="2775010"/>
              <a:ext cx="9144000" cy="824400"/>
            </a:xfrm>
            <a:prstGeom prst="rect">
              <a:avLst/>
            </a:prstGeom>
            <a:solidFill>
              <a:srgbClr val="254A87"/>
            </a:solidFill>
          </p:spPr>
          <p:txBody>
            <a:bodyPr wrap="square" rtlCol="0">
              <a:noAutofit/>
            </a:bodyPr>
            <a:lstStyle/>
            <a:p>
              <a:endParaRPr lang="en-US" dirty="0"/>
            </a:p>
          </p:txBody>
        </p:sp>
        <p:sp>
          <p:nvSpPr>
            <p:cNvPr id="14" name="Flowchart: Connector 13">
              <a:extLst>
                <a:ext uri="{FF2B5EF4-FFF2-40B4-BE49-F238E27FC236}">
                  <a16:creationId xmlns:a16="http://schemas.microsoft.com/office/drawing/2014/main" id="{5DEBD901-B2F7-4756-9A7B-C81C990C7BF4}"/>
                </a:ext>
              </a:extLst>
            </p:cNvPr>
            <p:cNvSpPr/>
            <p:nvPr/>
          </p:nvSpPr>
          <p:spPr>
            <a:xfrm>
              <a:off x="266854" y="2854029"/>
              <a:ext cx="640080" cy="64008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II</a:t>
              </a:r>
              <a:endParaRPr lang="en-US" sz="2400" b="1" dirty="0">
                <a:latin typeface="Arial Narrow" panose="020B0606020202030204" pitchFamily="34" charset="0"/>
              </a:endParaRPr>
            </a:p>
          </p:txBody>
        </p:sp>
        <p:sp>
          <p:nvSpPr>
            <p:cNvPr id="16" name="TextBox 15">
              <a:extLst>
                <a:ext uri="{FF2B5EF4-FFF2-40B4-BE49-F238E27FC236}">
                  <a16:creationId xmlns:a16="http://schemas.microsoft.com/office/drawing/2014/main" id="{BF0CAC9A-DC9D-447A-BAEA-DE6EF6920E15}"/>
                </a:ext>
              </a:extLst>
            </p:cNvPr>
            <p:cNvSpPr txBox="1"/>
            <p:nvPr/>
          </p:nvSpPr>
          <p:spPr>
            <a:xfrm>
              <a:off x="1190612" y="2839200"/>
              <a:ext cx="7630375" cy="707886"/>
            </a:xfrm>
            <a:prstGeom prst="rect">
              <a:avLst/>
            </a:prstGeom>
            <a:noFill/>
          </p:spPr>
          <p:txBody>
            <a:bodyPr wrap="square" rtlCol="0">
              <a:spAutoFit/>
            </a:bodyPr>
            <a:lstStyle/>
            <a:p>
              <a:r>
                <a:rPr lang="en-US" sz="2000" b="1" dirty="0" err="1">
                  <a:solidFill>
                    <a:schemeClr val="bg1"/>
                  </a:solidFill>
                  <a:latin typeface="Arial Narrow" panose="020B0606020202030204" pitchFamily="34" charset="0"/>
                </a:rPr>
                <a:t>Déterminer</a:t>
              </a:r>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l'efficacité</a:t>
              </a:r>
              <a:r>
                <a:rPr lang="en-US" sz="2000" b="1" dirty="0">
                  <a:solidFill>
                    <a:schemeClr val="bg1"/>
                  </a:solidFill>
                  <a:latin typeface="Arial Narrow" panose="020B0606020202030204" pitchFamily="34" charset="0"/>
                </a:rPr>
                <a:t> des AOD </a:t>
              </a:r>
              <a:r>
                <a:rPr lang="en-US" sz="2000" b="1" dirty="0" err="1">
                  <a:solidFill>
                    <a:schemeClr val="bg1"/>
                  </a:solidFill>
                  <a:latin typeface="Arial Narrow" panose="020B0606020202030204" pitchFamily="34" charset="0"/>
                </a:rPr>
                <a:t>selon</a:t>
              </a:r>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l'âge</a:t>
              </a:r>
              <a:r>
                <a:rPr lang="en-US" sz="2000" b="1" dirty="0">
                  <a:solidFill>
                    <a:schemeClr val="bg1"/>
                  </a:solidFill>
                  <a:latin typeface="Arial Narrow" panose="020B0606020202030204" pitchFamily="34" charset="0"/>
                </a:rPr>
                <a:t> et comparer les </a:t>
              </a:r>
              <a:r>
                <a:rPr lang="en-US" sz="2000" b="1" dirty="0" err="1">
                  <a:solidFill>
                    <a:schemeClr val="bg1"/>
                  </a:solidFill>
                  <a:latin typeface="Arial Narrow" panose="020B0606020202030204" pitchFamily="34" charset="0"/>
                </a:rPr>
                <a:t>risques</a:t>
              </a:r>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d'hémorragie</a:t>
              </a:r>
              <a:r>
                <a:rPr lang="en-US" sz="2000" b="1" dirty="0">
                  <a:solidFill>
                    <a:schemeClr val="bg1"/>
                  </a:solidFill>
                  <a:latin typeface="Arial Narrow" panose="020B0606020202030204" pitchFamily="34" charset="0"/>
                </a:rPr>
                <a:t> majeure chez les patients </a:t>
              </a:r>
              <a:r>
                <a:rPr lang="en-US" sz="2000" b="1" dirty="0" err="1">
                  <a:solidFill>
                    <a:schemeClr val="bg1"/>
                  </a:solidFill>
                  <a:latin typeface="Arial Narrow" panose="020B0606020202030204" pitchFamily="34" charset="0"/>
                </a:rPr>
                <a:t>âgés</a:t>
              </a:r>
              <a:r>
                <a:rPr lang="en-US" sz="2000" b="1" dirty="0">
                  <a:solidFill>
                    <a:schemeClr val="bg1"/>
                  </a:solidFill>
                  <a:latin typeface="Arial Narrow" panose="020B0606020202030204" pitchFamily="34" charset="0"/>
                </a:rPr>
                <a:t> sous AOD et sous </a:t>
              </a:r>
              <a:r>
                <a:rPr lang="en-US" sz="2000" b="1" dirty="0" err="1">
                  <a:solidFill>
                    <a:schemeClr val="bg1"/>
                  </a:solidFill>
                  <a:latin typeface="Arial Narrow" panose="020B0606020202030204" pitchFamily="34" charset="0"/>
                </a:rPr>
                <a:t>warfarine</a:t>
              </a:r>
              <a:endParaRPr lang="en-US" sz="2000" b="1" dirty="0">
                <a:solidFill>
                  <a:schemeClr val="bg1"/>
                </a:solidFill>
                <a:latin typeface="Arial Narrow" panose="020B0606020202030204" pitchFamily="34" charset="0"/>
              </a:endParaRPr>
            </a:p>
          </p:txBody>
        </p:sp>
      </p:grpSp>
      <p:grpSp>
        <p:nvGrpSpPr>
          <p:cNvPr id="3" name="Group 2">
            <a:extLst>
              <a:ext uri="{FF2B5EF4-FFF2-40B4-BE49-F238E27FC236}">
                <a16:creationId xmlns:a16="http://schemas.microsoft.com/office/drawing/2014/main" id="{1070D3E8-B815-4BAD-A606-8A3C55030840}"/>
              </a:ext>
            </a:extLst>
          </p:cNvPr>
          <p:cNvGrpSpPr/>
          <p:nvPr/>
        </p:nvGrpSpPr>
        <p:grpSpPr>
          <a:xfrm>
            <a:off x="0" y="3992919"/>
            <a:ext cx="9144000" cy="822960"/>
            <a:chOff x="0" y="4073192"/>
            <a:chExt cx="9144000" cy="822960"/>
          </a:xfrm>
        </p:grpSpPr>
        <p:sp>
          <p:nvSpPr>
            <p:cNvPr id="17" name="TextBox 16">
              <a:extLst>
                <a:ext uri="{FF2B5EF4-FFF2-40B4-BE49-F238E27FC236}">
                  <a16:creationId xmlns:a16="http://schemas.microsoft.com/office/drawing/2014/main" id="{4BBC86C0-712B-4C83-9A03-958BB38AE88F}"/>
                </a:ext>
              </a:extLst>
            </p:cNvPr>
            <p:cNvSpPr txBox="1"/>
            <p:nvPr/>
          </p:nvSpPr>
          <p:spPr>
            <a:xfrm>
              <a:off x="0" y="4073192"/>
              <a:ext cx="9144000" cy="822960"/>
            </a:xfrm>
            <a:prstGeom prst="rect">
              <a:avLst/>
            </a:prstGeom>
            <a:solidFill>
              <a:srgbClr val="254A87"/>
            </a:solidFill>
          </p:spPr>
          <p:txBody>
            <a:bodyPr wrap="square" rtlCol="0">
              <a:spAutoFit/>
            </a:bodyPr>
            <a:lstStyle/>
            <a:p>
              <a:endParaRPr lang="en-US" dirty="0"/>
            </a:p>
          </p:txBody>
        </p:sp>
        <p:sp>
          <p:nvSpPr>
            <p:cNvPr id="18" name="Flowchart: Connector 17">
              <a:extLst>
                <a:ext uri="{FF2B5EF4-FFF2-40B4-BE49-F238E27FC236}">
                  <a16:creationId xmlns:a16="http://schemas.microsoft.com/office/drawing/2014/main" id="{270C6EDC-9A9B-4AFC-B831-3BDC810AFB50}"/>
                </a:ext>
              </a:extLst>
            </p:cNvPr>
            <p:cNvSpPr/>
            <p:nvPr/>
          </p:nvSpPr>
          <p:spPr>
            <a:xfrm>
              <a:off x="266854" y="4158068"/>
              <a:ext cx="640080" cy="64008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III</a:t>
              </a:r>
              <a:endParaRPr lang="en-US" sz="2400" b="1" dirty="0">
                <a:latin typeface="Arial Narrow" panose="020B0606020202030204" pitchFamily="34" charset="0"/>
              </a:endParaRPr>
            </a:p>
          </p:txBody>
        </p:sp>
        <p:sp>
          <p:nvSpPr>
            <p:cNvPr id="19" name="TextBox 18">
              <a:extLst>
                <a:ext uri="{FF2B5EF4-FFF2-40B4-BE49-F238E27FC236}">
                  <a16:creationId xmlns:a16="http://schemas.microsoft.com/office/drawing/2014/main" id="{A87FB2AC-7EB1-40F9-92BE-9C8AFAB2ECE5}"/>
                </a:ext>
              </a:extLst>
            </p:cNvPr>
            <p:cNvSpPr txBox="1"/>
            <p:nvPr/>
          </p:nvSpPr>
          <p:spPr>
            <a:xfrm>
              <a:off x="1190613" y="4124165"/>
              <a:ext cx="7231228" cy="707886"/>
            </a:xfrm>
            <a:prstGeom prst="rect">
              <a:avLst/>
            </a:prstGeom>
            <a:noFill/>
          </p:spPr>
          <p:txBody>
            <a:bodyPr wrap="square" rtlCol="0">
              <a:spAutoFit/>
            </a:bodyPr>
            <a:lstStyle/>
            <a:p>
              <a:r>
                <a:rPr lang="en-CA" sz="2000" b="1" dirty="0" err="1">
                  <a:solidFill>
                    <a:schemeClr val="bg1"/>
                  </a:solidFill>
                  <a:latin typeface="Arial Narrow" panose="020B0606020202030204" pitchFamily="34" charset="0"/>
                </a:rPr>
                <a:t>Expliquer</a:t>
              </a:r>
              <a:r>
                <a:rPr lang="en-CA" sz="2000" b="1" dirty="0">
                  <a:solidFill>
                    <a:schemeClr val="bg1"/>
                  </a:solidFill>
                  <a:latin typeface="Arial Narrow" panose="020B0606020202030204" pitchFamily="34" charset="0"/>
                </a:rPr>
                <a:t> </a:t>
              </a:r>
              <a:r>
                <a:rPr lang="en-CA" sz="2000" b="1" dirty="0" err="1">
                  <a:solidFill>
                    <a:schemeClr val="bg1"/>
                  </a:solidFill>
                  <a:latin typeface="Arial Narrow" panose="020B0606020202030204" pitchFamily="34" charset="0"/>
                </a:rPr>
                <a:t>l’importance</a:t>
              </a:r>
              <a:r>
                <a:rPr lang="en-CA" sz="2000" b="1" dirty="0">
                  <a:solidFill>
                    <a:schemeClr val="bg1"/>
                  </a:solidFill>
                  <a:latin typeface="Arial Narrow" panose="020B0606020202030204" pitchFamily="34" charset="0"/>
                </a:rPr>
                <a:t> d’un </a:t>
              </a:r>
              <a:r>
                <a:rPr lang="en-CA" sz="2000" b="1" dirty="0" err="1">
                  <a:solidFill>
                    <a:schemeClr val="bg1"/>
                  </a:solidFill>
                  <a:latin typeface="Arial Narrow" panose="020B0606020202030204" pitchFamily="34" charset="0"/>
                </a:rPr>
                <a:t>suivi</a:t>
              </a:r>
              <a:r>
                <a:rPr lang="en-CA" sz="2000" b="1" dirty="0">
                  <a:solidFill>
                    <a:schemeClr val="bg1"/>
                  </a:solidFill>
                  <a:latin typeface="Arial Narrow" panose="020B0606020202030204" pitchFamily="34" charset="0"/>
                </a:rPr>
                <a:t> et </a:t>
              </a:r>
              <a:r>
                <a:rPr lang="en-CA" sz="2000" b="1" dirty="0" err="1">
                  <a:solidFill>
                    <a:schemeClr val="bg1"/>
                  </a:solidFill>
                  <a:latin typeface="Arial Narrow" panose="020B0606020202030204" pitchFamily="34" charset="0"/>
                </a:rPr>
                <a:t>d’une</a:t>
              </a:r>
              <a:r>
                <a:rPr lang="en-CA" sz="2000" b="1" dirty="0">
                  <a:solidFill>
                    <a:schemeClr val="bg1"/>
                  </a:solidFill>
                  <a:latin typeface="Arial Narrow" panose="020B0606020202030204" pitchFamily="34" charset="0"/>
                </a:rPr>
                <a:t> surveillance </a:t>
              </a:r>
              <a:r>
                <a:rPr lang="en-CA" sz="2000" b="1" dirty="0" err="1">
                  <a:solidFill>
                    <a:schemeClr val="bg1"/>
                  </a:solidFill>
                  <a:latin typeface="Arial Narrow" panose="020B0606020202030204" pitchFamily="34" charset="0"/>
                </a:rPr>
                <a:t>étroite</a:t>
              </a:r>
              <a:r>
                <a:rPr lang="en-CA" sz="2000" b="1" dirty="0">
                  <a:solidFill>
                    <a:schemeClr val="bg1"/>
                  </a:solidFill>
                  <a:latin typeface="Arial Narrow" panose="020B0606020202030204" pitchFamily="34" charset="0"/>
                </a:rPr>
                <a:t> de la </a:t>
              </a:r>
              <a:r>
                <a:rPr lang="en-CA" sz="2000" b="1" dirty="0" err="1">
                  <a:solidFill>
                    <a:schemeClr val="bg1"/>
                  </a:solidFill>
                  <a:latin typeface="Arial Narrow" panose="020B0606020202030204" pitchFamily="34" charset="0"/>
                </a:rPr>
                <a:t>fonction</a:t>
              </a:r>
              <a:r>
                <a:rPr lang="en-CA" sz="2000" b="1" dirty="0">
                  <a:solidFill>
                    <a:schemeClr val="bg1"/>
                  </a:solidFill>
                  <a:latin typeface="Arial Narrow" panose="020B0606020202030204" pitchFamily="34" charset="0"/>
                </a:rPr>
                <a:t> </a:t>
              </a:r>
              <a:r>
                <a:rPr lang="en-CA" sz="2000" b="1" dirty="0" err="1">
                  <a:solidFill>
                    <a:schemeClr val="bg1"/>
                  </a:solidFill>
                  <a:latin typeface="Arial Narrow" panose="020B0606020202030204" pitchFamily="34" charset="0"/>
                </a:rPr>
                <a:t>rénale</a:t>
              </a:r>
              <a:r>
                <a:rPr lang="en-CA" sz="2000" b="1" dirty="0">
                  <a:solidFill>
                    <a:schemeClr val="bg1"/>
                  </a:solidFill>
                  <a:latin typeface="Arial Narrow" panose="020B0606020202030204" pitchFamily="34" charset="0"/>
                </a:rPr>
                <a:t> chez les patients </a:t>
              </a:r>
              <a:r>
                <a:rPr lang="en-CA" sz="2000" b="1" dirty="0" err="1">
                  <a:solidFill>
                    <a:schemeClr val="bg1"/>
                  </a:solidFill>
                  <a:latin typeface="Arial Narrow" panose="020B0606020202030204" pitchFamily="34" charset="0"/>
                </a:rPr>
                <a:t>âgés</a:t>
              </a:r>
              <a:r>
                <a:rPr lang="en-CA" sz="2000" b="1" dirty="0">
                  <a:solidFill>
                    <a:schemeClr val="bg1"/>
                  </a:solidFill>
                  <a:latin typeface="Arial Narrow" panose="020B0606020202030204" pitchFamily="34" charset="0"/>
                </a:rPr>
                <a:t> sous AOD</a:t>
              </a:r>
            </a:p>
          </p:txBody>
        </p:sp>
      </p:gr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err="1">
                <a:ln>
                  <a:noFill/>
                </a:ln>
                <a:solidFill>
                  <a:srgbClr val="1B1A5A"/>
                </a:solidFill>
                <a:effectLst/>
                <a:uLnTx/>
                <a:uFillTx/>
                <a:latin typeface="Arial Narrow" panose="020B0606020202030204" pitchFamily="34" charset="0"/>
                <a:cs typeface="Aharoni" panose="02010803020104030203" pitchFamily="2" charset="-79"/>
              </a:rPr>
              <a:t>Objectifs</a:t>
            </a: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rPr>
              <a:t> </a:t>
            </a:r>
            <a:r>
              <a:rPr kumimoji="0" lang="en-CA" sz="4800" b="1" i="0" u="none" strike="noStrike" kern="1200" cap="none" spc="0" normalizeH="0" baseline="0" noProof="0" dirty="0" err="1">
                <a:ln>
                  <a:noFill/>
                </a:ln>
                <a:solidFill>
                  <a:srgbClr val="1B1A5A"/>
                </a:solidFill>
                <a:effectLst/>
                <a:uLnTx/>
                <a:uFillTx/>
                <a:latin typeface="Arial Narrow" panose="020B0606020202030204" pitchFamily="34" charset="0"/>
                <a:cs typeface="Aharoni" panose="02010803020104030203" pitchFamily="2" charset="-79"/>
              </a:rPr>
              <a:t>d’apprentissage</a:t>
            </a:r>
            <a:endParaRPr kumimoji="0" lang="en-US" sz="4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endParaRP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227839"/>
            <a:ext cx="8676991" cy="549680"/>
          </a:xfrm>
          <a:prstGeom prst="rect">
            <a:avLst/>
          </a:prstGeom>
        </p:spPr>
        <p:txBody>
          <a:bodyPr vert="horz" lIns="91440" tIns="45720" rIns="91440" bIns="45720" rtlCol="0">
            <a:noAutofit/>
          </a:bodyPr>
          <a:lstStyle/>
          <a:p>
            <a:pPr>
              <a:spcBef>
                <a:spcPct val="20000"/>
              </a:spcBef>
              <a:defRPr/>
            </a:pPr>
            <a:r>
              <a:rPr lang="fr-CA" sz="2400" b="1" dirty="0">
                <a:solidFill>
                  <a:srgbClr val="99DFEB"/>
                </a:solidFill>
                <a:latin typeface="Arial Narrow" panose="020B0606020202030204" pitchFamily="34" charset="0"/>
                <a:cs typeface="Lato"/>
              </a:rPr>
              <a:t>À la fin de cette activité, le participant sera en mesure de : </a:t>
            </a:r>
            <a:br>
              <a:rPr lang="en-CA" sz="2400" b="1" dirty="0">
                <a:solidFill>
                  <a:srgbClr val="99DFEB"/>
                </a:solidFill>
                <a:latin typeface="Arial Narrow" panose="020B0606020202030204" pitchFamily="34" charset="0"/>
                <a:cs typeface="Lato"/>
              </a:rPr>
            </a:br>
            <a:endParaRPr lang="en-CA" sz="2400" b="1" dirty="0">
              <a:solidFill>
                <a:srgbClr val="99DFEB"/>
              </a:solidFill>
              <a:latin typeface="Arial Narrow" panose="020B0606020202030204" pitchFamily="34" charset="0"/>
              <a:cs typeface="Lato"/>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b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br>
            <a:endPar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p:txBody>
      </p:sp>
      <p:grpSp>
        <p:nvGrpSpPr>
          <p:cNvPr id="6" name="Group 5">
            <a:extLst>
              <a:ext uri="{FF2B5EF4-FFF2-40B4-BE49-F238E27FC236}">
                <a16:creationId xmlns:a16="http://schemas.microsoft.com/office/drawing/2014/main" id="{35C6686B-E607-446D-A716-A633DE873B19}"/>
              </a:ext>
            </a:extLst>
          </p:cNvPr>
          <p:cNvGrpSpPr/>
          <p:nvPr/>
        </p:nvGrpSpPr>
        <p:grpSpPr>
          <a:xfrm>
            <a:off x="0" y="5100477"/>
            <a:ext cx="9144000" cy="822960"/>
            <a:chOff x="0" y="5100477"/>
            <a:chExt cx="9144000" cy="822960"/>
          </a:xfrm>
        </p:grpSpPr>
        <p:sp>
          <p:nvSpPr>
            <p:cNvPr id="22" name="TextBox 21">
              <a:extLst>
                <a:ext uri="{FF2B5EF4-FFF2-40B4-BE49-F238E27FC236}">
                  <a16:creationId xmlns:a16="http://schemas.microsoft.com/office/drawing/2014/main" id="{6065D9F2-ABD8-460C-BF53-CBCB56082831}"/>
                </a:ext>
              </a:extLst>
            </p:cNvPr>
            <p:cNvSpPr txBox="1"/>
            <p:nvPr/>
          </p:nvSpPr>
          <p:spPr>
            <a:xfrm>
              <a:off x="0" y="5100477"/>
              <a:ext cx="9144000" cy="822960"/>
            </a:xfrm>
            <a:prstGeom prst="rect">
              <a:avLst/>
            </a:prstGeom>
            <a:solidFill>
              <a:srgbClr val="254A87"/>
            </a:solidFill>
          </p:spPr>
          <p:txBody>
            <a:bodyPr wrap="square" rtlCol="0">
              <a:spAutoFit/>
            </a:bodyPr>
            <a:lstStyle/>
            <a:p>
              <a:endParaRPr lang="en-US" dirty="0"/>
            </a:p>
          </p:txBody>
        </p:sp>
        <p:sp>
          <p:nvSpPr>
            <p:cNvPr id="23" name="Flowchart: Connector 22">
              <a:extLst>
                <a:ext uri="{FF2B5EF4-FFF2-40B4-BE49-F238E27FC236}">
                  <a16:creationId xmlns:a16="http://schemas.microsoft.com/office/drawing/2014/main" id="{029D61A9-C58E-4451-BF80-045658AC8FBD}"/>
                </a:ext>
              </a:extLst>
            </p:cNvPr>
            <p:cNvSpPr/>
            <p:nvPr/>
          </p:nvSpPr>
          <p:spPr>
            <a:xfrm>
              <a:off x="266854" y="5183674"/>
              <a:ext cx="640080" cy="64008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IV</a:t>
              </a:r>
              <a:endParaRPr lang="en-US" sz="2400" b="1" dirty="0">
                <a:latin typeface="Arial Narrow" panose="020B0606020202030204" pitchFamily="34" charset="0"/>
              </a:endParaRPr>
            </a:p>
          </p:txBody>
        </p:sp>
        <p:sp>
          <p:nvSpPr>
            <p:cNvPr id="24" name="TextBox 23">
              <a:extLst>
                <a:ext uri="{FF2B5EF4-FFF2-40B4-BE49-F238E27FC236}">
                  <a16:creationId xmlns:a16="http://schemas.microsoft.com/office/drawing/2014/main" id="{721CFEB7-1915-46FB-A2D1-838C14525A5F}"/>
                </a:ext>
              </a:extLst>
            </p:cNvPr>
            <p:cNvSpPr txBox="1"/>
            <p:nvPr/>
          </p:nvSpPr>
          <p:spPr>
            <a:xfrm>
              <a:off x="1190613" y="5158014"/>
              <a:ext cx="7231228" cy="707886"/>
            </a:xfrm>
            <a:prstGeom prst="rect">
              <a:avLst/>
            </a:prstGeom>
            <a:noFill/>
          </p:spPr>
          <p:txBody>
            <a:bodyPr wrap="square" rtlCol="0">
              <a:spAutoFit/>
            </a:bodyPr>
            <a:lstStyle/>
            <a:p>
              <a:r>
                <a:rPr lang="en-CA" sz="2000" b="1" dirty="0" err="1">
                  <a:solidFill>
                    <a:schemeClr val="bg1"/>
                  </a:solidFill>
                  <a:latin typeface="Arial Narrow" panose="020B0606020202030204" pitchFamily="34" charset="0"/>
                </a:rPr>
                <a:t>Intégrer</a:t>
              </a:r>
              <a:r>
                <a:rPr lang="en-CA" sz="2000" b="1" dirty="0">
                  <a:solidFill>
                    <a:schemeClr val="bg1"/>
                  </a:solidFill>
                  <a:latin typeface="Arial Narrow" panose="020B0606020202030204" pitchFamily="34" charset="0"/>
                </a:rPr>
                <a:t> les </a:t>
              </a:r>
              <a:r>
                <a:rPr lang="en-CA" sz="2000" b="1" dirty="0" err="1">
                  <a:solidFill>
                    <a:schemeClr val="bg1"/>
                  </a:solidFill>
                  <a:latin typeface="Arial Narrow" panose="020B0606020202030204" pitchFamily="34" charset="0"/>
                </a:rPr>
                <a:t>valeurs</a:t>
              </a:r>
              <a:r>
                <a:rPr lang="en-CA" sz="2000" b="1" dirty="0">
                  <a:solidFill>
                    <a:schemeClr val="bg1"/>
                  </a:solidFill>
                  <a:latin typeface="Arial Narrow" panose="020B0606020202030204" pitchFamily="34" charset="0"/>
                </a:rPr>
                <a:t> </a:t>
              </a:r>
              <a:r>
                <a:rPr lang="en-CA" sz="2000" b="1" dirty="0" err="1">
                  <a:solidFill>
                    <a:schemeClr val="bg1"/>
                  </a:solidFill>
                  <a:latin typeface="Arial Narrow" panose="020B0606020202030204" pitchFamily="34" charset="0"/>
                </a:rPr>
                <a:t>individuelles</a:t>
              </a:r>
              <a:r>
                <a:rPr lang="en-CA" sz="2000" b="1" dirty="0">
                  <a:solidFill>
                    <a:schemeClr val="bg1"/>
                  </a:solidFill>
                  <a:latin typeface="Arial Narrow" panose="020B0606020202030204" pitchFamily="34" charset="0"/>
                </a:rPr>
                <a:t> et les </a:t>
              </a:r>
              <a:r>
                <a:rPr lang="en-CA" sz="2000" b="1" dirty="0" err="1">
                  <a:solidFill>
                    <a:schemeClr val="bg1"/>
                  </a:solidFill>
                  <a:latin typeface="Arial Narrow" panose="020B0606020202030204" pitchFamily="34" charset="0"/>
                </a:rPr>
                <a:t>préférences</a:t>
              </a:r>
              <a:r>
                <a:rPr lang="en-CA" sz="2000" b="1" dirty="0">
                  <a:solidFill>
                    <a:schemeClr val="bg1"/>
                  </a:solidFill>
                  <a:latin typeface="Arial Narrow" panose="020B0606020202030204" pitchFamily="34" charset="0"/>
                </a:rPr>
                <a:t> des patients </a:t>
              </a:r>
              <a:r>
                <a:rPr lang="en-CA" sz="2000" b="1" dirty="0" err="1">
                  <a:solidFill>
                    <a:schemeClr val="bg1"/>
                  </a:solidFill>
                  <a:latin typeface="Arial Narrow" panose="020B0606020202030204" pitchFamily="34" charset="0"/>
                </a:rPr>
                <a:t>âgés</a:t>
              </a:r>
              <a:r>
                <a:rPr lang="en-CA" sz="2000" b="1" dirty="0">
                  <a:solidFill>
                    <a:schemeClr val="bg1"/>
                  </a:solidFill>
                  <a:latin typeface="Arial Narrow" panose="020B0606020202030204" pitchFamily="34" charset="0"/>
                </a:rPr>
                <a:t> </a:t>
              </a:r>
              <a:r>
                <a:rPr lang="en-CA" sz="2000" b="1" dirty="0" err="1">
                  <a:solidFill>
                    <a:schemeClr val="bg1"/>
                  </a:solidFill>
                  <a:latin typeface="Arial Narrow" panose="020B0606020202030204" pitchFamily="34" charset="0"/>
                </a:rPr>
                <a:t>atteints</a:t>
              </a:r>
              <a:r>
                <a:rPr lang="en-CA" sz="2000" b="1" dirty="0">
                  <a:solidFill>
                    <a:schemeClr val="bg1"/>
                  </a:solidFill>
                  <a:latin typeface="Arial Narrow" panose="020B0606020202030204" pitchFamily="34" charset="0"/>
                </a:rPr>
                <a:t> de FA </a:t>
              </a:r>
              <a:r>
                <a:rPr lang="en-CA" sz="2000" b="1" dirty="0" err="1">
                  <a:solidFill>
                    <a:schemeClr val="bg1"/>
                  </a:solidFill>
                  <a:latin typeface="Arial Narrow" panose="020B0606020202030204" pitchFamily="34" charset="0"/>
                </a:rPr>
                <a:t>dans</a:t>
              </a:r>
              <a:r>
                <a:rPr lang="en-CA" sz="2000" b="1" dirty="0">
                  <a:solidFill>
                    <a:schemeClr val="bg1"/>
                  </a:solidFill>
                  <a:latin typeface="Arial Narrow" panose="020B0606020202030204" pitchFamily="34" charset="0"/>
                </a:rPr>
                <a:t> la prise de </a:t>
              </a:r>
              <a:r>
                <a:rPr lang="en-CA" sz="2000" b="1" dirty="0" err="1">
                  <a:solidFill>
                    <a:schemeClr val="bg1"/>
                  </a:solidFill>
                  <a:latin typeface="Arial Narrow" panose="020B0606020202030204" pitchFamily="34" charset="0"/>
                </a:rPr>
                <a:t>décision</a:t>
              </a:r>
              <a:r>
                <a:rPr lang="en-CA" sz="2000" b="1" dirty="0">
                  <a:solidFill>
                    <a:schemeClr val="bg1"/>
                  </a:solidFill>
                  <a:latin typeface="Arial Narrow" panose="020B0606020202030204" pitchFamily="34" charset="0"/>
                </a:rPr>
                <a:t> </a:t>
              </a:r>
              <a:r>
                <a:rPr lang="en-CA" sz="2000" b="1" dirty="0" err="1">
                  <a:solidFill>
                    <a:schemeClr val="bg1"/>
                  </a:solidFill>
                  <a:latin typeface="Arial Narrow" panose="020B0606020202030204" pitchFamily="34" charset="0"/>
                </a:rPr>
                <a:t>partagée</a:t>
              </a:r>
              <a:r>
                <a:rPr lang="en-CA" sz="2000" b="1" dirty="0">
                  <a:solidFill>
                    <a:schemeClr val="bg1"/>
                  </a:solidFill>
                  <a:latin typeface="Arial Narrow" panose="020B0606020202030204" pitchFamily="34" charset="0"/>
                </a:rPr>
                <a:t> </a:t>
              </a:r>
              <a:r>
                <a:rPr lang="en-CA" sz="2000" b="1" dirty="0" err="1">
                  <a:solidFill>
                    <a:schemeClr val="bg1"/>
                  </a:solidFill>
                  <a:latin typeface="Arial Narrow" panose="020B0606020202030204" pitchFamily="34" charset="0"/>
                </a:rPr>
                <a:t>sur</a:t>
              </a:r>
              <a:r>
                <a:rPr lang="en-CA" sz="2000" b="1" dirty="0">
                  <a:solidFill>
                    <a:schemeClr val="bg1"/>
                  </a:solidFill>
                  <a:latin typeface="Arial Narrow" panose="020B0606020202030204" pitchFamily="34" charset="0"/>
                </a:rPr>
                <a:t> </a:t>
              </a:r>
              <a:r>
                <a:rPr lang="en-CA" sz="2000" b="1" dirty="0" err="1">
                  <a:solidFill>
                    <a:schemeClr val="bg1"/>
                  </a:solidFill>
                  <a:latin typeface="Arial Narrow" panose="020B0606020202030204" pitchFamily="34" charset="0"/>
                </a:rPr>
                <a:t>l’anticoagulation</a:t>
              </a:r>
              <a:r>
                <a:rPr lang="en-CA" sz="2000" b="1" dirty="0">
                  <a:solidFill>
                    <a:schemeClr val="bg1"/>
                  </a:solidFill>
                  <a:latin typeface="Arial Narrow" panose="020B0606020202030204" pitchFamily="34" charset="0"/>
                </a:rPr>
                <a:t> </a:t>
              </a:r>
            </a:p>
          </p:txBody>
        </p:sp>
      </p:grpSp>
      <p:pic>
        <p:nvPicPr>
          <p:cNvPr id="25" name="4E92DA43-5712-40E9-AFDC-2C1062C78C6F" descr="7646DFF2-B812-4635-AA57-5171E34E5A45@chrc">
            <a:extLst>
              <a:ext uri="{FF2B5EF4-FFF2-40B4-BE49-F238E27FC236}">
                <a16:creationId xmlns:a16="http://schemas.microsoft.com/office/drawing/2014/main" id="{33E5389F-0A6D-4886-B9E5-0348F1FF6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3105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29665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543464" y="0"/>
            <a:ext cx="2472049" cy="923330"/>
          </a:xfrm>
          <a:prstGeom prst="rect">
            <a:avLst/>
          </a:prstGeom>
          <a:noFill/>
        </p:spPr>
        <p:txBody>
          <a:bodyPr wrap="square">
            <a:spAutoFit/>
          </a:bodyPr>
          <a:lstStyle/>
          <a:p>
            <a:pPr>
              <a:defRPr/>
            </a:pPr>
            <a:r>
              <a:rPr lang="en-US" sz="5400" b="1" dirty="0" err="1">
                <a:solidFill>
                  <a:prstClr val="white"/>
                </a:solidFill>
                <a:latin typeface="Arial Narrow" panose="020B0606020202030204" pitchFamily="34" charset="0"/>
              </a:rPr>
              <a:t>Cas</a:t>
            </a:r>
            <a:r>
              <a:rPr lang="en-US" sz="5400" b="1" dirty="0">
                <a:solidFill>
                  <a:prstClr val="white"/>
                </a:solidFill>
                <a:latin typeface="Arial Narrow" panose="020B0606020202030204" pitchFamily="34" charset="0"/>
              </a:rPr>
              <a:t> </a:t>
            </a:r>
            <a:r>
              <a:rPr lang="en-CA" sz="5400" b="1" dirty="0">
                <a:solidFill>
                  <a:schemeClr val="bg1"/>
                </a:solidFill>
                <a:latin typeface="Arial Narrow" pitchFamily="34" charset="0"/>
                <a:cs typeface="Aharoni" panose="02010803020104030203" pitchFamily="2" charset="-79"/>
              </a:rPr>
              <a:t>n</a:t>
            </a:r>
            <a:r>
              <a:rPr lang="fr-FR" sz="5400" b="1" baseline="30000" dirty="0">
                <a:solidFill>
                  <a:schemeClr val="bg1"/>
                </a:solidFill>
                <a:latin typeface="Arial Narrow" pitchFamily="34" charset="0"/>
              </a:rPr>
              <a:t>o </a:t>
            </a:r>
            <a:r>
              <a:rPr lang="en-US" sz="5400" b="1" dirty="0">
                <a:solidFill>
                  <a:prstClr val="white"/>
                </a:solidFill>
                <a:latin typeface="Arial Narrow" panose="020B0606020202030204" pitchFamily="34" charset="0"/>
              </a:rPr>
              <a:t>6</a:t>
            </a: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6" name="TextBox 15">
            <a:extLst>
              <a:ext uri="{FF2B5EF4-FFF2-40B4-BE49-F238E27FC236}">
                <a16:creationId xmlns:a16="http://schemas.microsoft.com/office/drawing/2014/main" id="{37801E81-37CD-4228-9C19-7EC705AA36E6}"/>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Beth</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79 </a:t>
            </a:r>
            <a:r>
              <a:rPr lang="en-US" dirty="0" err="1">
                <a:ln w="0"/>
                <a:solidFill>
                  <a:schemeClr val="bg1"/>
                </a:solidFill>
                <a:effectLst>
                  <a:outerShdw blurRad="38100" dist="19050" dir="2700000" algn="tl" rotWithShape="0">
                    <a:schemeClr val="dk1">
                      <a:alpha val="40000"/>
                    </a:schemeClr>
                  </a:outerShdw>
                </a:effectLst>
                <a:latin typeface="Arial Narrow" panose="020B0606020202030204" pitchFamily="34" charset="0"/>
              </a:rPr>
              <a:t>ans</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3" name="Picture 12" descr="A person standing posing for the camera&#10;&#10;Description automatically generated">
            <a:extLst>
              <a:ext uri="{FF2B5EF4-FFF2-40B4-BE49-F238E27FC236}">
                <a16:creationId xmlns:a16="http://schemas.microsoft.com/office/drawing/2014/main" id="{AB585DD8-892B-44B9-BC2B-BBFA396766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1912" y="1397599"/>
            <a:ext cx="1803601" cy="5417315"/>
          </a:xfrm>
          <a:prstGeom prst="rect">
            <a:avLst/>
          </a:prstGeom>
        </p:spPr>
      </p:pic>
      <p:pic>
        <p:nvPicPr>
          <p:cNvPr id="15" name="4E92DA43-5712-40E9-AFDC-2C1062C78C6F" descr="7646DFF2-B812-4635-AA57-5171E34E5A45@chrc">
            <a:extLst>
              <a:ext uri="{FF2B5EF4-FFF2-40B4-BE49-F238E27FC236}">
                <a16:creationId xmlns:a16="http://schemas.microsoft.com/office/drawing/2014/main" id="{3ABC5B2C-814F-40D8-829D-BFAB9F0E2F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4076" y="163655"/>
            <a:ext cx="2038916" cy="116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861B1EB-80E3-436E-AB3E-46AE2F1ABB29}"/>
              </a:ext>
            </a:extLst>
          </p:cNvPr>
          <p:cNvPicPr>
            <a:picLocks noChangeAspect="1"/>
          </p:cNvPicPr>
          <p:nvPr/>
        </p:nvPicPr>
        <p:blipFill>
          <a:blip r:embed="rId7"/>
          <a:stretch>
            <a:fillRect/>
          </a:stretch>
        </p:blipFill>
        <p:spPr>
          <a:xfrm>
            <a:off x="3296653" y="-21020"/>
            <a:ext cx="5923688" cy="1723696"/>
          </a:xfrm>
          <a:prstGeom prst="rect">
            <a:avLst/>
          </a:prstGeom>
        </p:spPr>
      </p:pic>
      <p:pic>
        <p:nvPicPr>
          <p:cNvPr id="6" name="Picture 5">
            <a:extLst>
              <a:ext uri="{FF2B5EF4-FFF2-40B4-BE49-F238E27FC236}">
                <a16:creationId xmlns:a16="http://schemas.microsoft.com/office/drawing/2014/main" id="{B729A172-428C-4CD2-96F4-E5E778146E3C}"/>
              </a:ext>
            </a:extLst>
          </p:cNvPr>
          <p:cNvPicPr>
            <a:picLocks noChangeAspect="1"/>
          </p:cNvPicPr>
          <p:nvPr/>
        </p:nvPicPr>
        <p:blipFill>
          <a:blip r:embed="rId8"/>
          <a:stretch>
            <a:fillRect/>
          </a:stretch>
        </p:blipFill>
        <p:spPr>
          <a:xfrm>
            <a:off x="3296653" y="2092509"/>
            <a:ext cx="6220452" cy="1985506"/>
          </a:xfrm>
          <a:prstGeom prst="rect">
            <a:avLst/>
          </a:prstGeom>
        </p:spPr>
      </p:pic>
      <p:pic>
        <p:nvPicPr>
          <p:cNvPr id="7" name="Picture 6">
            <a:extLst>
              <a:ext uri="{FF2B5EF4-FFF2-40B4-BE49-F238E27FC236}">
                <a16:creationId xmlns:a16="http://schemas.microsoft.com/office/drawing/2014/main" id="{9B3A54E7-F751-4760-B5F9-398C44B17E90}"/>
              </a:ext>
            </a:extLst>
          </p:cNvPr>
          <p:cNvPicPr>
            <a:picLocks noChangeAspect="1"/>
          </p:cNvPicPr>
          <p:nvPr/>
        </p:nvPicPr>
        <p:blipFill>
          <a:blip r:embed="rId9"/>
          <a:stretch>
            <a:fillRect/>
          </a:stretch>
        </p:blipFill>
        <p:spPr>
          <a:xfrm>
            <a:off x="3263193" y="4326550"/>
            <a:ext cx="5953531" cy="2376537"/>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32B2AC5-0C79-4D8A-90FC-8FF74B0ADFFC}"/>
              </a:ext>
            </a:extLst>
          </p:cNvPr>
          <p:cNvSpPr txBox="1"/>
          <p:nvPr/>
        </p:nvSpPr>
        <p:spPr>
          <a:xfrm>
            <a:off x="3486610" y="1285975"/>
            <a:ext cx="5657390" cy="3970318"/>
          </a:xfrm>
          <a:prstGeom prst="rect">
            <a:avLst/>
          </a:prstGeom>
          <a:noFill/>
        </p:spPr>
        <p:txBody>
          <a:bodyPr wrap="square" rtlCol="0">
            <a:spAutoFit/>
          </a:bodyPr>
          <a:lstStyle/>
          <a:p>
            <a:pPr marL="342900" indent="-342900">
              <a:buClr>
                <a:srgbClr val="00B0F0"/>
              </a:buClr>
              <a:buFont typeface="Wingdings" panose="05000000000000000000" pitchFamily="2" charset="2"/>
              <a:buChar char="§"/>
            </a:pPr>
            <a:r>
              <a:rPr lang="fr-CA" sz="3600" b="1" dirty="0">
                <a:latin typeface="Arial Narrow" panose="020B0606020202030204" pitchFamily="34" charset="0"/>
              </a:rPr>
              <a:t>Beth vous rend une visite de suivi de routine pour son diabète. </a:t>
            </a:r>
          </a:p>
          <a:p>
            <a:pPr>
              <a:buClr>
                <a:srgbClr val="00B0F0"/>
              </a:buClr>
            </a:pPr>
            <a:endParaRPr lang="fr-CA" sz="3600" b="1" dirty="0">
              <a:latin typeface="Arial Narrow" panose="020B0606020202030204" pitchFamily="34" charset="0"/>
            </a:endParaRPr>
          </a:p>
          <a:p>
            <a:pPr marL="342900" indent="-342900">
              <a:buClr>
                <a:srgbClr val="00B0F0"/>
              </a:buClr>
              <a:buFont typeface="Wingdings" panose="05000000000000000000" pitchFamily="2" charset="2"/>
              <a:buChar char="§"/>
            </a:pPr>
            <a:r>
              <a:rPr lang="fr-CA" sz="3600" b="1" dirty="0">
                <a:latin typeface="Arial Narrow" panose="020B0606020202030204" pitchFamily="34" charset="0"/>
              </a:rPr>
              <a:t>Elle se sent bien, mais elle a de temps en temps le                     « cœur qui saute »</a:t>
            </a:r>
          </a:p>
        </p:txBody>
      </p:sp>
      <p:sp>
        <p:nvSpPr>
          <p:cNvPr id="17" name="Rectangle 16">
            <a:extLst>
              <a:ext uri="{FF2B5EF4-FFF2-40B4-BE49-F238E27FC236}">
                <a16:creationId xmlns:a16="http://schemas.microsoft.com/office/drawing/2014/main" id="{583F703E-5F2E-45D6-B071-D3FB233EB843}"/>
              </a:ext>
            </a:extLst>
          </p:cNvPr>
          <p:cNvSpPr/>
          <p:nvPr/>
        </p:nvSpPr>
        <p:spPr>
          <a:xfrm>
            <a:off x="508958" y="0"/>
            <a:ext cx="2506555" cy="923330"/>
          </a:xfrm>
          <a:prstGeom prst="rect">
            <a:avLst/>
          </a:prstGeom>
          <a:noFill/>
        </p:spPr>
        <p:txBody>
          <a:bodyPr wrap="square">
            <a:spAutoFit/>
          </a:bodyPr>
          <a:lstStyle/>
          <a:p>
            <a:pPr>
              <a:defRPr/>
            </a:pPr>
            <a:r>
              <a:rPr lang="en-US" sz="5400" b="1" dirty="0" err="1">
                <a:solidFill>
                  <a:prstClr val="white"/>
                </a:solidFill>
                <a:latin typeface="Arial Narrow" panose="020B0606020202030204" pitchFamily="34" charset="0"/>
              </a:rPr>
              <a:t>Cas</a:t>
            </a:r>
            <a:r>
              <a:rPr lang="en-US" sz="5400" b="1" dirty="0">
                <a:solidFill>
                  <a:prstClr val="white"/>
                </a:solidFill>
                <a:latin typeface="Arial Narrow" panose="020B0606020202030204" pitchFamily="34" charset="0"/>
              </a:rPr>
              <a:t> </a:t>
            </a:r>
            <a:r>
              <a:rPr lang="en-CA" sz="5400" b="1" dirty="0">
                <a:solidFill>
                  <a:schemeClr val="bg1"/>
                </a:solidFill>
                <a:latin typeface="Arial Narrow" pitchFamily="34" charset="0"/>
                <a:cs typeface="Aharoni" panose="02010803020104030203" pitchFamily="2" charset="-79"/>
              </a:rPr>
              <a:t>n</a:t>
            </a:r>
            <a:r>
              <a:rPr lang="fr-FR" sz="5400" b="1" baseline="30000" dirty="0">
                <a:solidFill>
                  <a:schemeClr val="bg1"/>
                </a:solidFill>
                <a:latin typeface="Arial Narrow" pitchFamily="34" charset="0"/>
              </a:rPr>
              <a:t>o </a:t>
            </a:r>
            <a:r>
              <a:rPr lang="en-US" sz="5400" b="1" dirty="0">
                <a:solidFill>
                  <a:prstClr val="white"/>
                </a:solidFill>
                <a:latin typeface="Arial Narrow" panose="020B0606020202030204" pitchFamily="34" charset="0"/>
              </a:rPr>
              <a:t>6</a:t>
            </a: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956403" y="5280547"/>
            <a:ext cx="1257348" cy="1433728"/>
          </a:xfrm>
          <a:prstGeom prst="rect">
            <a:avLst/>
          </a:prstGeom>
        </p:spPr>
      </p:pic>
      <p:sp>
        <p:nvSpPr>
          <p:cNvPr id="12" name="TextBox 11">
            <a:extLst>
              <a:ext uri="{FF2B5EF4-FFF2-40B4-BE49-F238E27FC236}">
                <a16:creationId xmlns:a16="http://schemas.microsoft.com/office/drawing/2014/main" id="{D512669C-4E5D-4BB9-989E-404FDD9C6BC3}"/>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Beth</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79 </a:t>
            </a:r>
            <a:r>
              <a:rPr lang="en-CA" dirty="0" err="1">
                <a:ln w="0"/>
                <a:solidFill>
                  <a:schemeClr val="bg1"/>
                </a:solidFill>
                <a:effectLst>
                  <a:outerShdw blurRad="38100" dist="19050" dir="2700000" algn="tl" rotWithShape="0">
                    <a:schemeClr val="dk1">
                      <a:alpha val="40000"/>
                    </a:schemeClr>
                  </a:outerShdw>
                </a:effectLst>
                <a:latin typeface="Arial Narrow" panose="020B0606020202030204" pitchFamily="34" charset="0"/>
              </a:rPr>
              <a:t>ans</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1" name="Picture 10" descr="A person standing posing for the camera&#10;&#10;Description automatically generated">
            <a:extLst>
              <a:ext uri="{FF2B5EF4-FFF2-40B4-BE49-F238E27FC236}">
                <a16:creationId xmlns:a16="http://schemas.microsoft.com/office/drawing/2014/main" id="{B179A4A6-64EF-4701-9C34-BDE40683EE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1912" y="1397599"/>
            <a:ext cx="1803601" cy="5417315"/>
          </a:xfrm>
          <a:prstGeom prst="rect">
            <a:avLst/>
          </a:prstGeom>
        </p:spPr>
      </p:pic>
      <p:pic>
        <p:nvPicPr>
          <p:cNvPr id="13" name="4E92DA43-5712-40E9-AFDC-2C1062C78C6F" descr="7646DFF2-B812-4635-AA57-5171E34E5A45@chrc">
            <a:extLst>
              <a:ext uri="{FF2B5EF4-FFF2-40B4-BE49-F238E27FC236}">
                <a16:creationId xmlns:a16="http://schemas.microsoft.com/office/drawing/2014/main" id="{B0B9A074-16D8-44A9-A69B-859580F5CC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899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olored3">
    <a:dk1>
      <a:srgbClr val="000000"/>
    </a:dk1>
    <a:lt1>
      <a:srgbClr val="FFFFFF"/>
    </a:lt1>
    <a:dk2>
      <a:srgbClr val="5C5C5C"/>
    </a:dk2>
    <a:lt2>
      <a:srgbClr val="FFFFFF"/>
    </a:lt2>
    <a:accent1>
      <a:srgbClr val="404040"/>
    </a:accent1>
    <a:accent2>
      <a:srgbClr val="45B0DC"/>
    </a:accent2>
    <a:accent3>
      <a:srgbClr val="18AA9D"/>
    </a:accent3>
    <a:accent4>
      <a:srgbClr val="F8DD8C"/>
    </a:accent4>
    <a:accent5>
      <a:srgbClr val="F68E2F"/>
    </a:accent5>
    <a:accent6>
      <a:srgbClr val="C62127"/>
    </a:accent6>
    <a:hlink>
      <a:srgbClr val="0066FF"/>
    </a:hlink>
    <a:folHlink>
      <a:srgbClr val="6666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105_template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99CC00"/>
    </a:folHlink>
  </a:clrScheme>
  <a:fontScheme name="105_template">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45953</TotalTime>
  <Words>9479</Words>
  <Application>Microsoft Office PowerPoint</Application>
  <PresentationFormat>On-screen Show (4:3)</PresentationFormat>
  <Paragraphs>1114</Paragraphs>
  <Slides>67</Slides>
  <Notes>67</Notes>
  <HiddenSlides>10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67</vt:i4>
      </vt:variant>
    </vt:vector>
  </HeadingPairs>
  <TitlesOfParts>
    <vt:vector size="78" baseType="lpstr">
      <vt:lpstr>Agency FB</vt:lpstr>
      <vt:lpstr>Arial</vt:lpstr>
      <vt:lpstr>Arial Narrow</vt:lpstr>
      <vt:lpstr>Calibri</vt:lpstr>
      <vt:lpstr>Candara</vt:lpstr>
      <vt:lpstr>Lato</vt:lpstr>
      <vt:lpstr>Open Sans</vt:lpstr>
      <vt:lpstr>Wingdings</vt:lpstr>
      <vt:lpstr>Wingdings 2</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Dija Changkit</cp:lastModifiedBy>
  <cp:revision>733</cp:revision>
  <cp:lastPrinted>2019-04-04T14:53:57Z</cp:lastPrinted>
  <dcterms:created xsi:type="dcterms:W3CDTF">2018-12-21T21:39:30Z</dcterms:created>
  <dcterms:modified xsi:type="dcterms:W3CDTF">2019-11-19T20:57:18Z</dcterms:modified>
</cp:coreProperties>
</file>